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7.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8.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899" r:id="rId5"/>
    <p:sldMasterId id="2147483993" r:id="rId6"/>
    <p:sldMasterId id="2147484017" r:id="rId7"/>
    <p:sldMasterId id="2147484029" r:id="rId8"/>
    <p:sldMasterId id="2147484041" r:id="rId9"/>
    <p:sldMasterId id="2147484063" r:id="rId10"/>
    <p:sldMasterId id="2147484083" r:id="rId11"/>
    <p:sldMasterId id="2147484108" r:id="rId12"/>
  </p:sldMasterIdLst>
  <p:notesMasterIdLst>
    <p:notesMasterId r:id="rId56"/>
  </p:notesMasterIdLst>
  <p:handoutMasterIdLst>
    <p:handoutMasterId r:id="rId57"/>
  </p:handoutMasterIdLst>
  <p:sldIdLst>
    <p:sldId id="1860" r:id="rId13"/>
    <p:sldId id="261" r:id="rId14"/>
    <p:sldId id="262" r:id="rId15"/>
    <p:sldId id="2299" r:id="rId16"/>
    <p:sldId id="264" r:id="rId17"/>
    <p:sldId id="1960" r:id="rId18"/>
    <p:sldId id="2300" r:id="rId19"/>
    <p:sldId id="265" r:id="rId20"/>
    <p:sldId id="273" r:id="rId21"/>
    <p:sldId id="312" r:id="rId22"/>
    <p:sldId id="392" r:id="rId23"/>
    <p:sldId id="395" r:id="rId24"/>
    <p:sldId id="397" r:id="rId25"/>
    <p:sldId id="398" r:id="rId26"/>
    <p:sldId id="399" r:id="rId27"/>
    <p:sldId id="400" r:id="rId28"/>
    <p:sldId id="1605" r:id="rId29"/>
    <p:sldId id="324" r:id="rId30"/>
    <p:sldId id="1983" r:id="rId31"/>
    <p:sldId id="1962" r:id="rId32"/>
    <p:sldId id="1511" r:id="rId33"/>
    <p:sldId id="1512" r:id="rId34"/>
    <p:sldId id="2297" r:id="rId35"/>
    <p:sldId id="2301" r:id="rId36"/>
    <p:sldId id="337" r:id="rId37"/>
    <p:sldId id="336" r:id="rId38"/>
    <p:sldId id="1598" r:id="rId39"/>
    <p:sldId id="1599" r:id="rId40"/>
    <p:sldId id="2304" r:id="rId41"/>
    <p:sldId id="294" r:id="rId42"/>
    <p:sldId id="2302" r:id="rId43"/>
    <p:sldId id="1572" r:id="rId44"/>
    <p:sldId id="1573" r:id="rId45"/>
    <p:sldId id="356" r:id="rId46"/>
    <p:sldId id="372" r:id="rId47"/>
    <p:sldId id="374" r:id="rId48"/>
    <p:sldId id="373" r:id="rId49"/>
    <p:sldId id="1570" r:id="rId50"/>
    <p:sldId id="1571" r:id="rId51"/>
    <p:sldId id="2296" r:id="rId52"/>
    <p:sldId id="263" r:id="rId53"/>
    <p:sldId id="340" r:id="rId54"/>
    <p:sldId id="2298" r:id="rId55"/>
  </p:sldIdLst>
  <p:sldSz cx="12436475" cy="6994525"/>
  <p:notesSz cx="6934200" cy="92202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Megan Sharma" initials="MS" lastIdx="1" clrIdx="2">
    <p:extLst>
      <p:ext uri="{19B8F6BF-5375-455C-9EA6-DF929625EA0E}">
        <p15:presenceInfo xmlns:p15="http://schemas.microsoft.com/office/powerpoint/2012/main" userId="24d6994c40ab81dc" providerId="Windows Live"/>
      </p:ext>
    </p:extLst>
  </p:cmAuthor>
  <p:cmAuthor id="4" name="Megan Sharma" initials="MS [2]" lastIdx="3" clrIdx="3">
    <p:extLst>
      <p:ext uri="{19B8F6BF-5375-455C-9EA6-DF929625EA0E}">
        <p15:presenceInfo xmlns:p15="http://schemas.microsoft.com/office/powerpoint/2012/main" userId="4acb8b62ea7d61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505050"/>
    <a:srgbClr val="737373"/>
    <a:srgbClr val="D2D2D2"/>
    <a:srgbClr val="E6E6E6"/>
    <a:srgbClr val="15BCF3"/>
    <a:srgbClr val="353535"/>
    <a:srgbClr val="E2E3E2"/>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364D1-B183-4DD8-AB17-9076902C2F97}" v="3" dt="2018-12-04T18:24:30.9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8" autoAdjust="0"/>
    <p:restoredTop sz="93088"/>
  </p:normalViewPr>
  <p:slideViewPr>
    <p:cSldViewPr snapToGrid="0">
      <p:cViewPr varScale="1">
        <p:scale>
          <a:sx n="91" d="100"/>
          <a:sy n="91" d="100"/>
        </p:scale>
        <p:origin x="33" y="5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aj Mohammad" userId="S::sirajm@microsoft.com::dd4c52c3-6074-444b-bdd3-975c90885aa7" providerId="AD" clId="Web-{A9307D22-F48B-4EA7-A935-B55301823013}"/>
    <pc:docChg chg="addSld delSld modSld sldOrd">
      <pc:chgData name="Siraj Mohammad" userId="S::sirajm@microsoft.com::dd4c52c3-6074-444b-bdd3-975c90885aa7" providerId="AD" clId="Web-{A9307D22-F48B-4EA7-A935-B55301823013}" dt="2018-10-19T14:12:09.014" v="12" actId="1076"/>
      <pc:docMkLst>
        <pc:docMk/>
      </pc:docMkLst>
      <pc:sldChg chg="ord">
        <pc:chgData name="Siraj Mohammad" userId="S::sirajm@microsoft.com::dd4c52c3-6074-444b-bdd3-975c90885aa7" providerId="AD" clId="Web-{A9307D22-F48B-4EA7-A935-B55301823013}" dt="2018-10-19T14:11:39.686" v="2"/>
        <pc:sldMkLst>
          <pc:docMk/>
          <pc:sldMk cId="1816148758" sldId="263"/>
        </pc:sldMkLst>
      </pc:sldChg>
      <pc:sldChg chg="ord">
        <pc:chgData name="Siraj Mohammad" userId="S::sirajm@microsoft.com::dd4c52c3-6074-444b-bdd3-975c90885aa7" providerId="AD" clId="Web-{A9307D22-F48B-4EA7-A935-B55301823013}" dt="2018-10-19T14:11:41.014" v="3"/>
        <pc:sldMkLst>
          <pc:docMk/>
          <pc:sldMk cId="4010964922" sldId="340"/>
        </pc:sldMkLst>
      </pc:sldChg>
      <pc:sldChg chg="addSp modSp new">
        <pc:chgData name="Siraj Mohammad" userId="S::sirajm@microsoft.com::dd4c52c3-6074-444b-bdd3-975c90885aa7" providerId="AD" clId="Web-{A9307D22-F48B-4EA7-A935-B55301823013}" dt="2018-10-19T14:12:09.014" v="12" actId="1076"/>
        <pc:sldMkLst>
          <pc:docMk/>
          <pc:sldMk cId="3051211975" sldId="2298"/>
        </pc:sldMkLst>
        <pc:spChg chg="mod">
          <ac:chgData name="Siraj Mohammad" userId="S::sirajm@microsoft.com::dd4c52c3-6074-444b-bdd3-975c90885aa7" providerId="AD" clId="Web-{A9307D22-F48B-4EA7-A935-B55301823013}" dt="2018-10-19T14:11:46.983" v="8" actId="20577"/>
          <ac:spMkLst>
            <pc:docMk/>
            <pc:sldMk cId="3051211975" sldId="2298"/>
            <ac:spMk id="2" creationId="{A3D7ACE7-84D8-49CE-8CA0-13E0F2DDE48C}"/>
          </ac:spMkLst>
        </pc:spChg>
        <pc:spChg chg="add mod">
          <ac:chgData name="Siraj Mohammad" userId="S::sirajm@microsoft.com::dd4c52c3-6074-444b-bdd3-975c90885aa7" providerId="AD" clId="Web-{A9307D22-F48B-4EA7-A935-B55301823013}" dt="2018-10-19T14:12:09.014" v="12" actId="1076"/>
          <ac:spMkLst>
            <pc:docMk/>
            <pc:sldMk cId="3051211975" sldId="2298"/>
            <ac:spMk id="4" creationId="{6549DFAF-56A0-4A90-9A04-DF1D9EE10E7C}"/>
          </ac:spMkLst>
        </pc:spChg>
        <pc:picChg chg="add mod">
          <ac:chgData name="Siraj Mohammad" userId="S::sirajm@microsoft.com::dd4c52c3-6074-444b-bdd3-975c90885aa7" providerId="AD" clId="Web-{A9307D22-F48B-4EA7-A935-B55301823013}" dt="2018-10-19T14:12:05.795" v="11" actId="1076"/>
          <ac:picMkLst>
            <pc:docMk/>
            <pc:sldMk cId="3051211975" sldId="2298"/>
            <ac:picMk id="3" creationId="{B8A271F6-B212-4765-9BA1-F77ADBFC1836}"/>
          </ac:picMkLst>
        </pc:picChg>
      </pc:sldChg>
    </pc:docChg>
  </pc:docChgLst>
  <pc:docChgLst>
    <pc:chgData name="Dan Gartner" userId="9e340812-aebf-4e4c-9745-002b3134f155" providerId="ADAL" clId="{3EE364D1-B183-4DD8-AB17-9076902C2F97}"/>
    <pc:docChg chg="custSel modSld">
      <pc:chgData name="Dan Gartner" userId="9e340812-aebf-4e4c-9745-002b3134f155" providerId="ADAL" clId="{3EE364D1-B183-4DD8-AB17-9076902C2F97}" dt="2018-12-04T18:24:30.415" v="5"/>
      <pc:docMkLst>
        <pc:docMk/>
      </pc:docMkLst>
      <pc:sldChg chg="modSp">
        <pc:chgData name="Dan Gartner" userId="9e340812-aebf-4e4c-9745-002b3134f155" providerId="ADAL" clId="{3EE364D1-B183-4DD8-AB17-9076902C2F97}" dt="2018-12-04T18:24:22.192" v="1" actId="27636"/>
        <pc:sldMkLst>
          <pc:docMk/>
          <pc:sldMk cId="4020923596" sldId="261"/>
        </pc:sldMkLst>
        <pc:spChg chg="mod">
          <ac:chgData name="Dan Gartner" userId="9e340812-aebf-4e4c-9745-002b3134f155" providerId="ADAL" clId="{3EE364D1-B183-4DD8-AB17-9076902C2F97}" dt="2018-12-04T18:24:22.192" v="1" actId="27636"/>
          <ac:spMkLst>
            <pc:docMk/>
            <pc:sldMk cId="4020923596" sldId="261"/>
            <ac:spMk id="100" creationId="{96F58931-72DE-4EFD-9830-571AD5FC2402}"/>
          </ac:spMkLst>
        </pc:spChg>
      </pc:sldChg>
      <pc:sldChg chg="modSp">
        <pc:chgData name="Dan Gartner" userId="9e340812-aebf-4e4c-9745-002b3134f155" providerId="ADAL" clId="{3EE364D1-B183-4DD8-AB17-9076902C2F97}" dt="2018-12-04T18:24:22.231" v="2" actId="27636"/>
        <pc:sldMkLst>
          <pc:docMk/>
          <pc:sldMk cId="1451089712" sldId="262"/>
        </pc:sldMkLst>
        <pc:spChg chg="mod">
          <ac:chgData name="Dan Gartner" userId="9e340812-aebf-4e4c-9745-002b3134f155" providerId="ADAL" clId="{3EE364D1-B183-4DD8-AB17-9076902C2F97}" dt="2018-12-04T18:24:22.231" v="2" actId="27636"/>
          <ac:spMkLst>
            <pc:docMk/>
            <pc:sldMk cId="1451089712" sldId="262"/>
            <ac:spMk id="70" creationId="{7F028B8A-BAB2-4949-ACD1-F4F3AC14D22B}"/>
          </ac:spMkLst>
        </pc:spChg>
      </pc:sldChg>
      <pc:sldChg chg="modSp">
        <pc:chgData name="Dan Gartner" userId="9e340812-aebf-4e4c-9745-002b3134f155" providerId="ADAL" clId="{3EE364D1-B183-4DD8-AB17-9076902C2F97}" dt="2018-12-04T18:24:22.308" v="4" actId="27636"/>
        <pc:sldMkLst>
          <pc:docMk/>
          <pc:sldMk cId="4131838515" sldId="264"/>
        </pc:sldMkLst>
        <pc:spChg chg="mod">
          <ac:chgData name="Dan Gartner" userId="9e340812-aebf-4e4c-9745-002b3134f155" providerId="ADAL" clId="{3EE364D1-B183-4DD8-AB17-9076902C2F97}" dt="2018-12-04T18:24:22.308" v="4" actId="27636"/>
          <ac:spMkLst>
            <pc:docMk/>
            <pc:sldMk cId="4131838515" sldId="264"/>
            <ac:spMk id="119" creationId="{614DD8F0-91B4-4997-9BE5-2DB29A5948EB}"/>
          </ac:spMkLst>
        </pc:spChg>
      </pc:sldChg>
      <pc:sldChg chg="addSp">
        <pc:chgData name="Dan Gartner" userId="9e340812-aebf-4e4c-9745-002b3134f155" providerId="ADAL" clId="{3EE364D1-B183-4DD8-AB17-9076902C2F97}" dt="2018-12-04T18:24:30.415" v="5"/>
        <pc:sldMkLst>
          <pc:docMk/>
          <pc:sldMk cId="653294868" sldId="1860"/>
        </pc:sldMkLst>
        <pc:spChg chg="add">
          <ac:chgData name="Dan Gartner" userId="9e340812-aebf-4e4c-9745-002b3134f155" providerId="ADAL" clId="{3EE364D1-B183-4DD8-AB17-9076902C2F97}" dt="2018-12-04T18:24:21.927" v="0"/>
          <ac:spMkLst>
            <pc:docMk/>
            <pc:sldMk cId="653294868" sldId="1860"/>
            <ac:spMk id="3" creationId="{78284C04-6B5A-47FB-AED6-9A436DE88C4B}"/>
          </ac:spMkLst>
        </pc:spChg>
        <pc:picChg chg="add">
          <ac:chgData name="Dan Gartner" userId="9e340812-aebf-4e4c-9745-002b3134f155" providerId="ADAL" clId="{3EE364D1-B183-4DD8-AB17-9076902C2F97}" dt="2018-12-04T18:24:30.415" v="5"/>
          <ac:picMkLst>
            <pc:docMk/>
            <pc:sldMk cId="653294868" sldId="1860"/>
            <ac:picMk id="4" creationId="{B894F647-7571-4D00-B552-683A2F320651}"/>
          </ac:picMkLst>
        </pc:picChg>
        <pc:picChg chg="add">
          <ac:chgData name="Dan Gartner" userId="9e340812-aebf-4e4c-9745-002b3134f155" providerId="ADAL" clId="{3EE364D1-B183-4DD8-AB17-9076902C2F97}" dt="2018-12-04T18:24:30.415" v="5"/>
          <ac:picMkLst>
            <pc:docMk/>
            <pc:sldMk cId="653294868" sldId="1860"/>
            <ac:picMk id="5" creationId="{756A7ADB-ECA8-4D6B-BE72-7EF0EB78A2B2}"/>
          </ac:picMkLst>
        </pc:picChg>
      </pc:sldChg>
      <pc:sldChg chg="modSp">
        <pc:chgData name="Dan Gartner" userId="9e340812-aebf-4e4c-9745-002b3134f155" providerId="ADAL" clId="{3EE364D1-B183-4DD8-AB17-9076902C2F97}" dt="2018-12-04T18:24:22.275" v="3" actId="27636"/>
        <pc:sldMkLst>
          <pc:docMk/>
          <pc:sldMk cId="3641364848" sldId="2299"/>
        </pc:sldMkLst>
        <pc:spChg chg="mod">
          <ac:chgData name="Dan Gartner" userId="9e340812-aebf-4e4c-9745-002b3134f155" providerId="ADAL" clId="{3EE364D1-B183-4DD8-AB17-9076902C2F97}" dt="2018-12-04T18:24:22.275" v="3" actId="27636"/>
          <ac:spMkLst>
            <pc:docMk/>
            <pc:sldMk cId="3641364848" sldId="2299"/>
            <ac:spMk id="44" creationId="{DFFB1F06-F7ED-4FC9-B8DD-821790D92BC1}"/>
          </ac:spMkLst>
        </pc:spChg>
      </pc:sldChg>
    </pc:docChg>
  </pc:docChgLst>
  <pc:docChgLst>
    <pc:chgData name="Kevin M. Gates" userId="b46b95e0-1f9b-4d5b-9f83-eb031500953a" providerId="ADAL" clId="{BC0725B4-8626-DF47-93DB-7400B331C52B}"/>
    <pc:docChg chg="modSld sldOrd">
      <pc:chgData name="Kevin M. Gates" userId="b46b95e0-1f9b-4d5b-9f83-eb031500953a" providerId="ADAL" clId="{BC0725B4-8626-DF47-93DB-7400B331C52B}" dt="2018-10-24T17:18:32.447" v="32"/>
      <pc:docMkLst>
        <pc:docMk/>
      </pc:docMkLst>
      <pc:sldChg chg="ord">
        <pc:chgData name="Kevin M. Gates" userId="b46b95e0-1f9b-4d5b-9f83-eb031500953a" providerId="ADAL" clId="{BC0725B4-8626-DF47-93DB-7400B331C52B}" dt="2018-10-24T17:18:32.447" v="32"/>
        <pc:sldMkLst>
          <pc:docMk/>
          <pc:sldMk cId="3754112776" sldId="294"/>
        </pc:sldMkLst>
      </pc:sldChg>
      <pc:sldChg chg="addSp modSp ord">
        <pc:chgData name="Kevin M. Gates" userId="b46b95e0-1f9b-4d5b-9f83-eb031500953a" providerId="ADAL" clId="{BC0725B4-8626-DF47-93DB-7400B331C52B}" dt="2018-10-24T17:12:56.459" v="31" actId="1076"/>
        <pc:sldMkLst>
          <pc:docMk/>
          <pc:sldMk cId="2946618761" sldId="324"/>
        </pc:sldMkLst>
        <pc:spChg chg="mod">
          <ac:chgData name="Kevin M. Gates" userId="b46b95e0-1f9b-4d5b-9f83-eb031500953a" providerId="ADAL" clId="{BC0725B4-8626-DF47-93DB-7400B331C52B}" dt="2018-10-24T17:07:51.676" v="25" actId="20577"/>
          <ac:spMkLst>
            <pc:docMk/>
            <pc:sldMk cId="2946618761" sldId="324"/>
            <ac:spMk id="63" creationId="{FF6F4A42-5684-A740-966D-5A517CB17817}"/>
          </ac:spMkLst>
        </pc:spChg>
        <pc:grpChg chg="mod">
          <ac:chgData name="Kevin M. Gates" userId="b46b95e0-1f9b-4d5b-9f83-eb031500953a" providerId="ADAL" clId="{BC0725B4-8626-DF47-93DB-7400B331C52B}" dt="2018-10-24T17:06:54.013" v="0" actId="14100"/>
          <ac:grpSpMkLst>
            <pc:docMk/>
            <pc:sldMk cId="2946618761" sldId="324"/>
            <ac:grpSpMk id="20" creationId="{5D9737CA-F03A-427B-8D49-3DA6889E261E}"/>
          </ac:grpSpMkLst>
        </pc:grpChg>
        <pc:grpChg chg="mod">
          <ac:chgData name="Kevin M. Gates" userId="b46b95e0-1f9b-4d5b-9f83-eb031500953a" providerId="ADAL" clId="{BC0725B4-8626-DF47-93DB-7400B331C52B}" dt="2018-10-24T17:07:02.237" v="2" actId="14100"/>
          <ac:grpSpMkLst>
            <pc:docMk/>
            <pc:sldMk cId="2946618761" sldId="324"/>
            <ac:grpSpMk id="21" creationId="{91380561-A75B-4FBF-9831-58AEF7CB8967}"/>
          </ac:grpSpMkLst>
        </pc:grpChg>
        <pc:grpChg chg="mod">
          <ac:chgData name="Kevin M. Gates" userId="b46b95e0-1f9b-4d5b-9f83-eb031500953a" providerId="ADAL" clId="{BC0725B4-8626-DF47-93DB-7400B331C52B}" dt="2018-10-24T17:07:11.135" v="5" actId="1076"/>
          <ac:grpSpMkLst>
            <pc:docMk/>
            <pc:sldMk cId="2946618761" sldId="324"/>
            <ac:grpSpMk id="22" creationId="{031E8AEF-7049-4649-B4CA-150EB55CC6F3}"/>
          </ac:grpSpMkLst>
        </pc:grpChg>
        <pc:grpChg chg="mod">
          <ac:chgData name="Kevin M. Gates" userId="b46b95e0-1f9b-4d5b-9f83-eb031500953a" providerId="ADAL" clId="{BC0725B4-8626-DF47-93DB-7400B331C52B}" dt="2018-10-24T17:07:18.205" v="7" actId="14100"/>
          <ac:grpSpMkLst>
            <pc:docMk/>
            <pc:sldMk cId="2946618761" sldId="324"/>
            <ac:grpSpMk id="23" creationId="{652E750D-C1B5-4279-B95A-4342C835F6B9}"/>
          </ac:grpSpMkLst>
        </pc:grpChg>
        <pc:grpChg chg="mod">
          <ac:chgData name="Kevin M. Gates" userId="b46b95e0-1f9b-4d5b-9f83-eb031500953a" providerId="ADAL" clId="{BC0725B4-8626-DF47-93DB-7400B331C52B}" dt="2018-10-24T17:07:26.809" v="9" actId="14100"/>
          <ac:grpSpMkLst>
            <pc:docMk/>
            <pc:sldMk cId="2946618761" sldId="324"/>
            <ac:grpSpMk id="24" creationId="{1CEC6E4F-021A-4D7B-9277-248D61AAACEE}"/>
          </ac:grpSpMkLst>
        </pc:grpChg>
        <pc:grpChg chg="add mod">
          <ac:chgData name="Kevin M. Gates" userId="b46b95e0-1f9b-4d5b-9f83-eb031500953a" providerId="ADAL" clId="{BC0725B4-8626-DF47-93DB-7400B331C52B}" dt="2018-10-24T17:07:36.239" v="11" actId="1076"/>
          <ac:grpSpMkLst>
            <pc:docMk/>
            <pc:sldMk cId="2946618761" sldId="324"/>
            <ac:grpSpMk id="62" creationId="{13DEFC5E-2D3C-B34B-92D3-FF666B4389B4}"/>
          </ac:grpSpMkLst>
        </pc:grpChg>
        <pc:grpChg chg="mod">
          <ac:chgData name="Kevin M. Gates" userId="b46b95e0-1f9b-4d5b-9f83-eb031500953a" providerId="ADAL" clId="{BC0725B4-8626-DF47-93DB-7400B331C52B}" dt="2018-10-24T17:12:56.459" v="31" actId="1076"/>
          <ac:grpSpMkLst>
            <pc:docMk/>
            <pc:sldMk cId="2946618761" sldId="324"/>
            <ac:grpSpMk id="66" creationId="{FAF9C7C9-C907-4394-9026-C151EC9A8854}"/>
          </ac:grpSpMkLst>
        </pc:grpChg>
        <pc:grpChg chg="mod">
          <ac:chgData name="Kevin M. Gates" userId="b46b95e0-1f9b-4d5b-9f83-eb031500953a" providerId="ADAL" clId="{BC0725B4-8626-DF47-93DB-7400B331C52B}" dt="2018-10-24T17:12:56.459" v="31" actId="1076"/>
          <ac:grpSpMkLst>
            <pc:docMk/>
            <pc:sldMk cId="2946618761" sldId="324"/>
            <ac:grpSpMk id="67" creationId="{B6CC29BD-1BA0-4D60-8D53-58D4E94823F8}"/>
          </ac:grpSpMkLst>
        </pc:grpChg>
        <pc:grpChg chg="mod">
          <ac:chgData name="Kevin M. Gates" userId="b46b95e0-1f9b-4d5b-9f83-eb031500953a" providerId="ADAL" clId="{BC0725B4-8626-DF47-93DB-7400B331C52B}" dt="2018-10-24T17:12:56.459" v="31" actId="1076"/>
          <ac:grpSpMkLst>
            <pc:docMk/>
            <pc:sldMk cId="2946618761" sldId="324"/>
            <ac:grpSpMk id="68" creationId="{996CFDEA-9096-4A76-A348-7A1C8F7B9605}"/>
          </ac:grpSpMkLst>
        </pc:grpChg>
        <pc:grpChg chg="mod">
          <ac:chgData name="Kevin M. Gates" userId="b46b95e0-1f9b-4d5b-9f83-eb031500953a" providerId="ADAL" clId="{BC0725B4-8626-DF47-93DB-7400B331C52B}" dt="2018-10-24T17:12:56.459" v="31" actId="1076"/>
          <ac:grpSpMkLst>
            <pc:docMk/>
            <pc:sldMk cId="2946618761" sldId="324"/>
            <ac:grpSpMk id="69" creationId="{5ECB7D50-C4A8-4230-9487-942327416754}"/>
          </ac:grpSpMkLst>
        </pc:grpChg>
        <pc:grpChg chg="mod">
          <ac:chgData name="Kevin M. Gates" userId="b46b95e0-1f9b-4d5b-9f83-eb031500953a" providerId="ADAL" clId="{BC0725B4-8626-DF47-93DB-7400B331C52B}" dt="2018-10-24T17:12:56.459" v="31" actId="1076"/>
          <ac:grpSpMkLst>
            <pc:docMk/>
            <pc:sldMk cId="2946618761" sldId="324"/>
            <ac:grpSpMk id="70" creationId="{3D8F0462-1F94-4C18-997B-8FFE5B66D129}"/>
          </ac:grpSpMkLst>
        </pc:grpChg>
        <pc:grpChg chg="mod">
          <ac:chgData name="Kevin M. Gates" userId="b46b95e0-1f9b-4d5b-9f83-eb031500953a" providerId="ADAL" clId="{BC0725B4-8626-DF47-93DB-7400B331C52B}" dt="2018-10-24T17:12:56.459" v="31" actId="1076"/>
          <ac:grpSpMkLst>
            <pc:docMk/>
            <pc:sldMk cId="2946618761" sldId="324"/>
            <ac:grpSpMk id="71" creationId="{20E09794-A921-419D-9751-47176AB9C44D}"/>
          </ac:grpSpMkLst>
        </pc:grpChg>
        <pc:cxnChg chg="mod">
          <ac:chgData name="Kevin M. Gates" userId="b46b95e0-1f9b-4d5b-9f83-eb031500953a" providerId="ADAL" clId="{BC0725B4-8626-DF47-93DB-7400B331C52B}" dt="2018-10-24T17:12:52.141" v="30" actId="14100"/>
          <ac:cxnSpMkLst>
            <pc:docMk/>
            <pc:sldMk cId="2946618761" sldId="324"/>
            <ac:cxnSpMk id="73" creationId="{2C2B82EA-22F2-4566-89D0-0A496B40DD4D}"/>
          </ac:cxnSpMkLst>
        </pc:cxnChg>
      </pc:sldChg>
      <pc:sldChg chg="modTransition">
        <pc:chgData name="Kevin M. Gates" userId="b46b95e0-1f9b-4d5b-9f83-eb031500953a" providerId="ADAL" clId="{BC0725B4-8626-DF47-93DB-7400B331C52B}" dt="2018-10-24T17:10:01.157" v="27"/>
        <pc:sldMkLst>
          <pc:docMk/>
          <pc:sldMk cId="2736948158" sldId="1913"/>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1/8/2019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1/8/2019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12:42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IoT is an important workload for serverless because of inherently spiky workloads associated with IoT.  Processing huge amount of incoming data and doing some processing on that data in real time is a common serverless scenario</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969921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Data </a:t>
            </a:r>
            <a:r>
              <a:rPr lang="en-US" err="1">
                <a:latin typeface="Segoe UI" panose="020B0502040204020203" pitchFamily="34" charset="0"/>
                <a:cs typeface="Segoe UI" panose="020B0502040204020203" pitchFamily="34" charset="0"/>
              </a:rPr>
              <a:t>transofrmation</a:t>
            </a:r>
            <a:r>
              <a:rPr lang="en-US">
                <a:latin typeface="Segoe UI" panose="020B0502040204020203" pitchFamily="34" charset="0"/>
                <a:cs typeface="Segoe UI" panose="020B0502040204020203" pitchFamily="34" charset="0"/>
              </a:rPr>
              <a:t> in real-time for use between different applications is a common scenario.</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2552645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Processing streaming data for Big Data scenarios</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4331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Automating tasks that need to happen at regular intervals can be easily achieved using Functions.  Whether it is for infra ops scenarios or just application architecture maintenance, Functions are a good fit.</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1586232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Azure Functions provides a very natural way of responding </a:t>
            </a:r>
            <a:r>
              <a:rPr lang="en-US">
                <a:latin typeface="Segoe UI"/>
                <a:cs typeface="Segoe UI"/>
              </a:rPr>
              <a:t>to webhook requests which makes it an excellent choice for extending any SaaS applications providing webhook extensibility.</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4262479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44889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We provide not just a single service but a full platform that you can use to construct cloud native applications.  At the core are three main services:</a:t>
            </a:r>
          </a:p>
          <a:p>
            <a:r>
              <a:rPr lang="en-US">
                <a:latin typeface="Segoe UI" panose="020B0502040204020203" pitchFamily="34" charset="0"/>
                <a:cs typeface="Segoe UI" panose="020B0502040204020203" pitchFamily="34" charset="0"/>
              </a:rPr>
              <a:t>- Functions: Event-driven </a:t>
            </a:r>
            <a:r>
              <a:rPr lang="en-US" err="1">
                <a:latin typeface="Segoe UI" panose="020B0502040204020203" pitchFamily="34" charset="0"/>
                <a:cs typeface="Segoe UI" panose="020B0502040204020203" pitchFamily="34" charset="0"/>
              </a:rPr>
              <a:t>serverless</a:t>
            </a:r>
            <a:r>
              <a:rPr lang="en-US">
                <a:latin typeface="Segoe UI" panose="020B0502040204020203" pitchFamily="34" charset="0"/>
                <a:cs typeface="Segoe UI" panose="020B0502040204020203" pitchFamily="34" charset="0"/>
              </a:rPr>
              <a:t> compute experience</a:t>
            </a:r>
          </a:p>
          <a:p>
            <a:r>
              <a:rPr lang="en-US">
                <a:latin typeface="Segoe UI" panose="020B0502040204020203" pitchFamily="34" charset="0"/>
                <a:cs typeface="Segoe UI" panose="020B0502040204020203" pitchFamily="34" charset="0"/>
              </a:rPr>
              <a:t>- Event Grid: Intelligent event routing service that bring both 1st party and 3rd party events to </a:t>
            </a:r>
            <a:r>
              <a:rPr lang="en-US" err="1">
                <a:latin typeface="Segoe UI" panose="020B0502040204020203" pitchFamily="34" charset="0"/>
                <a:cs typeface="Segoe UI" panose="020B0502040204020203" pitchFamily="34" charset="0"/>
              </a:rPr>
              <a:t>serverless</a:t>
            </a:r>
            <a:r>
              <a:rPr lang="en-US">
                <a:latin typeface="Segoe UI" panose="020B0502040204020203" pitchFamily="34" charset="0"/>
                <a:cs typeface="Segoe UI" panose="020B0502040204020203" pitchFamily="34" charset="0"/>
              </a:rPr>
              <a:t> compute to act upon.</a:t>
            </a:r>
          </a:p>
          <a:p>
            <a:r>
              <a:rPr lang="en-US">
                <a:latin typeface="Segoe UI" panose="020B0502040204020203" pitchFamily="34" charset="0"/>
                <a:cs typeface="Segoe UI" panose="020B0502040204020203" pitchFamily="34" charset="0"/>
              </a:rPr>
              <a:t>- Logic Apps: Ability to create workflows and orchestrate processes in a rich designer experience.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Along side these core services, we provide a host of other managed building block services – like Database (Cosmos DB), Storage, Cognitive Services, IoT services etc.  These services can be utilized by developers to build fully </a:t>
            </a:r>
            <a:r>
              <a:rPr lang="en-US" err="1">
                <a:latin typeface="Segoe UI" panose="020B0502040204020203" pitchFamily="34" charset="0"/>
                <a:cs typeface="Segoe UI" panose="020B0502040204020203" pitchFamily="34" charset="0"/>
              </a:rPr>
              <a:t>serverless</a:t>
            </a:r>
            <a:r>
              <a:rPr lang="en-US">
                <a:latin typeface="Segoe UI" panose="020B0502040204020203" pitchFamily="34" charset="0"/>
                <a:cs typeface="Segoe UI" panose="020B0502040204020203" pitchFamily="34" charset="0"/>
              </a:rPr>
              <a:t> applications which don’t require any infrastructure management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428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12:42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2011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E72A3-73C3-4EC0-976B-555052BC0BC2}"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3:21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9018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71CF3A-DDE4-43F9-A8C7-DC64973E22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706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a:t>
            </a:r>
            <a:r>
              <a:rPr lang="en-US" dirty="0" err="1"/>
              <a:t>serverless</a:t>
            </a:r>
            <a:r>
              <a:rPr lang="en-US" dirty="0"/>
              <a:t>,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12:42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7010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Create your Azure Function using Visual Studio https://docs.microsoft.com/en-us/azure/azure-functions/functions-create-your-first-function-visual-studio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AF54D4A6-3229-4F3B-96F5-7951DC14B2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0432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https://docs.microsoft.com/en-us/azure/logic-apps/quickstart-create-first-logic-app-workflow</a:t>
            </a:r>
          </a:p>
        </p:txBody>
      </p:sp>
      <p:sp>
        <p:nvSpPr>
          <p:cNvPr id="4" name="Slide Number Placeholder 3"/>
          <p:cNvSpPr>
            <a:spLocks noGrp="1"/>
          </p:cNvSpPr>
          <p:nvPr>
            <p:ph type="sldNum" sz="quarter" idx="5"/>
          </p:nvPr>
        </p:nvSpPr>
        <p:spPr/>
        <p:txBody>
          <a:bodyPr/>
          <a:lstStyle/>
          <a:p>
            <a:fld id="{AF54D4A6-3229-4F3B-96F5-7951DC14B2B9}" type="slidenum">
              <a:rPr lang="en-US" smtClean="0"/>
              <a:t>24</a:t>
            </a:fld>
            <a:endParaRPr lang="en-US"/>
          </a:p>
        </p:txBody>
      </p:sp>
    </p:spTree>
    <p:extLst>
      <p:ext uri="{BB962C8B-B14F-4D97-AF65-F5344CB8AC3E}">
        <p14:creationId xmlns:p14="http://schemas.microsoft.com/office/powerpoint/2010/main" val="1847932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top of the </a:t>
            </a:r>
            <a:r>
              <a:rPr lang="en-US" err="1"/>
              <a:t>FaaS</a:t>
            </a:r>
            <a:r>
              <a:rPr lang="en-US"/>
              <a:t> programming model, Azure Functions keep all the mentioned features and extend your possibilities with additional capabilities that help to reduce your development time and boost productivity, while using best in class tools.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752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31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Languages—</a:t>
            </a:r>
            <a:r>
              <a:rPr lang="en-US"/>
              <a:t>https://docs.microsoft.com/en-us/azure/azure-functions/supported-languages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Dev options—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Azure Functions portal—https://docs.microsoft.com/en-us/azure/azure-functions/functions-create-first-azure-function</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Visual Studio—https://docs.microsoft.com/en-us/azure/azure-functions/functions-develop-vs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Visual Studio Code—https://code.visualstudio.com/docs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CLI—https://docs.microsoft.com/en-us/azure/azure-functions/functions-create-first-azure-function-azure-cli</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Java/Maven—https://docs.microsoft.com/en-us/azure/azure-functions/functions-create-first-java-maven</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Hosting options—</a:t>
            </a:r>
            <a:r>
              <a:rPr lang="en-US"/>
              <a:t>https://azure.microsoft.com/en-us/pricing/details/functions/</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Durable Functions</a:t>
            </a:r>
            <a:r>
              <a:rPr lang="en-US" b="0"/>
              <a:t>—</a:t>
            </a:r>
            <a:r>
              <a:rPr lang="en-US"/>
              <a:t>https://docs.microsoft.com/en-us/azure/azure-functions/durable-functions-overview</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228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https://docs.microsoft.com/en-us/azure/logic-apps/quickstart-create-first-logic-app-workflow</a:t>
            </a:r>
          </a:p>
        </p:txBody>
      </p:sp>
      <p:sp>
        <p:nvSpPr>
          <p:cNvPr id="4" name="Slide Number Placeholder 3"/>
          <p:cNvSpPr>
            <a:spLocks noGrp="1"/>
          </p:cNvSpPr>
          <p:nvPr>
            <p:ph type="sldNum" sz="quarter" idx="5"/>
          </p:nvPr>
        </p:nvSpPr>
        <p:spPr/>
        <p:txBody>
          <a:bodyPr/>
          <a:lstStyle/>
          <a:p>
            <a:fld id="{AF54D4A6-3229-4F3B-96F5-7951DC14B2B9}" type="slidenum">
              <a:rPr lang="en-US" smtClean="0"/>
              <a:t>29</a:t>
            </a:fld>
            <a:endParaRPr lang="en-US"/>
          </a:p>
        </p:txBody>
      </p:sp>
    </p:spTree>
    <p:extLst>
      <p:ext uri="{BB962C8B-B14F-4D97-AF65-F5344CB8AC3E}">
        <p14:creationId xmlns:p14="http://schemas.microsoft.com/office/powerpoint/2010/main" val="412803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115E9C-87C8-4E38-9641-EDC317EC4B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75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https://docs.microsoft.com/en-us/azure/logic-apps/quickstart-create-first-logic-app-workflow</a:t>
            </a:r>
          </a:p>
        </p:txBody>
      </p:sp>
      <p:sp>
        <p:nvSpPr>
          <p:cNvPr id="4" name="Slide Number Placeholder 3"/>
          <p:cNvSpPr>
            <a:spLocks noGrp="1"/>
          </p:cNvSpPr>
          <p:nvPr>
            <p:ph type="sldNum" sz="quarter" idx="5"/>
          </p:nvPr>
        </p:nvSpPr>
        <p:spPr/>
        <p:txBody>
          <a:bodyPr/>
          <a:lstStyle/>
          <a:p>
            <a:fld id="{AF54D4A6-3229-4F3B-96F5-7951DC14B2B9}" type="slidenum">
              <a:rPr lang="en-US" smtClean="0"/>
              <a:t>31</a:t>
            </a:fld>
            <a:endParaRPr lang="en-US"/>
          </a:p>
        </p:txBody>
      </p:sp>
    </p:spTree>
    <p:extLst>
      <p:ext uri="{BB962C8B-B14F-4D97-AF65-F5344CB8AC3E}">
        <p14:creationId xmlns:p14="http://schemas.microsoft.com/office/powerpoint/2010/main" val="2672530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would like to describe the capabilities of our core serverless services, in a little more detail, this time starting with </a:t>
            </a:r>
            <a:r>
              <a:rPr lang="en-US" b="1"/>
              <a:t>Azure Event Grid</a:t>
            </a:r>
            <a:r>
              <a:rPr lang="en-US"/>
              <a:t>. </a:t>
            </a:r>
          </a:p>
          <a:p>
            <a:r>
              <a:rPr lang="en-US"/>
              <a:t>We already talked about how important events are.</a:t>
            </a:r>
          </a:p>
          <a:p>
            <a:pPr marL="171450" indent="-171450">
              <a:buFontTx/>
              <a:buChar char="-"/>
            </a:pPr>
            <a:r>
              <a:rPr lang="en-US"/>
              <a:t>This service allows you to manage all events in a single place</a:t>
            </a:r>
          </a:p>
          <a:p>
            <a:pPr marL="171450" indent="-171450">
              <a:buFontTx/>
              <a:buChar char="-"/>
            </a:pPr>
            <a:r>
              <a:rPr lang="en-US"/>
              <a:t>Notice that multiple Azure services today publish their events into Event Grid and these events can be routed to multiple destination.  We have Functions, Logic Apps and even other services like Automation and generic </a:t>
            </a:r>
            <a:r>
              <a:rPr lang="en-US" err="1"/>
              <a:t>webhooks</a:t>
            </a:r>
            <a:r>
              <a:rPr lang="en-US"/>
              <a:t>.</a:t>
            </a:r>
          </a:p>
          <a:p>
            <a:pPr marL="171450" indent="-171450">
              <a:buFontTx/>
              <a:buChar char="-"/>
            </a:pPr>
            <a:r>
              <a:rPr lang="en-US"/>
              <a:t>You can also create your own customer events</a:t>
            </a:r>
          </a:p>
          <a:p>
            <a:endParaRPr lang="en-US"/>
          </a:p>
          <a:p>
            <a:r>
              <a:rPr lang="en-US"/>
              <a:t>The rich set of publishers and consumers opens up many interesting scenarios for you to construct </a:t>
            </a:r>
            <a:r>
              <a:rPr lang="en-US" b="1"/>
              <a:t>already</a:t>
            </a:r>
            <a:r>
              <a:rPr lang="en-US"/>
              <a:t>.  And the list of services that will publish their events to Event Grid will continue to grow over time.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12:42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8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performance and scale, Event Grid makes some strong guarantees.</a:t>
            </a:r>
          </a:p>
          <a:p>
            <a:pPr marL="171450" indent="-171450">
              <a:buFontTx/>
              <a:buChar char="-"/>
            </a:pPr>
            <a:r>
              <a:rPr lang="en-US"/>
              <a:t>Sub-second e2e latency in the 99</a:t>
            </a:r>
            <a:r>
              <a:rPr lang="en-US" baseline="30000"/>
              <a:t>th</a:t>
            </a:r>
            <a:r>
              <a:rPr lang="en-US"/>
              <a:t> percentile, which is as close to real-time delivery as it gets</a:t>
            </a:r>
          </a:p>
          <a:p>
            <a:pPr marL="171450" indent="-171450">
              <a:buFontTx/>
              <a:buChar char="-"/>
            </a:pPr>
            <a:r>
              <a:rPr lang="en-US"/>
              <a:t>An ability to route about 10 million events per second, so massive scale</a:t>
            </a:r>
          </a:p>
          <a:p>
            <a:pPr marL="171450" indent="-171450">
              <a:buFontTx/>
              <a:buChar char="-"/>
            </a:pPr>
            <a:r>
              <a:rPr lang="en-US"/>
              <a:t>And, an intelligent logic to retry the event delivery if the first time doesn’t succeed</a:t>
            </a:r>
          </a:p>
          <a:p>
            <a:pPr marL="0" indent="0">
              <a:buFontTx/>
              <a:buNone/>
            </a:pPr>
            <a:r>
              <a:rPr lang="en-US"/>
              <a:t>All of these make Event Grid a very powerful event backbone for your serverless applications.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12:42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28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Along came the cloud, and provided some relief from some of those questions.</a:t>
            </a:r>
          </a:p>
          <a:p>
            <a:pPr marL="0" indent="0">
              <a:buFontTx/>
              <a:buNone/>
            </a:pPr>
            <a:endParaRPr lang="en-US"/>
          </a:p>
          <a:p>
            <a:pPr marL="0" indent="0">
              <a:buFontTx/>
              <a:buNone/>
            </a:pPr>
            <a:r>
              <a:rPr lang="en-US"/>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a:t>How many virtual machines do I need?</a:t>
            </a:r>
          </a:p>
          <a:p>
            <a:pPr marL="171450" indent="-171450">
              <a:buFontTx/>
              <a:buChar char="-"/>
            </a:pPr>
            <a:r>
              <a:rPr lang="en-US"/>
              <a:t>How many would I need in future when my usage grows?</a:t>
            </a:r>
          </a:p>
          <a:p>
            <a:pPr marL="171450" indent="-171450">
              <a:buFontTx/>
              <a:buChar char="-"/>
            </a:pPr>
            <a:r>
              <a:rPr lang="en-US"/>
              <a:t>How to handle updating the servers for the latest security patches</a:t>
            </a:r>
          </a:p>
          <a:p>
            <a:pPr marL="171450" indent="-171450">
              <a:buFontTx/>
              <a:buChar char="-"/>
            </a:pPr>
            <a:r>
              <a:rPr lang="en-US"/>
              <a:t>How to think about deploying my code and the various dependencies, such as application runtimes, to the server</a:t>
            </a:r>
          </a:p>
          <a:p>
            <a:pPr marL="171450" indent="-171450">
              <a:buFontTx/>
              <a:buChar char="-"/>
            </a:pPr>
            <a:r>
              <a:rPr lang="en-US"/>
              <a:t>Who monitors my apps and so on</a:t>
            </a:r>
          </a:p>
          <a:p>
            <a:pPr marL="0" lvl="0" indent="0">
              <a:buFontTx/>
              <a:buNone/>
            </a:pPr>
            <a:endParaRPr lang="en-US"/>
          </a:p>
          <a:p>
            <a:pPr marL="0" lvl="0" indent="0">
              <a:buFontTx/>
              <a:buNone/>
            </a:pPr>
            <a:r>
              <a:rPr lang="en-US"/>
              <a:t>This means that you still haven’t reached that ideal state where you could focus purely on your business and its problems.</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12:42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3510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43A852-D8C4-4D5E-A2D9-01969CDD3645}" type="slidenum">
              <a:rPr lang="en-US" smtClean="0"/>
              <a:t>34</a:t>
            </a:fld>
            <a:endParaRPr lang="en-US"/>
          </a:p>
        </p:txBody>
      </p:sp>
    </p:spTree>
    <p:extLst>
      <p:ext uri="{BB962C8B-B14F-4D97-AF65-F5344CB8AC3E}">
        <p14:creationId xmlns:p14="http://schemas.microsoft.com/office/powerpoint/2010/main" val="2855732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F504C555-ED66-4763-9FED-32207011BB95}"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35</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32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12:42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9224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6122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Moving on to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Logic Apps is a service that provides a visual design experience for creating serverless workflows in the cloud </a:t>
            </a:r>
            <a:r>
              <a:rPr kumimoji="0" lang="en-US" sz="12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t>Another key value of this service is that, it provides connections with multiple services and allows you to orchestrate all these services along with the </a:t>
            </a:r>
            <a:r>
              <a:rPr lang="en-US" sz="1200" b="1"/>
              <a:t>functions </a:t>
            </a:r>
            <a:r>
              <a:rPr lang="en-US" sz="120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t>Lastly all of these workflows are internally represented using a </a:t>
            </a:r>
            <a:r>
              <a:rPr lang="en-US" sz="1200" b="1"/>
              <a:t>declarative</a:t>
            </a:r>
            <a:r>
              <a:rPr lang="en-US" sz="1200"/>
              <a:t> definition format, again making it very friendly with your existing CI/CD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12:42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1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Logic Apps support more than 170 connectors already.  It goes without saying that it supports </a:t>
            </a:r>
            <a:r>
              <a:rPr lang="en-US" b="1"/>
              <a:t>most</a:t>
            </a:r>
            <a:r>
              <a:rPr lang="en-US"/>
              <a:t> Azure services but you can see from this list that it also supports many popular </a:t>
            </a:r>
            <a:r>
              <a:rPr lang="en-US" b="1"/>
              <a:t>3</a:t>
            </a:r>
            <a:r>
              <a:rPr lang="en-US" b="1" baseline="30000"/>
              <a:t>rd</a:t>
            </a:r>
            <a:r>
              <a:rPr lang="en-US" b="1"/>
              <a:t> party </a:t>
            </a:r>
            <a:r>
              <a:rPr lang="en-US"/>
              <a:t>services like Dropbox, Twitter, Salesforce and so on.</a:t>
            </a:r>
          </a:p>
          <a:p>
            <a:endParaRPr lang="en-US"/>
          </a:p>
          <a:p>
            <a:r>
              <a:rPr lang="en-US"/>
              <a:t>And it does that </a:t>
            </a:r>
            <a:r>
              <a:rPr lang="en-US" b="1"/>
              <a:t>without </a:t>
            </a:r>
            <a:r>
              <a:rPr lang="en-US"/>
              <a:t>requiring you to understand how any of these other services work.  It </a:t>
            </a:r>
            <a:r>
              <a:rPr lang="en-US" b="1"/>
              <a:t>completely </a:t>
            </a:r>
            <a:r>
              <a:rPr lang="en-US"/>
              <a:t>abstracts the integration details of how to communicate with these other services and their specific API, SDKs and protocols.</a:t>
            </a:r>
          </a:p>
          <a:p>
            <a:endParaRPr lang="en-US"/>
          </a:p>
          <a:p>
            <a:r>
              <a:rPr lang="en-US"/>
              <a:t>And now to talk about the details of Azure Functions, let me call back the person who has been working on this thing before it was </a:t>
            </a:r>
            <a:r>
              <a:rPr lang="en-US" b="1"/>
              <a:t>a thing</a:t>
            </a:r>
            <a:r>
              <a:rPr lang="en-US"/>
              <a:t>.  </a:t>
            </a:r>
            <a:r>
              <a:rPr lang="en-US" b="1"/>
              <a:t>Chris</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55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https://docs.microsoft.com/en-us/azure/logic-apps/quickstart-create-first-logic-app-workflow</a:t>
            </a:r>
          </a:p>
        </p:txBody>
      </p:sp>
      <p:sp>
        <p:nvSpPr>
          <p:cNvPr id="4" name="Slide Number Placeholder 3"/>
          <p:cNvSpPr>
            <a:spLocks noGrp="1"/>
          </p:cNvSpPr>
          <p:nvPr>
            <p:ph type="sldNum" sz="quarter" idx="5"/>
          </p:nvPr>
        </p:nvSpPr>
        <p:spPr/>
        <p:txBody>
          <a:bodyPr/>
          <a:lstStyle/>
          <a:p>
            <a:fld id="{AF54D4A6-3229-4F3B-96F5-7951DC14B2B9}" type="slidenum">
              <a:rPr lang="en-US" smtClean="0"/>
              <a:t>40</a:t>
            </a:fld>
            <a:endParaRPr lang="en-US"/>
          </a:p>
        </p:txBody>
      </p:sp>
    </p:spTree>
    <p:extLst>
      <p:ext uri="{BB962C8B-B14F-4D97-AF65-F5344CB8AC3E}">
        <p14:creationId xmlns:p14="http://schemas.microsoft.com/office/powerpoint/2010/main" val="3598378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Segoe UI" panose="020B0502040204020203" pitchFamily="34" charset="0"/>
                <a:cs typeface="Segoe UI" panose="020B0502040204020203" pitchFamily="34" charset="0"/>
              </a:rPr>
              <a:t>Case study source: </a:t>
            </a:r>
            <a:r>
              <a:rPr lang="en-US" sz="1000">
                <a:latin typeface="Segoe UI" panose="020B0502040204020203" pitchFamily="34" charset="0"/>
                <a:cs typeface="Segoe UI" panose="020B0502040204020203" pitchFamily="34" charset="0"/>
              </a:rPr>
              <a:t>https://customers.microsoft.com/en-us/story/fujifilm-software-co-ltd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965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latin typeface="Segoe UI" panose="020B0502040204020203" pitchFamily="34" charset="0"/>
                <a:cs typeface="Segoe UI" panose="020B0502040204020203" pitchFamily="34" charset="0"/>
              </a:rPr>
              <a:t>Case study source: </a:t>
            </a:r>
            <a:r>
              <a:rPr lang="en-US" sz="1000">
                <a:latin typeface="Segoe UI" panose="020B0502040204020203" pitchFamily="34" charset="0"/>
                <a:cs typeface="Segoe UI" panose="020B0502040204020203" pitchFamily="34" charset="0"/>
              </a:rPr>
              <a:t>https://customers.microsoft.com/en-us/story/direct-one-professional-services-azure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663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12:42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9371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dirty="0"/>
          </a:p>
          <a:p>
            <a:pPr marL="0" indent="0">
              <a:buFontTx/>
              <a:buNone/>
            </a:pPr>
            <a:r>
              <a:rPr lang="en-US" dirty="0"/>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dirty="0"/>
          </a:p>
          <a:p>
            <a:pPr marL="0" indent="0">
              <a:buFontTx/>
              <a:buNone/>
            </a:pPr>
            <a:r>
              <a:rPr lang="en-US" dirty="0"/>
              <a:t>And serverless allows you to do just that, focus on your code and forget about the infrastructure.</a:t>
            </a:r>
          </a:p>
          <a:p>
            <a:pPr marL="0" indent="0">
              <a:buFontTx/>
              <a:buNone/>
            </a:pPr>
            <a:endParaRPr lang="en-US" dirty="0"/>
          </a:p>
          <a:p>
            <a:pPr marL="0" indent="0">
              <a:buFontTx/>
              <a:buNone/>
            </a:pPr>
            <a:r>
              <a:rPr lang="en-US" dirty="0"/>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12:42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904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Abstraction of servers, infrastructure and configuration of operating system</a:t>
            </a:r>
          </a:p>
          <a:p>
            <a:r>
              <a:rPr lang="en-US" dirty="0"/>
              <a:t>Event-driven scale</a:t>
            </a:r>
          </a:p>
          <a:p>
            <a:r>
              <a:rPr lang="en-US" dirty="0"/>
              <a:t>Sub-second billing</a:t>
            </a:r>
          </a:p>
          <a:p>
            <a:r>
              <a:rPr lang="en-US" dirty="0"/>
              <a:t>Stateless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420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kind of apps and scenarios can be built using serverless technologies? Anything where there is need to run some code or logic in response to an event.  You will notice that this is a very broad definition and covers a vast array of scenarios. </a:t>
            </a:r>
          </a:p>
          <a:p>
            <a:endParaRPr lang="en-US" dirty="0"/>
          </a:p>
          <a:p>
            <a:r>
              <a:rPr lang="en-US" sz="1200" b="1" i="0" kern="1200" dirty="0">
                <a:solidFill>
                  <a:schemeClr val="tx1"/>
                </a:solidFill>
                <a:effectLst/>
                <a:latin typeface="+mn-lt"/>
                <a:ea typeface="+mn-ea"/>
                <a:cs typeface="+mn-cs"/>
              </a:rPr>
              <a:t>Serverless application architectures</a:t>
            </a:r>
          </a:p>
          <a:p>
            <a:r>
              <a:rPr lang="en-US" sz="1200" b="0" i="0" kern="1200" dirty="0">
                <a:solidFill>
                  <a:schemeClr val="tx1"/>
                </a:solidFill>
                <a:effectLst/>
                <a:latin typeface="+mn-lt"/>
                <a:ea typeface="+mn-ea"/>
                <a:cs typeface="+mn-cs"/>
              </a:rPr>
              <a:t>Event Grid connects data sources and event handlers. For example, use Event Grid to instantly trigger a serverless function to run image analysis each time a new photo is added to a blob storage container.</a:t>
            </a:r>
          </a:p>
          <a:p>
            <a:r>
              <a:rPr lang="en-US" sz="1200" b="1" i="0" kern="1200" dirty="0">
                <a:solidFill>
                  <a:schemeClr val="tx1"/>
                </a:solidFill>
                <a:effectLst/>
                <a:latin typeface="+mn-lt"/>
                <a:ea typeface="+mn-ea"/>
                <a:cs typeface="+mn-cs"/>
              </a:rPr>
              <a:t>Ops automation</a:t>
            </a:r>
          </a:p>
          <a:p>
            <a:r>
              <a:rPr lang="en-US" sz="1200" b="0" i="0" kern="1200" dirty="0">
                <a:solidFill>
                  <a:schemeClr val="tx1"/>
                </a:solidFill>
                <a:effectLst/>
                <a:latin typeface="+mn-lt"/>
                <a:ea typeface="+mn-ea"/>
                <a:cs typeface="+mn-cs"/>
              </a:rPr>
              <a:t>Event Grid allows you to speed automation and simplify policy enforcement. For example, Event Grid can notify Azure Automation when a virtual machine is created, or a SQL Database is spun up. These events can be used to automatically check that service configurations are compliant, put metadata into operations tools, tag virtual machines, or file work items.</a:t>
            </a:r>
          </a:p>
          <a:p>
            <a:r>
              <a:rPr lang="en-US" sz="1200" b="1" i="0" kern="1200" dirty="0">
                <a:solidFill>
                  <a:schemeClr val="tx1"/>
                </a:solidFill>
                <a:effectLst/>
                <a:latin typeface="+mn-lt"/>
                <a:ea typeface="+mn-ea"/>
                <a:cs typeface="+mn-cs"/>
              </a:rPr>
              <a:t>Application integration</a:t>
            </a:r>
          </a:p>
          <a:p>
            <a:r>
              <a:rPr lang="en-US" sz="1200" b="0" i="0" kern="1200" dirty="0">
                <a:solidFill>
                  <a:schemeClr val="tx1"/>
                </a:solidFill>
                <a:effectLst/>
                <a:latin typeface="+mn-lt"/>
                <a:ea typeface="+mn-ea"/>
                <a:cs typeface="+mn-cs"/>
              </a:rPr>
              <a:t>Event Grid connects your app with other services. For example, create an application topic to send your app’s event data to Event Grid and take advantage of its reliable delivery, advanced routing, and direct integration with Azure. Alternatively, you can use Event Grid with Logic Apps to process data anywhere, without writing code.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91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8346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Building backends for web applications.  An example could be a web app adding incoming orders to a queue and then Functions automatically picking up those orders to process and adding the output to a Cosmos DB.</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37904732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5.emf"/><Relationship Id="rId4" Type="http://schemas.openxmlformats.org/officeDocument/2006/relationships/oleObject" Target="../embeddings/oleObject1.bin"/></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5.emf"/><Relationship Id="rId4" Type="http://schemas.openxmlformats.org/officeDocument/2006/relationships/oleObject" Target="../embeddings/oleObject2.bin"/></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8.xml"/><Relationship Id="rId4" Type="http://schemas.openxmlformats.org/officeDocument/2006/relationships/image" Target="../media/image46.emf"/></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0.emf"/><Relationship Id="rId1" Type="http://schemas.openxmlformats.org/officeDocument/2006/relationships/slideMaster" Target="../slideMasters/slideMaster8.xml"/><Relationship Id="rId4" Type="http://schemas.openxmlformats.org/officeDocument/2006/relationships/image" Target="../media/image48.png"/></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0.emf"/><Relationship Id="rId1" Type="http://schemas.openxmlformats.org/officeDocument/2006/relationships/slideMaster" Target="../slideMasters/slideMaster9.xml"/><Relationship Id="rId4" Type="http://schemas.openxmlformats.org/officeDocument/2006/relationships/image" Target="../media/image51.svg"/></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5941004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23772382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3_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4622265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8533349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1225440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793227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848519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4740721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524800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Secti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71170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303572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4859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Slide 1">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3" t="15709" r="-3"/>
          <a:stretch/>
        </p:blipFill>
        <p:spPr>
          <a:xfrm>
            <a:off x="0" y="0"/>
            <a:ext cx="12436475" cy="6994525"/>
          </a:xfrm>
          <a:prstGeom prst="rect">
            <a:avLst/>
          </a:prstGeom>
        </p:spPr>
      </p:pic>
      <p:sp>
        <p:nvSpPr>
          <p:cNvPr id="9" name="Title 1"/>
          <p:cNvSpPr>
            <a:spLocks noGrp="1"/>
          </p:cNvSpPr>
          <p:nvPr>
            <p:ph type="title"/>
          </p:nvPr>
        </p:nvSpPr>
        <p:spPr>
          <a:xfrm>
            <a:off x="274702" y="1998276"/>
            <a:ext cx="9144000" cy="1828786"/>
          </a:xfrm>
          <a:solidFill>
            <a:schemeClr val="bg1">
              <a:alpha val="75000"/>
            </a:schemeClr>
          </a:solidFill>
          <a:ln w="12700">
            <a:solidFill>
              <a:schemeClr val="bg1"/>
            </a:solidFill>
          </a:ln>
        </p:spPr>
        <p:txBody>
          <a:bodyPr lIns="146304" tIns="91440" rIns="146304" bIns="91440" anchor="t" anchorCtr="0"/>
          <a:lstStyle>
            <a:lvl1pPr>
              <a:defRPr lang="en-US" sz="4799" dirty="0">
                <a:solidFill>
                  <a:srgbClr val="181A19"/>
                </a:solidFill>
              </a:defRPr>
            </a:lvl1pPr>
          </a:lstStyle>
          <a:p>
            <a:endParaRPr lang="en-US"/>
          </a:p>
        </p:txBody>
      </p:sp>
      <p:sp>
        <p:nvSpPr>
          <p:cNvPr id="5" name="Text Placeholder 4"/>
          <p:cNvSpPr>
            <a:spLocks noGrp="1"/>
          </p:cNvSpPr>
          <p:nvPr>
            <p:ph type="body" sz="quarter" idx="12"/>
          </p:nvPr>
        </p:nvSpPr>
        <p:spPr>
          <a:xfrm>
            <a:off x="274700" y="3823643"/>
            <a:ext cx="9144000" cy="1828800"/>
          </a:xfrm>
          <a:solidFill>
            <a:schemeClr val="bg1">
              <a:alpha val="75000"/>
            </a:schemeClr>
          </a:solidFill>
          <a:ln w="12700">
            <a:solidFill>
              <a:schemeClr val="bg1"/>
            </a:solidFill>
          </a:ln>
        </p:spPr>
        <p:txBody>
          <a:bodyPr lIns="182880" tIns="146304" rIns="182880" bIns="146304">
            <a:noAutofit/>
          </a:bodyPr>
          <a:lstStyle>
            <a:lvl1pPr marL="0" indent="0">
              <a:spcBef>
                <a:spcPts val="0"/>
              </a:spcBef>
              <a:buNone/>
              <a:defRPr sz="3599" spc="0" baseline="0">
                <a:solidFill>
                  <a:srgbClr val="181A19"/>
                </a:solidFill>
                <a:latin typeface="+mj-lt"/>
              </a:defRPr>
            </a:lvl1pPr>
          </a:lstStyle>
          <a:p>
            <a:pPr lvl="0"/>
            <a:endParaRPr lang="en-US"/>
          </a:p>
        </p:txBody>
      </p:sp>
      <p:grpSp>
        <p:nvGrpSpPr>
          <p:cNvPr id="8" name="Group 7"/>
          <p:cNvGrpSpPr>
            <a:grpSpLocks noChangeAspect="1"/>
          </p:cNvGrpSpPr>
          <p:nvPr userDrawn="1"/>
        </p:nvGrpSpPr>
        <p:grpSpPr bwMode="black">
          <a:xfrm>
            <a:off x="274702" y="239936"/>
            <a:ext cx="1968534" cy="422621"/>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8051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62561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1"/>
            <a:ext cx="11888787" cy="2497030"/>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73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119564" y="6483350"/>
            <a:ext cx="4197350" cy="371475"/>
          </a:xfrm>
          <a:prstGeom prst="rect">
            <a:avLst/>
          </a:prstGeom>
        </p:spPr>
        <p:txBody>
          <a:bodyPr/>
          <a:lstStyle/>
          <a:p>
            <a:r>
              <a:rPr lang="en-US">
                <a:solidFill>
                  <a:srgbClr val="505050">
                    <a:tint val="75000"/>
                  </a:srgbClr>
                </a:solidFill>
              </a:rPr>
              <a:t>Microsoft NDA-To be shared under NDA only</a:t>
            </a:r>
          </a:p>
        </p:txBody>
      </p:sp>
    </p:spTree>
    <p:extLst>
      <p:ext uri="{BB962C8B-B14F-4D97-AF65-F5344CB8AC3E}">
        <p14:creationId xmlns:p14="http://schemas.microsoft.com/office/powerpoint/2010/main" val="10455483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68472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36513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55871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72764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3605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014959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393068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13280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1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170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834809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035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17936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300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15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7914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313913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47914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5"/>
            <a:ext cx="5943535" cy="2011665"/>
          </a:xfrm>
          <a:noFill/>
        </p:spPr>
        <p:txBody>
          <a:bodyPr lIns="146304" tIns="91440" rIns="146304" bIns="91440" anchor="t" anchorCtr="0"/>
          <a:lstStyle>
            <a:lvl1pPr>
              <a:defRPr sz="5396"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6" y="3680144"/>
            <a:ext cx="4846268" cy="1009740"/>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6074" y="1394169"/>
            <a:ext cx="7376710" cy="367079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394" y="6014972"/>
            <a:ext cx="1856092" cy="682658"/>
          </a:xfrm>
          <a:prstGeom prst="rect">
            <a:avLst/>
          </a:prstGeom>
        </p:spPr>
      </p:pic>
    </p:spTree>
    <p:extLst>
      <p:ext uri="{BB962C8B-B14F-4D97-AF65-F5344CB8AC3E}">
        <p14:creationId xmlns:p14="http://schemas.microsoft.com/office/powerpoint/2010/main" val="1164946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47628515"/>
      </p:ext>
    </p:extLst>
  </p:cSld>
  <p:clrMapOvr>
    <a:masterClrMapping/>
  </p:clrMapOvr>
  <p:transition spd="slow">
    <p:cove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4"/>
            <a:ext cx="7086439" cy="1015663"/>
          </a:xfrm>
          <a:noFill/>
        </p:spPr>
        <p:txBody>
          <a:bodyPr wrap="square" tIns="91440" bIns="91440" anchor="b" anchorCtr="0">
            <a:spAutoFit/>
          </a:bodyPr>
          <a:lstStyle>
            <a:lvl1pPr>
              <a:defRPr sz="5997"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25744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433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574767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9193975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8466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5275"/>
            <a:ext cx="4571999" cy="1830388"/>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2125662"/>
            <a:ext cx="4572000" cy="2172774"/>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032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6043521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994663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228692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9234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6297963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38718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538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27582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191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77166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37"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12906105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6481796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9199714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56339612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3305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0570050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48859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921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9495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575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06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61744140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21968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5277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80413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899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128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848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48121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17097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830764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393701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5851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09482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393874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2456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999679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02860248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98736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625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00977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23405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6472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098" y="551034"/>
            <a:ext cx="874041" cy="189563"/>
          </a:xfrm>
          <a:prstGeom prst="rect">
            <a:avLst/>
          </a:prstGeom>
        </p:spPr>
      </p:pic>
    </p:spTree>
    <p:extLst>
      <p:ext uri="{BB962C8B-B14F-4D97-AF65-F5344CB8AC3E}">
        <p14:creationId xmlns:p14="http://schemas.microsoft.com/office/powerpoint/2010/main" val="272061463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96763672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7" name="Rectangle 6"/>
          <p:cNvSpPr/>
          <p:nvPr userDrawn="1"/>
        </p:nvSpPr>
        <p:spPr>
          <a:xfrm>
            <a:off x="0" y="1"/>
            <a:ext cx="2940145"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Shape 1644"/>
          <p:cNvSpPr txBox="1">
            <a:spLocks/>
          </p:cNvSpPr>
          <p:nvPr userDrawn="1"/>
        </p:nvSpPr>
        <p:spPr bwMode="auto">
          <a:xfrm>
            <a:off x="300902" y="448257"/>
            <a:ext cx="2338342" cy="2436414"/>
          </a:xfrm>
          <a:prstGeom prst="rect">
            <a:avLst/>
          </a:prstGeom>
          <a:noFill/>
        </p:spPr>
        <p:txBody>
          <a:bodyPr vert="horz" wrap="square" lIns="198950" tIns="124344" rIns="198950" bIns="124344"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kumimoji="0" lang="en-US" sz="3672" u="none" strike="noStrike" kern="1200" cap="none" spc="0" normalizeH="0" baseline="0" noProof="0">
                <a:ln w="3175">
                  <a:noFill/>
                </a:ln>
                <a:solidFill>
                  <a:srgbClr val="FFFFFF"/>
                </a:solidFill>
                <a:effectLst/>
                <a:uLnTx/>
                <a:uFillTx/>
                <a:latin typeface="Segoe UI Light" charset="0"/>
                <a:ea typeface="Segoe UI Light" charset="0"/>
                <a:cs typeface="Segoe UI Light" charset="0"/>
                <a:sym typeface="Calibri"/>
              </a:rPr>
              <a:t>Our speakers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79403422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lumn Right Dark">
    <p:bg>
      <p:bgPr>
        <a:solidFill>
          <a:schemeClr val="accent5">
            <a:lumMod val="50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0" y="0"/>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130656808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olumn Right Dark">
    <p:bg>
      <p:bgPr>
        <a:solidFill>
          <a:schemeClr val="accent5">
            <a:lumMod val="50000"/>
          </a:schemeClr>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
        <p:nvSpPr>
          <p:cNvPr id="4" name="Rectangle 3"/>
          <p:cNvSpPr/>
          <p:nvPr userDrawn="1"/>
        </p:nvSpPr>
        <p:spPr>
          <a:xfrm flipH="1">
            <a:off x="0" y="1"/>
            <a:ext cx="12436475"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13639247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lumn Right Light">
    <p:spTree>
      <p:nvGrpSpPr>
        <p:cNvPr id="1" name=""/>
        <p:cNvGrpSpPr/>
        <p:nvPr/>
      </p:nvGrpSpPr>
      <p:grpSpPr>
        <a:xfrm>
          <a:off x="0" y="0"/>
          <a:ext cx="0" cy="0"/>
          <a:chOff x="0" y="0"/>
          <a:chExt cx="0" cy="0"/>
        </a:xfrm>
      </p:grpSpPr>
      <p:sp>
        <p:nvSpPr>
          <p:cNvPr id="53" name="Rectangle 52"/>
          <p:cNvSpPr/>
          <p:nvPr userDrawn="1"/>
        </p:nvSpPr>
        <p:spPr>
          <a:xfrm>
            <a:off x="0" y="1"/>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83002728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lumn Right Reverse Dark">
    <p:spTree>
      <p:nvGrpSpPr>
        <p:cNvPr id="1" name=""/>
        <p:cNvGrpSpPr/>
        <p:nvPr/>
      </p:nvGrpSpPr>
      <p:grpSpPr>
        <a:xfrm>
          <a:off x="0" y="0"/>
          <a:ext cx="0" cy="0"/>
          <a:chOff x="0" y="0"/>
          <a:chExt cx="0" cy="0"/>
        </a:xfrm>
      </p:grpSpPr>
      <p:sp>
        <p:nvSpPr>
          <p:cNvPr id="49" name="Rectangle 48"/>
          <p:cNvSpPr/>
          <p:nvPr userDrawn="1"/>
        </p:nvSpPr>
        <p:spPr>
          <a:xfrm flipH="1">
            <a:off x="9426584" y="1"/>
            <a:ext cx="3009891"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1534703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Column Right Reverse Light">
    <p:spTree>
      <p:nvGrpSpPr>
        <p:cNvPr id="1" name=""/>
        <p:cNvGrpSpPr/>
        <p:nvPr/>
      </p:nvGrpSpPr>
      <p:grpSpPr>
        <a:xfrm>
          <a:off x="0" y="0"/>
          <a:ext cx="0" cy="0"/>
          <a:chOff x="0" y="0"/>
          <a:chExt cx="0" cy="0"/>
        </a:xfrm>
      </p:grpSpPr>
      <p:sp>
        <p:nvSpPr>
          <p:cNvPr id="5" name="Rectangle 4"/>
          <p:cNvSpPr/>
          <p:nvPr userDrawn="1"/>
        </p:nvSpPr>
        <p:spPr>
          <a:xfrm flipH="1">
            <a:off x="9426584" y="1"/>
            <a:ext cx="3009891"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90684348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eft Column Dark">
    <p:bg>
      <p:bgPr>
        <a:solidFill>
          <a:schemeClr val="accent5">
            <a:lumMod val="50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3009892" y="0"/>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193240998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Column Light">
    <p:spTree>
      <p:nvGrpSpPr>
        <p:cNvPr id="1" name=""/>
        <p:cNvGrpSpPr/>
        <p:nvPr/>
      </p:nvGrpSpPr>
      <p:grpSpPr>
        <a:xfrm>
          <a:off x="0" y="0"/>
          <a:ext cx="0" cy="0"/>
          <a:chOff x="0" y="0"/>
          <a:chExt cx="0" cy="0"/>
        </a:xfrm>
      </p:grpSpPr>
      <p:sp>
        <p:nvSpPr>
          <p:cNvPr id="50" name="Rectangle 49"/>
          <p:cNvSpPr/>
          <p:nvPr userDrawn="1"/>
        </p:nvSpPr>
        <p:spPr>
          <a:xfrm>
            <a:off x="3009892" y="0"/>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323550363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ft Column Reverse Dark">
    <p:bg>
      <p:bgPr>
        <a:solidFill>
          <a:srgbClr val="0070C0"/>
        </a:solidFill>
        <a:effectLst/>
      </p:bgPr>
    </p:bg>
    <p:spTree>
      <p:nvGrpSpPr>
        <p:cNvPr id="1" name=""/>
        <p:cNvGrpSpPr/>
        <p:nvPr/>
      </p:nvGrpSpPr>
      <p:grpSpPr>
        <a:xfrm>
          <a:off x="0" y="0"/>
          <a:ext cx="0" cy="0"/>
          <a:chOff x="0" y="0"/>
          <a:chExt cx="0" cy="0"/>
        </a:xfrm>
      </p:grpSpPr>
      <p:sp>
        <p:nvSpPr>
          <p:cNvPr id="51" name="Rectangle 50"/>
          <p:cNvSpPr/>
          <p:nvPr userDrawn="1"/>
        </p:nvSpPr>
        <p:spPr>
          <a:xfrm>
            <a:off x="3009891" y="2038"/>
            <a:ext cx="942658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6121488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Left Column Reverse Light">
    <p:bg>
      <p:bgPr>
        <a:solidFill>
          <a:schemeClr val="bg1">
            <a:lumMod val="95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3009891" y="2038"/>
            <a:ext cx="942658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5834245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1855549" y="0"/>
            <a:ext cx="10580927"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383997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4326306" y="0"/>
            <a:ext cx="811016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87282763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Left Column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326306" y="0"/>
            <a:ext cx="811016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204114308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Left Column Dark">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326306" y="0"/>
            <a:ext cx="811016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0740115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olumn Right Dark">
    <p:bg>
      <p:bgPr>
        <a:solidFill>
          <a:srgbClr val="0070C0"/>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36106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61585244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118761"/>
            <a:ext cx="5486399" cy="757002"/>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4133356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95914" y="2371060"/>
            <a:ext cx="3085017" cy="15574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916885" y="1511780"/>
            <a:ext cx="5519591" cy="5482745"/>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15–19, 2018</a:t>
            </a:r>
          </a:p>
          <a:p>
            <a:pPr algn="l"/>
            <a:r>
              <a:rPr lang="en-US" sz="204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26468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440956" y="0"/>
            <a:ext cx="6995519" cy="69945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95915" y="2371060"/>
            <a:ext cx="3085018" cy="15574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90355">
                      <a:schemeClr val="accent2"/>
                    </a:gs>
                    <a:gs pos="68282">
                      <a:schemeClr val="accent2"/>
                    </a:gs>
                  </a:gsLst>
                  <a:lin ang="5400000" scaled="0"/>
                </a:gradFill>
              </a:rPr>
              <a:t>July 15–19, 2018</a:t>
            </a:r>
          </a:p>
          <a:p>
            <a:pPr algn="l"/>
            <a:r>
              <a:rPr lang="en-US" sz="204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977923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627534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01220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85744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3530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489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867496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0080247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022613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22980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22168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411352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88052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137696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3161171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6174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050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38861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5008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50061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05015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594852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73"/>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375818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30040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3038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38814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4320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8211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72907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59167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177216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56151825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331382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65802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13758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98438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28443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139213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71618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855734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78889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92947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565091"/>
          </a:xfrm>
        </p:spPr>
        <p:txBody>
          <a:bodyPr/>
          <a:lstStyle/>
          <a:p>
            <a:r>
              <a:rPr lang="en-US"/>
              <a:t>Click to edit Master title style</a:t>
            </a:r>
          </a:p>
        </p:txBody>
      </p:sp>
      <p:sp>
        <p:nvSpPr>
          <p:cNvPr id="3" name="Content Placeholder 2"/>
          <p:cNvSpPr>
            <a:spLocks noGrp="1"/>
          </p:cNvSpPr>
          <p:nvPr>
            <p:ph idx="1"/>
          </p:nvPr>
        </p:nvSpPr>
        <p:spPr>
          <a:xfrm>
            <a:off x="855008" y="686256"/>
            <a:ext cx="1072646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A7D9A05-F52E-4478-B8F2-A8839CA53343}" type="datetimeFigureOut">
              <a:rPr lang="en-US" smtClean="0"/>
              <a:t>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BE813DE7-B081-4198-81FE-56B8154C45BB}" type="slidenum">
              <a:rPr lang="en-US" smtClean="0"/>
              <a:t>‹#›</a:t>
            </a:fld>
            <a:endParaRPr lang="en-US"/>
          </a:p>
        </p:txBody>
      </p:sp>
    </p:spTree>
    <p:extLst>
      <p:ext uri="{BB962C8B-B14F-4D97-AF65-F5344CB8AC3E}">
        <p14:creationId xmlns:p14="http://schemas.microsoft.com/office/powerpoint/2010/main" val="172839202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22F1-6B58-4F18-9B05-9820A7DE8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47B4F-0D98-49F8-A4B3-04930A4664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D8F68-838E-46B8-A428-EB4639AA3F7C}"/>
              </a:ext>
            </a:extLst>
          </p:cNvPr>
          <p:cNvSpPr>
            <a:spLocks noGrp="1"/>
          </p:cNvSpPr>
          <p:nvPr>
            <p:ph type="dt" sz="half" idx="10"/>
          </p:nvPr>
        </p:nvSpPr>
        <p:spPr/>
        <p:txBody>
          <a:bodyPr/>
          <a:lstStyle/>
          <a:p>
            <a:fld id="{7ABC8699-AE5F-4773-B0FD-881169B6BACE}" type="datetimeFigureOut">
              <a:rPr lang="en-US" smtClean="0"/>
              <a:t>1/8/2019</a:t>
            </a:fld>
            <a:endParaRPr lang="en-US"/>
          </a:p>
        </p:txBody>
      </p:sp>
      <p:sp>
        <p:nvSpPr>
          <p:cNvPr id="5" name="Footer Placeholder 4">
            <a:extLst>
              <a:ext uri="{FF2B5EF4-FFF2-40B4-BE49-F238E27FC236}">
                <a16:creationId xmlns:a16="http://schemas.microsoft.com/office/drawing/2014/main" id="{98F0C6D6-D300-4E76-AB7A-082C6E989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433B-9DF3-4772-AF43-8E2CE9A8395E}"/>
              </a:ext>
            </a:extLst>
          </p:cNvPr>
          <p:cNvSpPr>
            <a:spLocks noGrp="1"/>
          </p:cNvSpPr>
          <p:nvPr>
            <p:ph type="sldNum" sz="quarter" idx="12"/>
          </p:nvPr>
        </p:nvSpPr>
        <p:spPr/>
        <p:txBody>
          <a:bodyPr/>
          <a:lstStyle/>
          <a:p>
            <a:fld id="{F924435B-2F1C-41CE-BAC8-AEE5F20629BB}" type="slidenum">
              <a:rPr lang="en-US" smtClean="0"/>
              <a:t>‹#›</a:t>
            </a:fld>
            <a:endParaRPr lang="en-US"/>
          </a:p>
        </p:txBody>
      </p:sp>
    </p:spTree>
    <p:extLst>
      <p:ext uri="{BB962C8B-B14F-4D97-AF65-F5344CB8AC3E}">
        <p14:creationId xmlns:p14="http://schemas.microsoft.com/office/powerpoint/2010/main" val="260201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spTree>
    <p:extLst>
      <p:ext uri="{BB962C8B-B14F-4D97-AF65-F5344CB8AC3E}">
        <p14:creationId xmlns:p14="http://schemas.microsoft.com/office/powerpoint/2010/main" val="754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45"/>
            <a:ext cx="12436475" cy="6993835"/>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344538" y="4565447"/>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3884236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userDrawn="1"/>
        </p:nvPicPr>
        <p:blipFill>
          <a:blip r:embed="rId3"/>
          <a:stretch>
            <a:fillRect/>
          </a:stretch>
        </p:blipFill>
        <p:spPr>
          <a:xfrm>
            <a:off x="9873010" y="443333"/>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37598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siness Transformation with Data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Rectangle 25"/>
          <p:cNvSpPr/>
          <p:nvPr userDrawn="1"/>
        </p:nvSpPr>
        <p:spPr bwMode="gray">
          <a:xfrm>
            <a:off x="6538477" y="1436209"/>
            <a:ext cx="5447176" cy="3030961"/>
          </a:xfrm>
          <a:prstGeom prst="rect">
            <a:avLst/>
          </a:prstGeom>
          <a:solidFill>
            <a:srgbClr val="BA141A">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8"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04674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 Innova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31075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2748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terprise Mobility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userDrawn="1"/>
        </p:nvGrpSpPr>
        <p:grpSpPr>
          <a:xfrm>
            <a:off x="9870766" y="444080"/>
            <a:ext cx="2127249" cy="455612"/>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26" name="Group 25"/>
            <p:cNvGrpSpPr/>
            <p:nvPr userDrawn="1"/>
          </p:nvGrpSpPr>
          <p:grpSpPr>
            <a:xfrm>
              <a:off x="10352088" y="552450"/>
              <a:ext cx="1535112" cy="296862"/>
              <a:chOff x="10352088" y="552450"/>
              <a:chExt cx="1535112" cy="296862"/>
            </a:xfrm>
            <a:solidFill>
              <a:schemeClr val="bg1"/>
            </a:solidFill>
          </p:grpSpPr>
          <p:sp>
            <p:nvSpPr>
              <p:cNvPr id="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42531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terprise Mobility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userDrawn="1"/>
        </p:nvPicPr>
        <p:blipFill>
          <a:blip r:embed="rId3"/>
          <a:stretch>
            <a:fillRect/>
          </a:stretch>
        </p:blipFill>
        <p:spPr>
          <a:xfrm>
            <a:off x="9873010" y="-690242"/>
            <a:ext cx="2133131" cy="458258"/>
          </a:xfrm>
          <a:prstGeom prst="rect">
            <a:avLst/>
          </a:prstGeom>
        </p:spPr>
      </p:pic>
      <p:grpSp>
        <p:nvGrpSpPr>
          <p:cNvPr id="9" name="Group 8"/>
          <p:cNvGrpSpPr/>
          <p:nvPr userDrawn="1"/>
        </p:nvGrpSpPr>
        <p:grpSpPr>
          <a:xfrm>
            <a:off x="9870766" y="444080"/>
            <a:ext cx="2127249" cy="455612"/>
            <a:chOff x="9759951" y="481013"/>
            <a:chExt cx="2127249" cy="455612"/>
          </a:xfrm>
        </p:grpSpPr>
        <p:sp>
          <p:nvSpPr>
            <p:cNvPr id="10"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p:cNvGrpSpPr/>
            <p:nvPr userDrawn="1"/>
          </p:nvGrpSpPr>
          <p:grpSpPr>
            <a:xfrm>
              <a:off x="10352088" y="552450"/>
              <a:ext cx="1535112" cy="296862"/>
              <a:chOff x="10352088" y="552450"/>
              <a:chExt cx="1535112" cy="296862"/>
            </a:xfrm>
            <a:solidFill>
              <a:schemeClr val="bg1"/>
            </a:solidFill>
          </p:grpSpPr>
          <p:sp>
            <p:nvSpPr>
              <p:cNvPr id="16"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7"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8"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79865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49"/>
            <a:ext cx="12443540" cy="7005033"/>
          </a:xfrm>
          <a:prstGeom prst="rect">
            <a:avLst/>
          </a:prstGeom>
        </p:spPr>
      </p:pic>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11058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telligent Business Solutions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pic>
        <p:nvPicPr>
          <p:cNvPr id="24" name="Picture 23"/>
          <p:cNvPicPr>
            <a:picLocks noChangeAspect="1"/>
          </p:cNvPicPr>
          <p:nvPr userDrawn="1"/>
        </p:nvPicPr>
        <p:blipFill>
          <a:blip r:embed="rId3"/>
          <a:stretch>
            <a:fillRect/>
          </a:stretch>
        </p:blipFill>
        <p:spPr>
          <a:xfrm>
            <a:off x="9873010" y="443333"/>
            <a:ext cx="2133131" cy="458258"/>
          </a:xfrm>
          <a:prstGeom prst="rect">
            <a:avLst/>
          </a:prstGeom>
        </p:spPr>
      </p:pic>
    </p:spTree>
    <p:extLst>
      <p:ext uri="{BB962C8B-B14F-4D97-AF65-F5344CB8AC3E}">
        <p14:creationId xmlns:p14="http://schemas.microsoft.com/office/powerpoint/2010/main" val="214708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lthcar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69594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nking &amp;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userDrawn="1"/>
        </p:nvGrpSpPr>
        <p:grpSpPr>
          <a:xfrm>
            <a:off x="9870766" y="444080"/>
            <a:ext cx="2127249" cy="455612"/>
            <a:chOff x="9759951" y="481013"/>
            <a:chExt cx="2127249" cy="455612"/>
          </a:xfrm>
        </p:grpSpPr>
        <p:sp>
          <p:nvSpPr>
            <p:cNvPr id="8"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9" name="Group 8"/>
            <p:cNvGrpSpPr/>
            <p:nvPr userDrawn="1"/>
          </p:nvGrpSpPr>
          <p:grpSpPr>
            <a:xfrm>
              <a:off x="10352088" y="552450"/>
              <a:ext cx="1535112" cy="296862"/>
              <a:chOff x="10352088" y="552450"/>
              <a:chExt cx="1535112" cy="296862"/>
            </a:xfrm>
            <a:solidFill>
              <a:schemeClr val="bg1"/>
            </a:solidFill>
          </p:grpSpPr>
          <p:sp>
            <p:nvSpPr>
              <p:cNvPr id="14"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0"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1"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7828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scret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9965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overnment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2"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4292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tail &amp; CPG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8080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548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416473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994441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3687145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356537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148400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635372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0386209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10772495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21554077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01198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3562116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16706404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542567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2002170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783578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787650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2546093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4406986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229056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8556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4771281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9888397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0501731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293539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894737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2766184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569426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74444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750959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16517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1180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4622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107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1116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945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4336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836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5267510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3854032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51779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35008335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Tree>
    <p:extLst>
      <p:ext uri="{BB962C8B-B14F-4D97-AF65-F5344CB8AC3E}">
        <p14:creationId xmlns:p14="http://schemas.microsoft.com/office/powerpoint/2010/main" val="346082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30617077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2374614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9307474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4450940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5692059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7964389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83280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52083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477461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4848772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786502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804506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2034473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134635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853628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9893571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5199153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319969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63" Type="http://schemas.openxmlformats.org/officeDocument/2006/relationships/slideLayout" Target="../slideLayouts/slideLayout89.xml"/><Relationship Id="rId68" Type="http://schemas.openxmlformats.org/officeDocument/2006/relationships/slideLayout" Target="../slideLayouts/slideLayout94.xml"/><Relationship Id="rId76" Type="http://schemas.openxmlformats.org/officeDocument/2006/relationships/slideLayout" Target="../slideLayouts/slideLayout102.xml"/><Relationship Id="rId84" Type="http://schemas.openxmlformats.org/officeDocument/2006/relationships/slideLayout" Target="../slideLayouts/slideLayout110.xml"/><Relationship Id="rId89" Type="http://schemas.openxmlformats.org/officeDocument/2006/relationships/slideLayout" Target="../slideLayouts/slideLayout115.xml"/><Relationship Id="rId7" Type="http://schemas.openxmlformats.org/officeDocument/2006/relationships/slideLayout" Target="../slideLayouts/slideLayout33.xml"/><Relationship Id="rId71" Type="http://schemas.openxmlformats.org/officeDocument/2006/relationships/slideLayout" Target="../slideLayouts/slideLayout97.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3" Type="http://schemas.openxmlformats.org/officeDocument/2006/relationships/slideLayout" Target="../slideLayouts/slideLayout79.xml"/><Relationship Id="rId58" Type="http://schemas.openxmlformats.org/officeDocument/2006/relationships/slideLayout" Target="../slideLayouts/slideLayout84.xml"/><Relationship Id="rId66" Type="http://schemas.openxmlformats.org/officeDocument/2006/relationships/slideLayout" Target="../slideLayouts/slideLayout92.xml"/><Relationship Id="rId74" Type="http://schemas.openxmlformats.org/officeDocument/2006/relationships/slideLayout" Target="../slideLayouts/slideLayout100.xml"/><Relationship Id="rId79" Type="http://schemas.openxmlformats.org/officeDocument/2006/relationships/slideLayout" Target="../slideLayouts/slideLayout105.xml"/><Relationship Id="rId87" Type="http://schemas.openxmlformats.org/officeDocument/2006/relationships/slideLayout" Target="../slideLayouts/slideLayout113.xml"/><Relationship Id="rId5" Type="http://schemas.openxmlformats.org/officeDocument/2006/relationships/slideLayout" Target="../slideLayouts/slideLayout31.xml"/><Relationship Id="rId61" Type="http://schemas.openxmlformats.org/officeDocument/2006/relationships/slideLayout" Target="../slideLayouts/slideLayout87.xml"/><Relationship Id="rId82" Type="http://schemas.openxmlformats.org/officeDocument/2006/relationships/slideLayout" Target="../slideLayouts/slideLayout108.xml"/><Relationship Id="rId90" Type="http://schemas.openxmlformats.org/officeDocument/2006/relationships/theme" Target="../theme/theme2.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64" Type="http://schemas.openxmlformats.org/officeDocument/2006/relationships/slideLayout" Target="../slideLayouts/slideLayout90.xml"/><Relationship Id="rId69" Type="http://schemas.openxmlformats.org/officeDocument/2006/relationships/slideLayout" Target="../slideLayouts/slideLayout95.xml"/><Relationship Id="rId77" Type="http://schemas.openxmlformats.org/officeDocument/2006/relationships/slideLayout" Target="../slideLayouts/slideLayout103.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72" Type="http://schemas.openxmlformats.org/officeDocument/2006/relationships/slideLayout" Target="../slideLayouts/slideLayout98.xml"/><Relationship Id="rId80" Type="http://schemas.openxmlformats.org/officeDocument/2006/relationships/slideLayout" Target="../slideLayouts/slideLayout106.xml"/><Relationship Id="rId85" Type="http://schemas.openxmlformats.org/officeDocument/2006/relationships/slideLayout" Target="../slideLayouts/slideLayout111.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59" Type="http://schemas.openxmlformats.org/officeDocument/2006/relationships/slideLayout" Target="../slideLayouts/slideLayout85.xml"/><Relationship Id="rId67" Type="http://schemas.openxmlformats.org/officeDocument/2006/relationships/slideLayout" Target="../slideLayouts/slideLayout93.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62" Type="http://schemas.openxmlformats.org/officeDocument/2006/relationships/slideLayout" Target="../slideLayouts/slideLayout88.xml"/><Relationship Id="rId70" Type="http://schemas.openxmlformats.org/officeDocument/2006/relationships/slideLayout" Target="../slideLayouts/slideLayout96.xml"/><Relationship Id="rId75" Type="http://schemas.openxmlformats.org/officeDocument/2006/relationships/slideLayout" Target="../slideLayouts/slideLayout101.xml"/><Relationship Id="rId83" Type="http://schemas.openxmlformats.org/officeDocument/2006/relationships/slideLayout" Target="../slideLayouts/slideLayout109.xml"/><Relationship Id="rId88" Type="http://schemas.openxmlformats.org/officeDocument/2006/relationships/slideLayout" Target="../slideLayouts/slideLayout114.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 Id="rId60" Type="http://schemas.openxmlformats.org/officeDocument/2006/relationships/slideLayout" Target="../slideLayouts/slideLayout86.xml"/><Relationship Id="rId65" Type="http://schemas.openxmlformats.org/officeDocument/2006/relationships/slideLayout" Target="../slideLayouts/slideLayout91.xml"/><Relationship Id="rId73" Type="http://schemas.openxmlformats.org/officeDocument/2006/relationships/slideLayout" Target="../slideLayouts/slideLayout99.xml"/><Relationship Id="rId78" Type="http://schemas.openxmlformats.org/officeDocument/2006/relationships/slideLayout" Target="../slideLayouts/slideLayout104.xml"/><Relationship Id="rId81" Type="http://schemas.openxmlformats.org/officeDocument/2006/relationships/slideLayout" Target="../slideLayouts/slideLayout107.xml"/><Relationship Id="rId86" Type="http://schemas.openxmlformats.org/officeDocument/2006/relationships/slideLayout" Target="../slideLayouts/slideLayout1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3.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image" Target="../media/image2.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4.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theme" Target="../theme/theme5.xml"/><Relationship Id="rId5" Type="http://schemas.openxmlformats.org/officeDocument/2006/relationships/slideLayout" Target="../slideLayouts/slideLayout15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image" Target="../media/image2.emf"/><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theme" Target="../theme/theme7.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image" Target="../media/image43.emf"/><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theme" Target="../theme/theme8.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image" Target="../media/image43.emf"/><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67"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78" r:id="rId17"/>
    <p:sldLayoutId id="2147483892" r:id="rId18"/>
    <p:sldLayoutId id="2147483879" r:id="rId19"/>
    <p:sldLayoutId id="2147483880" r:id="rId20"/>
    <p:sldLayoutId id="2147483881" r:id="rId21"/>
    <p:sldLayoutId id="2147483883" r:id="rId22"/>
    <p:sldLayoutId id="2147483882" r:id="rId23"/>
    <p:sldLayoutId id="2147483990" r:id="rId24"/>
    <p:sldLayoutId id="2147484107" r:id="rId25"/>
    <p:sldLayoutId id="2147484130"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1/8/2019</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388726528"/>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29" r:id="rId30"/>
    <p:sldLayoutId id="2147483930" r:id="rId31"/>
    <p:sldLayoutId id="2147483931" r:id="rId32"/>
    <p:sldLayoutId id="2147483932" r:id="rId33"/>
    <p:sldLayoutId id="2147483933" r:id="rId34"/>
    <p:sldLayoutId id="2147483934" r:id="rId35"/>
    <p:sldLayoutId id="2147483935" r:id="rId36"/>
    <p:sldLayoutId id="2147483936" r:id="rId37"/>
    <p:sldLayoutId id="2147483937" r:id="rId38"/>
    <p:sldLayoutId id="2147483938" r:id="rId39"/>
    <p:sldLayoutId id="2147483939" r:id="rId40"/>
    <p:sldLayoutId id="2147483940" r:id="rId41"/>
    <p:sldLayoutId id="2147483941" r:id="rId42"/>
    <p:sldLayoutId id="2147483942" r:id="rId43"/>
    <p:sldLayoutId id="2147483943" r:id="rId44"/>
    <p:sldLayoutId id="2147483944" r:id="rId45"/>
    <p:sldLayoutId id="2147483945" r:id="rId46"/>
    <p:sldLayoutId id="2147483946" r:id="rId47"/>
    <p:sldLayoutId id="2147483947" r:id="rId48"/>
    <p:sldLayoutId id="2147483948" r:id="rId49"/>
    <p:sldLayoutId id="2147483949" r:id="rId50"/>
    <p:sldLayoutId id="2147483950" r:id="rId51"/>
    <p:sldLayoutId id="2147483951" r:id="rId52"/>
    <p:sldLayoutId id="2147483952" r:id="rId53"/>
    <p:sldLayoutId id="2147483953" r:id="rId54"/>
    <p:sldLayoutId id="2147483954" r:id="rId55"/>
    <p:sldLayoutId id="2147483955" r:id="rId56"/>
    <p:sldLayoutId id="2147483956" r:id="rId57"/>
    <p:sldLayoutId id="2147483957" r:id="rId58"/>
    <p:sldLayoutId id="2147483958" r:id="rId59"/>
    <p:sldLayoutId id="2147483959" r:id="rId60"/>
    <p:sldLayoutId id="2147483960" r:id="rId61"/>
    <p:sldLayoutId id="2147483961" r:id="rId62"/>
    <p:sldLayoutId id="2147483962" r:id="rId63"/>
    <p:sldLayoutId id="2147483963" r:id="rId64"/>
    <p:sldLayoutId id="2147483964" r:id="rId65"/>
    <p:sldLayoutId id="2147483965" r:id="rId66"/>
    <p:sldLayoutId id="2147483966" r:id="rId67"/>
    <p:sldLayoutId id="2147483967" r:id="rId68"/>
    <p:sldLayoutId id="2147483968" r:id="rId69"/>
    <p:sldLayoutId id="2147483969" r:id="rId70"/>
    <p:sldLayoutId id="2147483970" r:id="rId71"/>
    <p:sldLayoutId id="2147483971" r:id="rId72"/>
    <p:sldLayoutId id="2147483972" r:id="rId73"/>
    <p:sldLayoutId id="2147483973" r:id="rId74"/>
    <p:sldLayoutId id="2147483974" r:id="rId75"/>
    <p:sldLayoutId id="2147483975" r:id="rId76"/>
    <p:sldLayoutId id="2147483976" r:id="rId77"/>
    <p:sldLayoutId id="2147483977" r:id="rId78"/>
    <p:sldLayoutId id="2147483978" r:id="rId79"/>
    <p:sldLayoutId id="2147483979" r:id="rId80"/>
    <p:sldLayoutId id="2147483980" r:id="rId81"/>
    <p:sldLayoutId id="2147483981" r:id="rId82"/>
    <p:sldLayoutId id="2147483982" r:id="rId83"/>
    <p:sldLayoutId id="2147483983" r:id="rId84"/>
    <p:sldLayoutId id="2147483984" r:id="rId85"/>
    <p:sldLayoutId id="2147483986" r:id="rId86"/>
    <p:sldLayoutId id="2147483987" r:id="rId87"/>
    <p:sldLayoutId id="2147483988" r:id="rId88"/>
    <p:sldLayoutId id="2147483989" r:id="rId8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20650922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131" r:id="rId24"/>
    <p:sldLayoutId id="2147484132"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33477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860094"/>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40" r:id="rId1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19842823"/>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F9026A7-2EC9-914F-85F9-2DE9A6D68657}" type="datetimeFigureOut">
              <a:rPr lang="en-US" smtClean="0"/>
              <a:t>1/8/2019</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82CFD53-CDA8-4E46-ACB7-896B7E9110D1}" type="slidenum">
              <a:rPr lang="en-US" smtClean="0"/>
              <a:t>‹#›</a:t>
            </a:fld>
            <a:endParaRPr lang="en-US"/>
          </a:p>
        </p:txBody>
      </p:sp>
    </p:spTree>
    <p:extLst>
      <p:ext uri="{BB962C8B-B14F-4D97-AF65-F5344CB8AC3E}">
        <p14:creationId xmlns:p14="http://schemas.microsoft.com/office/powerpoint/2010/main" val="2377020378"/>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3104521"/>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 id="2147484102" r:id="rId19"/>
    <p:sldLayoutId id="2147484103" r:id="rId20"/>
    <p:sldLayoutId id="2147484104" r:id="rId21"/>
    <p:sldLayoutId id="2147484105" r:id="rId22"/>
    <p:sldLayoutId id="2147484106" r:id="rId2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6462577"/>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60.emf"/><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5.sv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jpe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1.sv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76.png"/><Relationship Id="rId11" Type="http://schemas.openxmlformats.org/officeDocument/2006/relationships/image" Target="../media/image80.png"/><Relationship Id="rId5" Type="http://schemas.openxmlformats.org/officeDocument/2006/relationships/image" Target="../media/image75.svg"/><Relationship Id="rId10" Type="http://schemas.openxmlformats.org/officeDocument/2006/relationships/image" Target="../media/image63.png"/><Relationship Id="rId4" Type="http://schemas.openxmlformats.org/officeDocument/2006/relationships/image" Target="../media/image74.png"/><Relationship Id="rId9" Type="http://schemas.openxmlformats.org/officeDocument/2006/relationships/image" Target="../media/image79.png"/></Relationships>
</file>

<file path=ppt/slides/_rels/slide14.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2.jpeg"/><Relationship Id="rId7" Type="http://schemas.openxmlformats.org/officeDocument/2006/relationships/image" Target="../media/image62.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3.png"/><Relationship Id="rId5" Type="http://schemas.openxmlformats.org/officeDocument/2006/relationships/image" Target="../media/image84.svg"/><Relationship Id="rId10" Type="http://schemas.openxmlformats.org/officeDocument/2006/relationships/image" Target="../media/image87.emf"/><Relationship Id="rId4" Type="http://schemas.openxmlformats.org/officeDocument/2006/relationships/image" Target="../media/image83.png"/><Relationship Id="rId9" Type="http://schemas.openxmlformats.org/officeDocument/2006/relationships/image" Target="../media/image86.emf"/></Relationships>
</file>

<file path=ppt/slides/_rels/slide15.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78.sv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hyperlink" Target="https://azure.microsoft.com/en-us/services/event-grid/" TargetMode="External"/><Relationship Id="rId3" Type="http://schemas.openxmlformats.org/officeDocument/2006/relationships/image" Target="../media/image96.png"/><Relationship Id="rId7" Type="http://schemas.openxmlformats.org/officeDocument/2006/relationships/hyperlink" Target="https://azure.microsoft.com/en-us/services/storage/?v=16.50" TargetMode="External"/><Relationship Id="rId12" Type="http://schemas.openxmlformats.org/officeDocument/2006/relationships/image" Target="../media/image100.png"/><Relationship Id="rId17" Type="http://schemas.openxmlformats.org/officeDocument/2006/relationships/image" Target="../media/image103.png"/><Relationship Id="rId2" Type="http://schemas.openxmlformats.org/officeDocument/2006/relationships/notesSlide" Target="../notesSlides/notesSlide16.xml"/><Relationship Id="rId16" Type="http://schemas.openxmlformats.org/officeDocument/2006/relationships/image" Target="../media/image102.png"/><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97.png"/><Relationship Id="rId15" Type="http://schemas.openxmlformats.org/officeDocument/2006/relationships/hyperlink" Target="https://azure.microsoft.com/en-us/services/active-directory/" TargetMode="External"/><Relationship Id="rId10" Type="http://schemas.openxmlformats.org/officeDocument/2006/relationships/image" Target="../media/image99.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101.png"/></Relationships>
</file>

<file path=ppt/slides/_rels/slide19.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18" Type="http://schemas.openxmlformats.org/officeDocument/2006/relationships/image" Target="../media/image120.svg"/><Relationship Id="rId26" Type="http://schemas.openxmlformats.org/officeDocument/2006/relationships/image" Target="../media/image128.svg"/><Relationship Id="rId3" Type="http://schemas.openxmlformats.org/officeDocument/2006/relationships/image" Target="../media/image105.png"/><Relationship Id="rId21" Type="http://schemas.openxmlformats.org/officeDocument/2006/relationships/image" Target="../media/image123.png"/><Relationship Id="rId7" Type="http://schemas.openxmlformats.org/officeDocument/2006/relationships/image" Target="../media/image109.png"/><Relationship Id="rId12" Type="http://schemas.openxmlformats.org/officeDocument/2006/relationships/image" Target="../media/image114.svg"/><Relationship Id="rId17" Type="http://schemas.openxmlformats.org/officeDocument/2006/relationships/image" Target="../media/image119.png"/><Relationship Id="rId25" Type="http://schemas.openxmlformats.org/officeDocument/2006/relationships/image" Target="../media/image127.png"/><Relationship Id="rId2" Type="http://schemas.openxmlformats.org/officeDocument/2006/relationships/image" Target="../media/image104.png"/><Relationship Id="rId16" Type="http://schemas.openxmlformats.org/officeDocument/2006/relationships/image" Target="../media/image118.png"/><Relationship Id="rId20" Type="http://schemas.openxmlformats.org/officeDocument/2006/relationships/image" Target="../media/image122.svg"/><Relationship Id="rId1" Type="http://schemas.openxmlformats.org/officeDocument/2006/relationships/slideLayout" Target="../slideLayouts/slideLayout231.xml"/><Relationship Id="rId6" Type="http://schemas.openxmlformats.org/officeDocument/2006/relationships/image" Target="../media/image108.svg"/><Relationship Id="rId11" Type="http://schemas.openxmlformats.org/officeDocument/2006/relationships/image" Target="../media/image113.png"/><Relationship Id="rId24" Type="http://schemas.openxmlformats.org/officeDocument/2006/relationships/image" Target="../media/image126.svg"/><Relationship Id="rId5" Type="http://schemas.openxmlformats.org/officeDocument/2006/relationships/image" Target="../media/image107.png"/><Relationship Id="rId15" Type="http://schemas.openxmlformats.org/officeDocument/2006/relationships/image" Target="../media/image117.png"/><Relationship Id="rId23" Type="http://schemas.openxmlformats.org/officeDocument/2006/relationships/image" Target="../media/image125.png"/><Relationship Id="rId28" Type="http://schemas.openxmlformats.org/officeDocument/2006/relationships/image" Target="../media/image92.svg"/><Relationship Id="rId10" Type="http://schemas.openxmlformats.org/officeDocument/2006/relationships/image" Target="../media/image112.svg"/><Relationship Id="rId19" Type="http://schemas.openxmlformats.org/officeDocument/2006/relationships/image" Target="../media/image121.pn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 Id="rId22" Type="http://schemas.openxmlformats.org/officeDocument/2006/relationships/image" Target="../media/image124.svg"/><Relationship Id="rId27" Type="http://schemas.openxmlformats.org/officeDocument/2006/relationships/image" Target="../media/image1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0.xml"/></Relationships>
</file>

<file path=ppt/slides/_rels/slide20.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231.xml"/><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slides/_rels/slide2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8.xml"/><Relationship Id="rId1" Type="http://schemas.openxmlformats.org/officeDocument/2006/relationships/slideLayout" Target="../slideLayouts/slideLayout231.xml"/></Relationships>
</file>

<file path=ppt/slides/_rels/slide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9.xml"/><Relationship Id="rId1" Type="http://schemas.openxmlformats.org/officeDocument/2006/relationships/slideLayout" Target="../slideLayouts/slideLayout231.xml"/><Relationship Id="rId4" Type="http://schemas.openxmlformats.org/officeDocument/2006/relationships/image" Target="../media/image1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2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xml"/><Relationship Id="rId1" Type="http://schemas.openxmlformats.org/officeDocument/2006/relationships/slideLayout" Target="../slideLayouts/slideLayout150.xml"/></Relationships>
</file>

<file path=ppt/slides/_rels/slide2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3.xml"/><Relationship Id="rId1" Type="http://schemas.openxmlformats.org/officeDocument/2006/relationships/slideLayout" Target="../slideLayouts/slideLayout146.xml"/><Relationship Id="rId6" Type="http://schemas.openxmlformats.org/officeDocument/2006/relationships/image" Target="../media/image145.png"/><Relationship Id="rId5" Type="http://schemas.openxmlformats.org/officeDocument/2006/relationships/image" Target="../media/image144.emf"/><Relationship Id="rId4" Type="http://schemas.openxmlformats.org/officeDocument/2006/relationships/image" Target="../media/image143.png"/></Relationships>
</file>

<file path=ppt/slides/_rels/slide2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24.xml"/><Relationship Id="rId1" Type="http://schemas.openxmlformats.org/officeDocument/2006/relationships/slideLayout" Target="../slideLayouts/slideLayout146.xml"/><Relationship Id="rId4" Type="http://schemas.openxmlformats.org/officeDocument/2006/relationships/image" Target="../media/image1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0.xml"/></Relationships>
</file>

<file path=ppt/slides/_rels/slide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6.xml"/><Relationship Id="rId1" Type="http://schemas.openxmlformats.org/officeDocument/2006/relationships/slideLayout" Target="../slideLayouts/slideLayout231.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4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15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138.xml"/><Relationship Id="rId6" Type="http://schemas.openxmlformats.org/officeDocument/2006/relationships/image" Target="../media/image154.emf"/><Relationship Id="rId11" Type="http://schemas.openxmlformats.org/officeDocument/2006/relationships/image" Target="../media/image159.svg"/><Relationship Id="rId5" Type="http://schemas.openxmlformats.org/officeDocument/2006/relationships/image" Target="../media/image76.png"/><Relationship Id="rId15" Type="http://schemas.openxmlformats.org/officeDocument/2006/relationships/image" Target="../media/image163.png"/><Relationship Id="rId10" Type="http://schemas.openxmlformats.org/officeDocument/2006/relationships/image" Target="../media/image158.png"/><Relationship Id="rId4" Type="http://schemas.openxmlformats.org/officeDocument/2006/relationships/image" Target="../media/image153.png"/><Relationship Id="rId9" Type="http://schemas.openxmlformats.org/officeDocument/2006/relationships/image" Target="../media/image157.png"/><Relationship Id="rId14" Type="http://schemas.openxmlformats.org/officeDocument/2006/relationships/image" Target="../media/image1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9.xml"/></Relationships>
</file>

<file path=ppt/slides/_rels/slide3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53.png"/><Relationship Id="rId18" Type="http://schemas.openxmlformats.org/officeDocument/2006/relationships/image" Target="../media/image174.png"/><Relationship Id="rId3" Type="http://schemas.openxmlformats.org/officeDocument/2006/relationships/image" Target="../media/image164.png"/><Relationship Id="rId21" Type="http://schemas.openxmlformats.org/officeDocument/2006/relationships/image" Target="../media/image177.png"/><Relationship Id="rId7" Type="http://schemas.microsoft.com/office/2007/relationships/hdphoto" Target="../media/hdphoto2.wdp"/><Relationship Id="rId12" Type="http://schemas.openxmlformats.org/officeDocument/2006/relationships/image" Target="../media/image170.png"/><Relationship Id="rId17" Type="http://schemas.openxmlformats.org/officeDocument/2006/relationships/image" Target="../media/image76.png"/><Relationship Id="rId25" Type="http://schemas.openxmlformats.org/officeDocument/2006/relationships/image" Target="../media/image181.png"/><Relationship Id="rId2" Type="http://schemas.openxmlformats.org/officeDocument/2006/relationships/notesSlide" Target="../notesSlides/notesSlide31.xml"/><Relationship Id="rId16" Type="http://schemas.openxmlformats.org/officeDocument/2006/relationships/image" Target="../media/image173.png"/><Relationship Id="rId20" Type="http://schemas.openxmlformats.org/officeDocument/2006/relationships/image" Target="../media/image176.png"/><Relationship Id="rId1" Type="http://schemas.openxmlformats.org/officeDocument/2006/relationships/slideLayout" Target="../slideLayouts/slideLayout123.xml"/><Relationship Id="rId6" Type="http://schemas.openxmlformats.org/officeDocument/2006/relationships/image" Target="../media/image167.png"/><Relationship Id="rId11" Type="http://schemas.microsoft.com/office/2007/relationships/hdphoto" Target="../media/hdphoto4.wdp"/><Relationship Id="rId24" Type="http://schemas.openxmlformats.org/officeDocument/2006/relationships/image" Target="../media/image180.png"/><Relationship Id="rId5" Type="http://schemas.openxmlformats.org/officeDocument/2006/relationships/image" Target="../media/image166.png"/><Relationship Id="rId15" Type="http://schemas.openxmlformats.org/officeDocument/2006/relationships/image" Target="../media/image172.png"/><Relationship Id="rId23" Type="http://schemas.openxmlformats.org/officeDocument/2006/relationships/image" Target="../media/image179.png"/><Relationship Id="rId10" Type="http://schemas.openxmlformats.org/officeDocument/2006/relationships/image" Target="../media/image169.png"/><Relationship Id="rId19" Type="http://schemas.openxmlformats.org/officeDocument/2006/relationships/image" Target="../media/image175.png"/><Relationship Id="rId4" Type="http://schemas.openxmlformats.org/officeDocument/2006/relationships/image" Target="../media/image165.png"/><Relationship Id="rId9" Type="http://schemas.microsoft.com/office/2007/relationships/hdphoto" Target="../media/hdphoto3.wdp"/><Relationship Id="rId14" Type="http://schemas.openxmlformats.org/officeDocument/2006/relationships/image" Target="../media/image171.png"/><Relationship Id="rId22" Type="http://schemas.openxmlformats.org/officeDocument/2006/relationships/image" Target="../media/image178.png"/></Relationships>
</file>

<file path=ppt/slides/_rels/slide3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2.xml"/><Relationship Id="rId1" Type="http://schemas.openxmlformats.org/officeDocument/2006/relationships/slideLayout" Target="../slideLayouts/slideLayout140.xml"/></Relationships>
</file>

<file path=ppt/slides/_rels/slide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3.xml"/><Relationship Id="rId1" Type="http://schemas.openxmlformats.org/officeDocument/2006/relationships/slideLayout" Target="../slideLayouts/slideLayout123.xml"/><Relationship Id="rId5" Type="http://schemas.openxmlformats.org/officeDocument/2006/relationships/image" Target="../media/image185.png"/><Relationship Id="rId4" Type="http://schemas.openxmlformats.org/officeDocument/2006/relationships/image" Target="../media/image184.png"/></Relationships>
</file>

<file path=ppt/slides/_rels/slide3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4.xml"/><Relationship Id="rId1" Type="http://schemas.openxmlformats.org/officeDocument/2006/relationships/slideLayout" Target="../slideLayouts/slideLayout138.xml"/></Relationships>
</file>

<file path=ppt/slides/_rels/slide39.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35.xml"/><Relationship Id="rId1" Type="http://schemas.openxmlformats.org/officeDocument/2006/relationships/slideLayout" Target="../slideLayouts/slideLayout129.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37.xml"/><Relationship Id="rId1" Type="http://schemas.openxmlformats.org/officeDocument/2006/relationships/slideLayout" Target="../slideLayouts/slideLayout146.xml"/><Relationship Id="rId5" Type="http://schemas.openxmlformats.org/officeDocument/2006/relationships/image" Target="../media/image198.png"/><Relationship Id="rId4" Type="http://schemas.openxmlformats.org/officeDocument/2006/relationships/image" Target="../media/image197.png"/></Relationships>
</file>

<file path=ppt/slides/_rels/slide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8.xml"/><Relationship Id="rId1" Type="http://schemas.openxmlformats.org/officeDocument/2006/relationships/slideLayout" Target="../slideLayouts/slideLayout146.xml"/><Relationship Id="rId5" Type="http://schemas.openxmlformats.org/officeDocument/2006/relationships/image" Target="../media/image198.png"/><Relationship Id="rId4" Type="http://schemas.openxmlformats.org/officeDocument/2006/relationships/image" Target="../media/image200.jpg"/></Relationships>
</file>

<file path=ppt/slides/_rels/slide4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6.xml"/><Relationship Id="rId1" Type="http://schemas.openxmlformats.org/officeDocument/2006/relationships/slideLayout" Target="../slideLayouts/slideLayout24.xml"/><Relationship Id="rId5" Type="http://schemas.openxmlformats.org/officeDocument/2006/relationships/image" Target="../media/image57.emf"/><Relationship Id="rId4" Type="http://schemas.openxmlformats.org/officeDocument/2006/relationships/image" Target="../media/image56.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140313" y="4514628"/>
            <a:ext cx="2402430" cy="3077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2000">
                <a:solidFill>
                  <a:schemeClr val="bg1"/>
                </a:solidFill>
              </a:rPr>
              <a:t>#</a:t>
            </a:r>
            <a:r>
              <a:rPr lang="en-US" sz="2000" err="1">
                <a:solidFill>
                  <a:schemeClr val="bg1"/>
                </a:solidFill>
              </a:rPr>
              <a:t>Azuredevdays</a:t>
            </a:r>
            <a:endParaRPr lang="en-US" sz="2000">
              <a:solidFill>
                <a:schemeClr val="bg1"/>
              </a:solidFill>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491350" y="140189"/>
            <a:ext cx="43321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Content: aka.ms/</a:t>
            </a:r>
            <a:r>
              <a:rPr lang="en-US" sz="2400" dirty="0" err="1">
                <a:solidFill>
                  <a:schemeClr val="bg1"/>
                </a:solidFill>
              </a:rPr>
              <a:t>mkedevdays</a:t>
            </a:r>
            <a:endParaRPr lang="en-US" sz="2400" dirty="0">
              <a:solidFill>
                <a:schemeClr val="bg1"/>
              </a:solidFill>
            </a:endParaRPr>
          </a:p>
        </p:txBody>
      </p:sp>
      <p:pic>
        <p:nvPicPr>
          <p:cNvPr id="3074" name="Picture 2" descr="Image result for docker logo transparent">
            <a:extLst>
              <a:ext uri="{FF2B5EF4-FFF2-40B4-BE49-F238E27FC236}">
                <a16:creationId xmlns:a16="http://schemas.microsoft.com/office/drawing/2014/main" id="{D1319414-3007-47A1-BA1B-0BC4EDF5FA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226" y="4822405"/>
            <a:ext cx="2266677" cy="1904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15316" y="-658097"/>
            <a:ext cx="8310718" cy="8310718"/>
          </a:xfrm>
          <a:prstGeom prst="ellipse">
            <a:avLst/>
          </a:prstGeom>
          <a:solidFill>
            <a:srgbClr val="FFFFFF">
              <a:shade val="85000"/>
            </a:srgbClr>
          </a:solidFill>
          <a:ln w="88900"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90790" y="1575674"/>
            <a:ext cx="5647060" cy="4609475"/>
            <a:chOff x="632009" y="1575401"/>
            <a:chExt cx="5647861" cy="4610129"/>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862386" y="1575401"/>
              <a:ext cx="5408520" cy="822960"/>
              <a:chOff x="862386" y="1575401"/>
              <a:chExt cx="5408520"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33451"/>
              </a:xfrm>
              <a:prstGeom prst="rect">
                <a:avLst/>
              </a:prstGeom>
              <a:noFill/>
            </p:spPr>
            <p:txBody>
              <a:bodyPr wrap="square" rtlCol="0">
                <a:spAutoFit/>
              </a:bodyPr>
              <a:lstStyle/>
              <a:p>
                <a:pPr defTabSz="932563">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Solve business problems—not technology </a:t>
                </a:r>
                <a:b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b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problems related to undifferentiated heavy lifting</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862386" y="1677453"/>
                <a:ext cx="727967" cy="625515"/>
                <a:chOff x="845970" y="1556351"/>
                <a:chExt cx="727967" cy="625515"/>
              </a:xfrm>
            </p:grpSpPr>
            <p:sp>
              <p:nvSpPr>
                <p:cNvPr id="14" name="TextBox 13">
                  <a:extLst>
                    <a:ext uri="{FF2B5EF4-FFF2-40B4-BE49-F238E27FC236}">
                      <a16:creationId xmlns:a16="http://schemas.microsoft.com/office/drawing/2014/main" id="{8C777C34-7BE6-47C5-A45B-B34307CC22FC}"/>
                    </a:ext>
                  </a:extLst>
                </p:cNvPr>
                <p:cNvSpPr txBox="1"/>
                <p:nvPr/>
              </p:nvSpPr>
              <p:spPr>
                <a:xfrm>
                  <a:off x="845970" y="1836654"/>
                  <a:ext cx="727967" cy="345212"/>
                </a:xfrm>
                <a:prstGeom prst="rect">
                  <a:avLst/>
                </a:prstGeom>
                <a:noFill/>
              </p:spPr>
              <p:txBody>
                <a:bodyPr wrap="none" rtlCol="0">
                  <a:spAutoFit/>
                </a:bodyPr>
                <a:lstStyle/>
                <a:p>
                  <a:pPr algn="ctr" defTabSz="932563">
                    <a:defRPr/>
                  </a:pPr>
                  <a:r>
                    <a:rPr lang="en-US" sz="1599">
                      <a:solidFill>
                        <a:srgbClr val="0078D4"/>
                      </a:solidFill>
                      <a:latin typeface="Segoe UI Semibold" panose="020B0702040204020203" pitchFamily="34" charset="0"/>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a:extLst/>
              </p:spPr>
              <p:txBody>
                <a:bodyPr vert="horz" wrap="square" lIns="69943" tIns="34971" rIns="69943" bIns="34971" numCol="1" anchor="t" anchorCtr="0" compatLnSpc="1">
                  <a:prstTxWarp prst="textNoShape">
                    <a:avLst/>
                  </a:prstTxWarp>
                </a:bodyPr>
                <a:lstStyle/>
                <a:p>
                  <a:pPr defTabSz="932563">
                    <a:defRPr/>
                  </a:pPr>
                  <a:endParaRPr lang="en-US" sz="1349">
                    <a:solidFill>
                      <a:srgbClr val="000000"/>
                    </a:solidFill>
                    <a:latin typeface="Segoe UI"/>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49323"/>
              <a:chOff x="632009" y="2965089"/>
              <a:chExt cx="5643379" cy="1349323"/>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49323"/>
              </a:xfrm>
              <a:prstGeom prst="rect">
                <a:avLst/>
              </a:prstGeom>
              <a:noFill/>
            </p:spPr>
            <p:txBody>
              <a:bodyPr wrap="square" rtlCol="0">
                <a:spAutoFit/>
              </a:bodyPr>
              <a:lstStyle/>
              <a:p>
                <a:pPr defTabSz="932563">
                  <a:spcAft>
                    <a:spcPts val="300"/>
                  </a:spcAft>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Shorter time to market</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Fixed costs converted to variable costs</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Better service stability</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Better development and testing management</a:t>
                </a:r>
              </a:p>
              <a:p>
                <a:pPr defTabSz="932563">
                  <a:spcAft>
                    <a:spcPts val="300"/>
                  </a:spcAft>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Less waste</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94454"/>
                <a:chOff x="578221" y="3008289"/>
                <a:chExt cx="1188720" cy="794454"/>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45212"/>
                </a:xfrm>
                <a:prstGeom prst="rect">
                  <a:avLst/>
                </a:prstGeom>
                <a:noFill/>
              </p:spPr>
              <p:txBody>
                <a:bodyPr wrap="square" rtlCol="0">
                  <a:spAutoFit/>
                </a:bodyPr>
                <a:lstStyle/>
                <a:p>
                  <a:pPr algn="ctr" defTabSz="932563">
                    <a:defRPr/>
                  </a:pPr>
                  <a:r>
                    <a:rPr lang="en-US" sz="1599">
                      <a:solidFill>
                        <a:srgbClr val="0078D4"/>
                      </a:solidFill>
                      <a:latin typeface="Segoe UI Semibold" panose="020B0702040204020203" pitchFamily="34" charset="0"/>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49323"/>
              <a:chOff x="632009" y="4836207"/>
              <a:chExt cx="5647861" cy="1349323"/>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49323"/>
              </a:xfrm>
              <a:prstGeom prst="rect">
                <a:avLst/>
              </a:prstGeom>
              <a:noFill/>
            </p:spPr>
            <p:txBody>
              <a:bodyPr wrap="square" rtlCol="0">
                <a:spAutoFit/>
              </a:bodyPr>
              <a:lstStyle/>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Simplified starting experience</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Easier pivoting means more flexibility</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Easier experimentation</a:t>
                </a:r>
              </a:p>
              <a:p>
                <a:pPr defTabSz="932563">
                  <a:spcAft>
                    <a:spcPts val="300"/>
                  </a:spcAft>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Scale at your pace—don’t bet the farm on Day 1</a:t>
                </a:r>
              </a:p>
              <a:p>
                <a:pPr defTabSz="932563">
                  <a:spcAft>
                    <a:spcPts val="300"/>
                  </a:spcAft>
                  <a:defRPr/>
                </a:pPr>
                <a:r>
                  <a:rPr lang="en-US" sz="1399"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Natural fit for microservices</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8220"/>
                <a:chOff x="578221" y="4925641"/>
                <a:chExt cx="1188720" cy="748220"/>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45212"/>
                </a:xfrm>
                <a:prstGeom prst="rect">
                  <a:avLst/>
                </a:prstGeom>
                <a:noFill/>
              </p:spPr>
              <p:txBody>
                <a:bodyPr wrap="square" rtlCol="0">
                  <a:spAutoFit/>
                </a:bodyPr>
                <a:lstStyle/>
                <a:p>
                  <a:pPr algn="ctr" defTabSz="932563">
                    <a:defRPr/>
                  </a:pPr>
                  <a:r>
                    <a:rPr lang="en-US" sz="1599">
                      <a:solidFill>
                        <a:srgbClr val="0078D4"/>
                      </a:solidFill>
                      <a:latin typeface="Segoe UI Semibold" panose="020B0702040204020203" pitchFamily="34" charset="0"/>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en-US"/>
              <a:t>What are the benefits?</a:t>
            </a:r>
          </a:p>
        </p:txBody>
      </p:sp>
    </p:spTree>
    <p:extLst>
      <p:ext uri="{BB962C8B-B14F-4D97-AF65-F5344CB8AC3E}">
        <p14:creationId xmlns:p14="http://schemas.microsoft.com/office/powerpoint/2010/main" val="367687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Web application backends</a:t>
            </a:r>
          </a:p>
        </p:txBody>
      </p:sp>
      <p:sp>
        <p:nvSpPr>
          <p:cNvPr id="18" name="TextBox 17">
            <a:extLst>
              <a:ext uri="{FF2B5EF4-FFF2-40B4-BE49-F238E27FC236}">
                <a16:creationId xmlns:a16="http://schemas.microsoft.com/office/drawing/2014/main" id="{D24DFBC7-73AC-7C42-B694-CD071F8271DD}"/>
              </a:ext>
            </a:extLst>
          </p:cNvPr>
          <p:cNvSpPr txBox="1"/>
          <p:nvPr/>
        </p:nvSpPr>
        <p:spPr>
          <a:xfrm>
            <a:off x="386812" y="4819115"/>
            <a:ext cx="1658256"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n-lt"/>
                <a:ea typeface="+mn-ea"/>
                <a:cs typeface="Segoe UI Light" panose="020B0502040204020203" pitchFamily="34" charset="0"/>
              </a:rPr>
              <a:t>Request made </a:t>
            </a:r>
            <a:br>
              <a:rPr kumimoji="0" lang="en-US" b="0" i="0" u="none" strike="noStrike" kern="1200" cap="none" spc="0" normalizeH="0" baseline="0" noProof="0">
                <a:ln>
                  <a:noFill/>
                </a:ln>
                <a:effectLst/>
                <a:uLnTx/>
                <a:uFillTx/>
                <a:latin typeface="+mn-lt"/>
                <a:ea typeface="+mn-ea"/>
                <a:cs typeface="Segoe UI Light" panose="020B0502040204020203" pitchFamily="34" charset="0"/>
              </a:rPr>
            </a:br>
            <a:r>
              <a:rPr kumimoji="0" lang="en-US" b="0" i="0" u="none" strike="noStrike" kern="1200" cap="none" spc="0" normalizeH="0" baseline="0" noProof="0">
                <a:ln>
                  <a:noFill/>
                </a:ln>
                <a:effectLst/>
                <a:uLnTx/>
                <a:uFillTx/>
                <a:latin typeface="+mn-lt"/>
                <a:ea typeface="+mn-ea"/>
                <a:cs typeface="Segoe UI Light" panose="020B0502040204020203" pitchFamily="34" charset="0"/>
              </a:rPr>
              <a:t>in a web app</a:t>
            </a:r>
          </a:p>
        </p:txBody>
      </p:sp>
      <p:sp>
        <p:nvSpPr>
          <p:cNvPr id="19" name="TextBox 18">
            <a:extLst>
              <a:ext uri="{FF2B5EF4-FFF2-40B4-BE49-F238E27FC236}">
                <a16:creationId xmlns:a16="http://schemas.microsoft.com/office/drawing/2014/main" id="{DB3BC40B-4F2A-8F41-B747-8DAA03D96EBA}"/>
              </a:ext>
            </a:extLst>
          </p:cNvPr>
          <p:cNvSpPr txBox="1"/>
          <p:nvPr/>
        </p:nvSpPr>
        <p:spPr>
          <a:xfrm>
            <a:off x="3060788" y="4819115"/>
            <a:ext cx="1626203"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n-lt"/>
                <a:ea typeface="+mn-ea"/>
                <a:cs typeface="Segoe UI Light" panose="020B0502040204020203" pitchFamily="34" charset="0"/>
              </a:rPr>
              <a:t>Request queued in Service Bus</a:t>
            </a:r>
          </a:p>
        </p:txBody>
      </p:sp>
      <p:sp>
        <p:nvSpPr>
          <p:cNvPr id="20" name="TextBox 19">
            <a:extLst>
              <a:ext uri="{FF2B5EF4-FFF2-40B4-BE49-F238E27FC236}">
                <a16:creationId xmlns:a16="http://schemas.microsoft.com/office/drawing/2014/main" id="{D970D7BF-468D-9843-AF87-9D51A7BC5C27}"/>
              </a:ext>
            </a:extLst>
          </p:cNvPr>
          <p:cNvSpPr txBox="1"/>
          <p:nvPr/>
        </p:nvSpPr>
        <p:spPr>
          <a:xfrm>
            <a:off x="5413454" y="4819115"/>
            <a:ext cx="2198603"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n-lt"/>
                <a:ea typeface="+mn-ea"/>
                <a:cs typeface="Segoe UI Light" panose="020B0502040204020203" pitchFamily="34" charset="0"/>
              </a:rPr>
              <a:t>A function processes the request…</a:t>
            </a:r>
          </a:p>
        </p:txBody>
      </p:sp>
      <p:sp>
        <p:nvSpPr>
          <p:cNvPr id="21" name="TextBox 20">
            <a:extLst>
              <a:ext uri="{FF2B5EF4-FFF2-40B4-BE49-F238E27FC236}">
                <a16:creationId xmlns:a16="http://schemas.microsoft.com/office/drawing/2014/main" id="{AADD7C36-F707-E14B-A577-D2F90634C7FB}"/>
              </a:ext>
            </a:extLst>
          </p:cNvPr>
          <p:cNvSpPr txBox="1"/>
          <p:nvPr/>
        </p:nvSpPr>
        <p:spPr>
          <a:xfrm>
            <a:off x="7958969" y="4840530"/>
            <a:ext cx="2140688"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57200">
              <a:defRPr/>
            </a:pPr>
            <a:r>
              <a:rPr lang="en-US">
                <a:latin typeface="+mn-lt"/>
              </a:rPr>
              <a:t>..sends output to Cosmos DB</a:t>
            </a:r>
          </a:p>
        </p:txBody>
      </p:sp>
      <p:grpSp>
        <p:nvGrpSpPr>
          <p:cNvPr id="22" name="Group 21">
            <a:extLst>
              <a:ext uri="{FF2B5EF4-FFF2-40B4-BE49-F238E27FC236}">
                <a16:creationId xmlns:a16="http://schemas.microsoft.com/office/drawing/2014/main" id="{C7110B81-3060-E94D-BD83-87CEA2747939}"/>
              </a:ext>
            </a:extLst>
          </p:cNvPr>
          <p:cNvGrpSpPr/>
          <p:nvPr/>
        </p:nvGrpSpPr>
        <p:grpSpPr>
          <a:xfrm>
            <a:off x="546487" y="3594240"/>
            <a:ext cx="1498582" cy="889741"/>
            <a:chOff x="318954" y="2859206"/>
            <a:chExt cx="2664823" cy="1582165"/>
          </a:xfrm>
        </p:grpSpPr>
        <p:sp>
          <p:nvSpPr>
            <p:cNvPr id="23" name="Freeform: Shape 248">
              <a:extLst>
                <a:ext uri="{FF2B5EF4-FFF2-40B4-BE49-F238E27FC236}">
                  <a16:creationId xmlns:a16="http://schemas.microsoft.com/office/drawing/2014/main" id="{F7AFAEA9-ABD3-7445-BC34-C1366FC8CBDC}"/>
                </a:ext>
              </a:extLst>
            </p:cNvPr>
            <p:cNvSpPr/>
            <p:nvPr/>
          </p:nvSpPr>
          <p:spPr>
            <a:xfrm>
              <a:off x="549309" y="2859206"/>
              <a:ext cx="2204113" cy="1320421"/>
            </a:xfrm>
            <a:custGeom>
              <a:avLst/>
              <a:gdLst>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327546 h 1320421"/>
                <a:gd name="connsiteX4" fmla="*/ 2006611 w 2204113"/>
                <a:gd name="connsiteY4" fmla="*/ 992875 h 1320421"/>
                <a:gd name="connsiteX5" fmla="*/ 2204113 w 2204113"/>
                <a:gd name="connsiteY5" fmla="*/ 992875 h 1320421"/>
                <a:gd name="connsiteX6" fmla="*/ 2204113 w 2204113"/>
                <a:gd name="connsiteY6" fmla="*/ 1320421 h 1320421"/>
                <a:gd name="connsiteX7" fmla="*/ 0 w 2204113"/>
                <a:gd name="connsiteY7" fmla="*/ 1320421 h 1320421"/>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992875 h 1320421"/>
                <a:gd name="connsiteX4" fmla="*/ 2204113 w 2204113"/>
                <a:gd name="connsiteY4" fmla="*/ 992875 h 1320421"/>
                <a:gd name="connsiteX5" fmla="*/ 2204113 w 2204113"/>
                <a:gd name="connsiteY5" fmla="*/ 1320421 h 1320421"/>
                <a:gd name="connsiteX6" fmla="*/ 0 w 2204113"/>
                <a:gd name="connsiteY6" fmla="*/ 1320421 h 1320421"/>
                <a:gd name="connsiteX7" fmla="*/ 0 w 2204113"/>
                <a:gd name="connsiteY7" fmla="*/ 0 h 1320421"/>
                <a:gd name="connsiteX0" fmla="*/ 0 w 2204113"/>
                <a:gd name="connsiteY0" fmla="*/ 0 h 1320421"/>
                <a:gd name="connsiteX1" fmla="*/ 2204113 w 2204113"/>
                <a:gd name="connsiteY1" fmla="*/ 0 h 1320421"/>
                <a:gd name="connsiteX2" fmla="*/ 2204113 w 2204113"/>
                <a:gd name="connsiteY2" fmla="*/ 327546 h 1320421"/>
                <a:gd name="connsiteX3" fmla="*/ 2204113 w 2204113"/>
                <a:gd name="connsiteY3" fmla="*/ 992875 h 1320421"/>
                <a:gd name="connsiteX4" fmla="*/ 2204113 w 2204113"/>
                <a:gd name="connsiteY4" fmla="*/ 1320421 h 1320421"/>
                <a:gd name="connsiteX5" fmla="*/ 0 w 2204113"/>
                <a:gd name="connsiteY5" fmla="*/ 1320421 h 1320421"/>
                <a:gd name="connsiteX6" fmla="*/ 0 w 2204113"/>
                <a:gd name="connsiteY6" fmla="*/ 0 h 1320421"/>
                <a:gd name="connsiteX0" fmla="*/ 2204113 w 2295553"/>
                <a:gd name="connsiteY0" fmla="*/ 992875 h 1320421"/>
                <a:gd name="connsiteX1" fmla="*/ 2204113 w 2295553"/>
                <a:gd name="connsiteY1" fmla="*/ 1320421 h 1320421"/>
                <a:gd name="connsiteX2" fmla="*/ 0 w 2295553"/>
                <a:gd name="connsiteY2" fmla="*/ 1320421 h 1320421"/>
                <a:gd name="connsiteX3" fmla="*/ 0 w 2295553"/>
                <a:gd name="connsiteY3" fmla="*/ 0 h 1320421"/>
                <a:gd name="connsiteX4" fmla="*/ 2204113 w 2295553"/>
                <a:gd name="connsiteY4" fmla="*/ 0 h 1320421"/>
                <a:gd name="connsiteX5" fmla="*/ 2295553 w 229555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 name="connsiteX0" fmla="*/ 2204113 w 2247162"/>
                <a:gd name="connsiteY0" fmla="*/ 992875 h 1320421"/>
                <a:gd name="connsiteX1" fmla="*/ 2204113 w 2247162"/>
                <a:gd name="connsiteY1" fmla="*/ 1320421 h 1320421"/>
                <a:gd name="connsiteX2" fmla="*/ 0 w 2247162"/>
                <a:gd name="connsiteY2" fmla="*/ 1320421 h 1320421"/>
                <a:gd name="connsiteX3" fmla="*/ 0 w 2247162"/>
                <a:gd name="connsiteY3" fmla="*/ 0 h 1320421"/>
                <a:gd name="connsiteX4" fmla="*/ 2204113 w 2247162"/>
                <a:gd name="connsiteY4" fmla="*/ 0 h 1320421"/>
                <a:gd name="connsiteX5" fmla="*/ 2247162 w 2247162"/>
                <a:gd name="connsiteY5" fmla="*/ 315620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113" h="1320421">
                  <a:moveTo>
                    <a:pt x="2204113" y="992875"/>
                  </a:moveTo>
                  <a:lnTo>
                    <a:pt x="2204113" y="1320421"/>
                  </a:lnTo>
                  <a:lnTo>
                    <a:pt x="0" y="1320421"/>
                  </a:lnTo>
                  <a:lnTo>
                    <a:pt x="0" y="0"/>
                  </a:lnTo>
                  <a:lnTo>
                    <a:pt x="2204113" y="0"/>
                  </a:lnTo>
                  <a:cubicBezTo>
                    <a:pt x="2204113" y="109182"/>
                    <a:pt x="2203430" y="319595"/>
                    <a:pt x="2203430" y="319595"/>
                  </a:cubicBez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B85F5091-FCD3-C247-AED4-664C436BBB10}"/>
                </a:ext>
              </a:extLst>
            </p:cNvPr>
            <p:cNvCxnSpPr/>
            <p:nvPr/>
          </p:nvCxnSpPr>
          <p:spPr>
            <a:xfrm>
              <a:off x="318954" y="4441371"/>
              <a:ext cx="2664823"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A61EC98-0D9D-D943-8340-61A1D62D738B}"/>
              </a:ext>
            </a:extLst>
          </p:cNvPr>
          <p:cNvCxnSpPr>
            <a:cxnSpLocks/>
          </p:cNvCxnSpPr>
          <p:nvPr/>
        </p:nvCxnSpPr>
        <p:spPr>
          <a:xfrm>
            <a:off x="1802952" y="3982529"/>
            <a:ext cx="1339428" cy="0"/>
          </a:xfrm>
          <a:prstGeom prst="straightConnector1">
            <a:avLst/>
          </a:prstGeom>
          <a:ln w="19050">
            <a:solidFill>
              <a:srgbClr val="A8A9AD"/>
            </a:solidFill>
            <a:roun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832FA00-C9C8-8A43-9304-C5DDD8F418CA}"/>
              </a:ext>
            </a:extLst>
          </p:cNvPr>
          <p:cNvGrpSpPr/>
          <p:nvPr/>
        </p:nvGrpSpPr>
        <p:grpSpPr>
          <a:xfrm>
            <a:off x="1082122" y="3789778"/>
            <a:ext cx="427309" cy="355308"/>
            <a:chOff x="1801603" y="944063"/>
            <a:chExt cx="1288426" cy="1071326"/>
          </a:xfrm>
          <a:solidFill>
            <a:srgbClr val="004D8A"/>
          </a:solidFill>
        </p:grpSpPr>
        <p:sp>
          <p:nvSpPr>
            <p:cNvPr id="29" name="Freeform: Shape 246">
              <a:extLst>
                <a:ext uri="{FF2B5EF4-FFF2-40B4-BE49-F238E27FC236}">
                  <a16:creationId xmlns:a16="http://schemas.microsoft.com/office/drawing/2014/main" id="{7A8BD8D2-FAC6-E841-9C21-EAE1088F8B05}"/>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47">
              <a:extLst>
                <a:ext uri="{FF2B5EF4-FFF2-40B4-BE49-F238E27FC236}">
                  <a16:creationId xmlns:a16="http://schemas.microsoft.com/office/drawing/2014/main" id="{44D06240-2B59-CA4A-9EBF-8620EB0A6E96}"/>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 name="Left Bracket 30">
            <a:extLst>
              <a:ext uri="{FF2B5EF4-FFF2-40B4-BE49-F238E27FC236}">
                <a16:creationId xmlns:a16="http://schemas.microsoft.com/office/drawing/2014/main" id="{2CE25914-ACCE-0745-9689-C26DEF61E066}"/>
              </a:ext>
            </a:extLst>
          </p:cNvPr>
          <p:cNvSpPr/>
          <p:nvPr/>
        </p:nvSpPr>
        <p:spPr>
          <a:xfrm rot="5400000">
            <a:off x="3783679" y="3032421"/>
            <a:ext cx="148167" cy="1284113"/>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eft Bracket 31">
            <a:extLst>
              <a:ext uri="{FF2B5EF4-FFF2-40B4-BE49-F238E27FC236}">
                <a16:creationId xmlns:a16="http://schemas.microsoft.com/office/drawing/2014/main" id="{7A64ED63-29B5-9B48-8A7E-AC1C097F4B69}"/>
              </a:ext>
            </a:extLst>
          </p:cNvPr>
          <p:cNvSpPr/>
          <p:nvPr/>
        </p:nvSpPr>
        <p:spPr>
          <a:xfrm rot="16200000">
            <a:off x="3783680" y="3785052"/>
            <a:ext cx="148167" cy="1284115"/>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23C9BDDD-77C1-F74B-B076-D93817B18DC9}"/>
              </a:ext>
            </a:extLst>
          </p:cNvPr>
          <p:cNvGrpSpPr/>
          <p:nvPr/>
        </p:nvGrpSpPr>
        <p:grpSpPr>
          <a:xfrm flipH="1">
            <a:off x="3270549" y="3924354"/>
            <a:ext cx="358053" cy="297722"/>
            <a:chOff x="1801603" y="944063"/>
            <a:chExt cx="1288426" cy="1071326"/>
          </a:xfrm>
          <a:solidFill>
            <a:srgbClr val="A8A9AD"/>
          </a:solidFill>
        </p:grpSpPr>
        <p:sp>
          <p:nvSpPr>
            <p:cNvPr id="34" name="Freeform: Shape 244">
              <a:extLst>
                <a:ext uri="{FF2B5EF4-FFF2-40B4-BE49-F238E27FC236}">
                  <a16:creationId xmlns:a16="http://schemas.microsoft.com/office/drawing/2014/main" id="{523C6F8D-ACF7-7E4F-92CC-AC249D5B6B82}"/>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245">
              <a:extLst>
                <a:ext uri="{FF2B5EF4-FFF2-40B4-BE49-F238E27FC236}">
                  <a16:creationId xmlns:a16="http://schemas.microsoft.com/office/drawing/2014/main" id="{CCCC2C9C-5DAD-894D-A2E1-ED81A11CD442}"/>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9E72F9EA-F885-E342-98B9-119602F9F4E0}"/>
              </a:ext>
            </a:extLst>
          </p:cNvPr>
          <p:cNvGrpSpPr/>
          <p:nvPr/>
        </p:nvGrpSpPr>
        <p:grpSpPr>
          <a:xfrm flipH="1">
            <a:off x="3676821" y="3924354"/>
            <a:ext cx="358053" cy="297722"/>
            <a:chOff x="1801603" y="944063"/>
            <a:chExt cx="1288426" cy="1071326"/>
          </a:xfrm>
          <a:solidFill>
            <a:srgbClr val="A8A9AD"/>
          </a:solidFill>
        </p:grpSpPr>
        <p:sp>
          <p:nvSpPr>
            <p:cNvPr id="37" name="Freeform: Shape 242">
              <a:extLst>
                <a:ext uri="{FF2B5EF4-FFF2-40B4-BE49-F238E27FC236}">
                  <a16:creationId xmlns:a16="http://schemas.microsoft.com/office/drawing/2014/main" id="{CDB0A877-9CBA-7446-AA6A-7AA135F18DCB}"/>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243">
              <a:extLst>
                <a:ext uri="{FF2B5EF4-FFF2-40B4-BE49-F238E27FC236}">
                  <a16:creationId xmlns:a16="http://schemas.microsoft.com/office/drawing/2014/main" id="{159044F2-9AA3-6842-9894-37B41772F723}"/>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9DA3A18B-D4E4-B343-8BD5-C4674E7D5FAB}"/>
              </a:ext>
            </a:extLst>
          </p:cNvPr>
          <p:cNvGrpSpPr/>
          <p:nvPr/>
        </p:nvGrpSpPr>
        <p:grpSpPr>
          <a:xfrm flipH="1">
            <a:off x="4090129" y="3844828"/>
            <a:ext cx="360420" cy="382950"/>
            <a:chOff x="1801604" y="637371"/>
            <a:chExt cx="1296945" cy="1378018"/>
          </a:xfrm>
          <a:solidFill>
            <a:srgbClr val="004D8A"/>
          </a:solidFill>
        </p:grpSpPr>
        <p:sp>
          <p:nvSpPr>
            <p:cNvPr id="40" name="Freeform: Shape 240">
              <a:extLst>
                <a:ext uri="{FF2B5EF4-FFF2-40B4-BE49-F238E27FC236}">
                  <a16:creationId xmlns:a16="http://schemas.microsoft.com/office/drawing/2014/main" id="{7B0770F6-C27E-144A-871C-1B0C0610D708}"/>
                </a:ext>
              </a:extLst>
            </p:cNvPr>
            <p:cNvSpPr/>
            <p:nvPr/>
          </p:nvSpPr>
          <p:spPr>
            <a:xfrm>
              <a:off x="1801604" y="1024293"/>
              <a:ext cx="1288426" cy="991096"/>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241">
              <a:extLst>
                <a:ext uri="{FF2B5EF4-FFF2-40B4-BE49-F238E27FC236}">
                  <a16:creationId xmlns:a16="http://schemas.microsoft.com/office/drawing/2014/main" id="{5795458B-26F5-6A4B-9B6D-576DFF1CAE80}"/>
                </a:ext>
              </a:extLst>
            </p:cNvPr>
            <p:cNvSpPr/>
            <p:nvPr/>
          </p:nvSpPr>
          <p:spPr>
            <a:xfrm rot="10800000">
              <a:off x="1810123" y="637371"/>
              <a:ext cx="1288426" cy="743324"/>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2" name="Rectangle: Rounded Corners 183">
            <a:extLst>
              <a:ext uri="{FF2B5EF4-FFF2-40B4-BE49-F238E27FC236}">
                <a16:creationId xmlns:a16="http://schemas.microsoft.com/office/drawing/2014/main" id="{EF2BC1E2-D22B-9945-AC62-1D4713C8A9B3}"/>
              </a:ext>
            </a:extLst>
          </p:cNvPr>
          <p:cNvSpPr/>
          <p:nvPr/>
        </p:nvSpPr>
        <p:spPr>
          <a:xfrm>
            <a:off x="6074175" y="3618212"/>
            <a:ext cx="804411" cy="804411"/>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A5689B0D-16C9-7D4B-AED2-48085D7A9694}"/>
              </a:ext>
            </a:extLst>
          </p:cNvPr>
          <p:cNvGrpSpPr/>
          <p:nvPr/>
        </p:nvGrpSpPr>
        <p:grpSpPr>
          <a:xfrm>
            <a:off x="6294109" y="3864613"/>
            <a:ext cx="376547" cy="308941"/>
            <a:chOff x="8117674" y="4933679"/>
            <a:chExt cx="513639" cy="421419"/>
          </a:xfrm>
        </p:grpSpPr>
        <p:grpSp>
          <p:nvGrpSpPr>
            <p:cNvPr id="44" name="Group 43">
              <a:extLst>
                <a:ext uri="{FF2B5EF4-FFF2-40B4-BE49-F238E27FC236}">
                  <a16:creationId xmlns:a16="http://schemas.microsoft.com/office/drawing/2014/main" id="{7B7162B9-7BC8-C843-BA9F-9930D3917F51}"/>
                </a:ext>
              </a:extLst>
            </p:cNvPr>
            <p:cNvGrpSpPr/>
            <p:nvPr/>
          </p:nvGrpSpPr>
          <p:grpSpPr>
            <a:xfrm>
              <a:off x="8283054" y="4933679"/>
              <a:ext cx="182880" cy="182880"/>
              <a:chOff x="6614096" y="3386015"/>
              <a:chExt cx="182880" cy="182880"/>
            </a:xfrm>
          </p:grpSpPr>
          <p:sp>
            <p:nvSpPr>
              <p:cNvPr id="51" name="Oval 50">
                <a:extLst>
                  <a:ext uri="{FF2B5EF4-FFF2-40B4-BE49-F238E27FC236}">
                    <a16:creationId xmlns:a16="http://schemas.microsoft.com/office/drawing/2014/main" id="{A6AA2E68-FD96-A84A-BCE0-90E929B49B4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0FE37EDB-D593-2C4B-9335-99B7E5F66BD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F9A21D31-0421-C74B-9E3C-453AAE980226}"/>
                </a:ext>
              </a:extLst>
            </p:cNvPr>
            <p:cNvGrpSpPr/>
            <p:nvPr/>
          </p:nvGrpSpPr>
          <p:grpSpPr>
            <a:xfrm>
              <a:off x="8117674" y="5172218"/>
              <a:ext cx="182880" cy="182880"/>
              <a:chOff x="6614096" y="3386015"/>
              <a:chExt cx="182880" cy="182880"/>
            </a:xfrm>
          </p:grpSpPr>
          <p:sp>
            <p:nvSpPr>
              <p:cNvPr id="49" name="Oval 48">
                <a:extLst>
                  <a:ext uri="{FF2B5EF4-FFF2-40B4-BE49-F238E27FC236}">
                    <a16:creationId xmlns:a16="http://schemas.microsoft.com/office/drawing/2014/main" id="{A4473180-25D5-6941-AD9D-F063D08CBF7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D0CFDFA2-81FC-8241-B3DE-A6D4B205EBD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D5D5BE69-ECB9-1343-ABF5-B6DAE3043187}"/>
                </a:ext>
              </a:extLst>
            </p:cNvPr>
            <p:cNvGrpSpPr/>
            <p:nvPr/>
          </p:nvGrpSpPr>
          <p:grpSpPr>
            <a:xfrm>
              <a:off x="8448433" y="5172218"/>
              <a:ext cx="182880" cy="182880"/>
              <a:chOff x="6614096" y="3386015"/>
              <a:chExt cx="182880" cy="182880"/>
            </a:xfrm>
          </p:grpSpPr>
          <p:sp>
            <p:nvSpPr>
              <p:cNvPr id="47" name="Oval 46">
                <a:extLst>
                  <a:ext uri="{FF2B5EF4-FFF2-40B4-BE49-F238E27FC236}">
                    <a16:creationId xmlns:a16="http://schemas.microsoft.com/office/drawing/2014/main" id="{4587F528-0466-174D-906E-CD33295E8D2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81BA6912-8BDE-9543-8E0F-206BA3F8A4C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7" name="Flowchart: Magnetic Disk 201">
            <a:extLst>
              <a:ext uri="{FF2B5EF4-FFF2-40B4-BE49-F238E27FC236}">
                <a16:creationId xmlns:a16="http://schemas.microsoft.com/office/drawing/2014/main" id="{46E226AA-7088-EF47-9EDE-13BE5F466974}"/>
              </a:ext>
            </a:extLst>
          </p:cNvPr>
          <p:cNvSpPr/>
          <p:nvPr/>
        </p:nvSpPr>
        <p:spPr>
          <a:xfrm>
            <a:off x="8635968" y="3566870"/>
            <a:ext cx="613341" cy="884234"/>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FA2FB4FA-A22F-5942-81DF-7F4462A7A110}"/>
              </a:ext>
            </a:extLst>
          </p:cNvPr>
          <p:cNvGrpSpPr/>
          <p:nvPr/>
        </p:nvGrpSpPr>
        <p:grpSpPr>
          <a:xfrm>
            <a:off x="8435475" y="3864613"/>
            <a:ext cx="346406" cy="346406"/>
            <a:chOff x="7707356" y="2054306"/>
            <a:chExt cx="438912" cy="438912"/>
          </a:xfrm>
        </p:grpSpPr>
        <p:sp>
          <p:nvSpPr>
            <p:cNvPr id="69" name="Rectangle 68">
              <a:extLst>
                <a:ext uri="{FF2B5EF4-FFF2-40B4-BE49-F238E27FC236}">
                  <a16:creationId xmlns:a16="http://schemas.microsoft.com/office/drawing/2014/main" id="{66B6808D-D7EC-C342-A487-89300439AC28}"/>
                </a:ext>
              </a:extLst>
            </p:cNvPr>
            <p:cNvSpPr/>
            <p:nvPr/>
          </p:nvSpPr>
          <p:spPr>
            <a:xfrm>
              <a:off x="7707356" y="2054306"/>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127">
              <a:extLst>
                <a:ext uri="{FF2B5EF4-FFF2-40B4-BE49-F238E27FC236}">
                  <a16:creationId xmlns:a16="http://schemas.microsoft.com/office/drawing/2014/main" id="{7CA2B011-2FCE-2D49-AE3A-4BC72F18707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3932" y="2090882"/>
              <a:ext cx="365760" cy="365760"/>
            </a:xfrm>
            <a:prstGeom prst="rect">
              <a:avLst/>
            </a:prstGeom>
          </p:spPr>
        </p:pic>
      </p:grpSp>
      <p:sp>
        <p:nvSpPr>
          <p:cNvPr id="72" name="Arc 71">
            <a:extLst>
              <a:ext uri="{FF2B5EF4-FFF2-40B4-BE49-F238E27FC236}">
                <a16:creationId xmlns:a16="http://schemas.microsoft.com/office/drawing/2014/main" id="{24DD558B-0EF3-9B4F-B545-C0E4460AC9AD}"/>
              </a:ext>
            </a:extLst>
          </p:cNvPr>
          <p:cNvSpPr/>
          <p:nvPr/>
        </p:nvSpPr>
        <p:spPr>
          <a:xfrm>
            <a:off x="6672763" y="2597764"/>
            <a:ext cx="2189247" cy="1768733"/>
          </a:xfrm>
          <a:prstGeom prst="arc">
            <a:avLst>
              <a:gd name="adj1" fmla="val 10506091"/>
              <a:gd name="adj2" fmla="val 16333"/>
            </a:avLst>
          </a:prstGeom>
          <a:ln w="3175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F9FB4E7B-21EF-E645-8468-B38585C7206A}"/>
              </a:ext>
            </a:extLst>
          </p:cNvPr>
          <p:cNvGrpSpPr/>
          <p:nvPr/>
        </p:nvGrpSpPr>
        <p:grpSpPr>
          <a:xfrm>
            <a:off x="6760329" y="2853496"/>
            <a:ext cx="236514" cy="236514"/>
            <a:chOff x="9846375" y="2765765"/>
            <a:chExt cx="274320" cy="274320"/>
          </a:xfrm>
        </p:grpSpPr>
        <p:sp>
          <p:nvSpPr>
            <p:cNvPr id="74" name="Oval 73">
              <a:extLst>
                <a:ext uri="{FF2B5EF4-FFF2-40B4-BE49-F238E27FC236}">
                  <a16:creationId xmlns:a16="http://schemas.microsoft.com/office/drawing/2014/main" id="{133E5365-8485-CF4F-9548-511D16E388E5}"/>
                </a:ext>
              </a:extLst>
            </p:cNvPr>
            <p:cNvSpPr/>
            <p:nvPr/>
          </p:nvSpPr>
          <p:spPr>
            <a:xfrm>
              <a:off x="9846375" y="276576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33E9F24C-1B06-1F47-A4BB-3B08A484D1AD}"/>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6" name="Group 75">
            <a:extLst>
              <a:ext uri="{FF2B5EF4-FFF2-40B4-BE49-F238E27FC236}">
                <a16:creationId xmlns:a16="http://schemas.microsoft.com/office/drawing/2014/main" id="{2AC21FF7-0B7E-0D4C-B5B6-165C29A38817}"/>
              </a:ext>
            </a:extLst>
          </p:cNvPr>
          <p:cNvGrpSpPr/>
          <p:nvPr/>
        </p:nvGrpSpPr>
        <p:grpSpPr>
          <a:xfrm>
            <a:off x="7612057" y="2431378"/>
            <a:ext cx="236514" cy="236514"/>
            <a:chOff x="10087952" y="2591725"/>
            <a:chExt cx="274320" cy="274320"/>
          </a:xfrm>
        </p:grpSpPr>
        <p:sp>
          <p:nvSpPr>
            <p:cNvPr id="77" name="Oval 76">
              <a:extLst>
                <a:ext uri="{FF2B5EF4-FFF2-40B4-BE49-F238E27FC236}">
                  <a16:creationId xmlns:a16="http://schemas.microsoft.com/office/drawing/2014/main" id="{D28246A4-8CD3-BD49-889D-0C8FF587988A}"/>
                </a:ext>
              </a:extLst>
            </p:cNvPr>
            <p:cNvSpPr/>
            <p:nvPr/>
          </p:nvSpPr>
          <p:spPr>
            <a:xfrm>
              <a:off x="10087952" y="259172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A078A207-4E82-0C49-B342-E72AB0DD9CA2}"/>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ABB2581B-294D-9B4E-B65C-82264C3E98F0}"/>
              </a:ext>
            </a:extLst>
          </p:cNvPr>
          <p:cNvGrpSpPr/>
          <p:nvPr/>
        </p:nvGrpSpPr>
        <p:grpSpPr>
          <a:xfrm>
            <a:off x="8464342" y="2735239"/>
            <a:ext cx="236514" cy="236514"/>
            <a:chOff x="10397072" y="2500811"/>
            <a:chExt cx="274320" cy="274320"/>
          </a:xfrm>
        </p:grpSpPr>
        <p:sp>
          <p:nvSpPr>
            <p:cNvPr id="80" name="Oval 79">
              <a:extLst>
                <a:ext uri="{FF2B5EF4-FFF2-40B4-BE49-F238E27FC236}">
                  <a16:creationId xmlns:a16="http://schemas.microsoft.com/office/drawing/2014/main" id="{4D657C2F-95AD-C347-A348-EDB602D688A9}"/>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FF9849C7-8896-9B4A-A9FE-D038EE593732}"/>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9" name="Group 108">
            <a:extLst>
              <a:ext uri="{FF2B5EF4-FFF2-40B4-BE49-F238E27FC236}">
                <a16:creationId xmlns:a16="http://schemas.microsoft.com/office/drawing/2014/main" id="{A7150F00-04B5-F04D-B3D7-8771B7BB8492}"/>
              </a:ext>
            </a:extLst>
          </p:cNvPr>
          <p:cNvGrpSpPr/>
          <p:nvPr/>
        </p:nvGrpSpPr>
        <p:grpSpPr>
          <a:xfrm>
            <a:off x="8737875" y="4093595"/>
            <a:ext cx="490139" cy="327016"/>
            <a:chOff x="6246901" y="3673208"/>
            <a:chExt cx="670240" cy="447178"/>
          </a:xfrm>
        </p:grpSpPr>
        <p:sp>
          <p:nvSpPr>
            <p:cNvPr id="53" name="Oval 52">
              <a:extLst>
                <a:ext uri="{FF2B5EF4-FFF2-40B4-BE49-F238E27FC236}">
                  <a16:creationId xmlns:a16="http://schemas.microsoft.com/office/drawing/2014/main" id="{6BA4E212-1F95-7F4D-81A0-18C3A6F826FF}"/>
                </a:ext>
              </a:extLst>
            </p:cNvPr>
            <p:cNvSpPr/>
            <p:nvPr/>
          </p:nvSpPr>
          <p:spPr>
            <a:xfrm>
              <a:off x="6473829" y="4001156"/>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AF843C7B-E4A6-A84D-8BBC-1E74AB9625D6}"/>
                </a:ext>
              </a:extLst>
            </p:cNvPr>
            <p:cNvSpPr/>
            <p:nvPr/>
          </p:nvSpPr>
          <p:spPr>
            <a:xfrm>
              <a:off x="6797911" y="3892717"/>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B4F1C00F-0156-9940-A832-D45854B06381}"/>
                </a:ext>
              </a:extLst>
            </p:cNvPr>
            <p:cNvSpPr/>
            <p:nvPr/>
          </p:nvSpPr>
          <p:spPr>
            <a:xfrm>
              <a:off x="6701237" y="395870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EA5B2B67-9072-0748-B9AC-48FD0BBEEEFB}"/>
                </a:ext>
              </a:extLst>
            </p:cNvPr>
            <p:cNvSpPr/>
            <p:nvPr/>
          </p:nvSpPr>
          <p:spPr>
            <a:xfrm>
              <a:off x="6588194" y="399297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665791C0-F27D-914A-AF6B-BE9A33122FF0}"/>
                </a:ext>
              </a:extLst>
            </p:cNvPr>
            <p:cNvSpPr/>
            <p:nvPr/>
          </p:nvSpPr>
          <p:spPr>
            <a:xfrm flipH="1">
              <a:off x="6246901" y="395870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5E94613C-3850-CB47-8A57-1FAE0FF1F712}"/>
                </a:ext>
              </a:extLst>
            </p:cNvPr>
            <p:cNvSpPr/>
            <p:nvPr/>
          </p:nvSpPr>
          <p:spPr>
            <a:xfrm flipH="1">
              <a:off x="6359944" y="399297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F737CDDB-15C6-EB4D-A253-7C1F28AE33BB}"/>
                </a:ext>
              </a:extLst>
            </p:cNvPr>
            <p:cNvSpPr/>
            <p:nvPr/>
          </p:nvSpPr>
          <p:spPr>
            <a:xfrm>
              <a:off x="6645428" y="3859938"/>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3F5C039-BB8E-504F-9F22-B574032C9765}"/>
                </a:ext>
              </a:extLst>
            </p:cNvPr>
            <p:cNvSpPr/>
            <p:nvPr/>
          </p:nvSpPr>
          <p:spPr>
            <a:xfrm>
              <a:off x="6426133" y="389648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83CF9A27-61E4-824C-BD07-3BB040EEA8B8}"/>
                </a:ext>
              </a:extLst>
            </p:cNvPr>
            <p:cNvSpPr/>
            <p:nvPr/>
          </p:nvSpPr>
          <p:spPr>
            <a:xfrm>
              <a:off x="6536354" y="3889525"/>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E8634037-1956-C84A-97A9-B5590118E8EB}"/>
                </a:ext>
              </a:extLst>
            </p:cNvPr>
            <p:cNvSpPr/>
            <p:nvPr/>
          </p:nvSpPr>
          <p:spPr>
            <a:xfrm>
              <a:off x="6312581" y="3862725"/>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DC26B3FF-5A81-8648-A8F3-829B4CA2C788}"/>
                </a:ext>
              </a:extLst>
            </p:cNvPr>
            <p:cNvSpPr/>
            <p:nvPr/>
          </p:nvSpPr>
          <p:spPr>
            <a:xfrm>
              <a:off x="6737359" y="3791319"/>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6BBE95BF-4D09-FA46-9EFD-F8756143A045}"/>
                </a:ext>
              </a:extLst>
            </p:cNvPr>
            <p:cNvSpPr/>
            <p:nvPr/>
          </p:nvSpPr>
          <p:spPr>
            <a:xfrm>
              <a:off x="6511223" y="3784129"/>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0A1E3372-62D0-9940-BFBB-E98451EE776D}"/>
                </a:ext>
              </a:extLst>
            </p:cNvPr>
            <p:cNvSpPr/>
            <p:nvPr/>
          </p:nvSpPr>
          <p:spPr>
            <a:xfrm>
              <a:off x="6620695" y="375301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CF083DFB-4B94-9A43-A74E-3E864C048ECD}"/>
                </a:ext>
              </a:extLst>
            </p:cNvPr>
            <p:cNvSpPr/>
            <p:nvPr/>
          </p:nvSpPr>
          <p:spPr>
            <a:xfrm>
              <a:off x="6538563" y="3673208"/>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0E8418F-F276-E948-A2B7-B542116B573F}"/>
                </a:ext>
              </a:extLst>
            </p:cNvPr>
            <p:cNvSpPr/>
            <p:nvPr/>
          </p:nvSpPr>
          <p:spPr>
            <a:xfrm>
              <a:off x="6396747" y="3786237"/>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54E208E5-0075-C54B-B112-B82AAA70E9C9}"/>
              </a:ext>
            </a:extLst>
          </p:cNvPr>
          <p:cNvGrpSpPr/>
          <p:nvPr/>
        </p:nvGrpSpPr>
        <p:grpSpPr>
          <a:xfrm>
            <a:off x="5918607" y="3498596"/>
            <a:ext cx="354176" cy="351763"/>
            <a:chOff x="10257340" y="1680054"/>
            <a:chExt cx="394878" cy="392187"/>
          </a:xfrm>
        </p:grpSpPr>
        <p:sp>
          <p:nvSpPr>
            <p:cNvPr id="84" name="Rectangle 83">
              <a:extLst>
                <a:ext uri="{FF2B5EF4-FFF2-40B4-BE49-F238E27FC236}">
                  <a16:creationId xmlns:a16="http://schemas.microsoft.com/office/drawing/2014/main" id="{53AF8F83-FB1A-0C4D-B3DE-49BE77B63E2F}"/>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84" descr="Image result for azure functions logo png">
              <a:extLst>
                <a:ext uri="{FF2B5EF4-FFF2-40B4-BE49-F238E27FC236}">
                  <a16:creationId xmlns:a16="http://schemas.microsoft.com/office/drawing/2014/main" id="{E2E0DEEE-878B-3B4F-A1F2-36A72818949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Oval 100">
            <a:extLst>
              <a:ext uri="{FF2B5EF4-FFF2-40B4-BE49-F238E27FC236}">
                <a16:creationId xmlns:a16="http://schemas.microsoft.com/office/drawing/2014/main" id="{CE6CFD47-A83F-8840-9AE7-860024F5034B}"/>
              </a:ext>
            </a:extLst>
          </p:cNvPr>
          <p:cNvSpPr/>
          <p:nvPr/>
        </p:nvSpPr>
        <p:spPr bwMode="auto">
          <a:xfrm>
            <a:off x="574664" y="3419122"/>
            <a:ext cx="273696" cy="2736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_tradnl" sz="2400">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6">
            <a:extLst>
              <a:ext uri="{FF2B5EF4-FFF2-40B4-BE49-F238E27FC236}">
                <a16:creationId xmlns:a16="http://schemas.microsoft.com/office/drawing/2014/main" id="{5E83C164-11BA-CA41-9394-49DB0AA5E362}"/>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29973" t="23458" r="27163" b="21071"/>
          <a:stretch/>
        </p:blipFill>
        <p:spPr>
          <a:xfrm>
            <a:off x="599570" y="3468791"/>
            <a:ext cx="205687" cy="205687"/>
          </a:xfrm>
          <a:prstGeom prst="ellipse">
            <a:avLst/>
          </a:prstGeom>
        </p:spPr>
      </p:pic>
      <p:cxnSp>
        <p:nvCxnSpPr>
          <p:cNvPr id="104" name="Straight Arrow Connector 103">
            <a:extLst>
              <a:ext uri="{FF2B5EF4-FFF2-40B4-BE49-F238E27FC236}">
                <a16:creationId xmlns:a16="http://schemas.microsoft.com/office/drawing/2014/main" id="{EAEB7B01-84C4-354F-8FAF-1B3F8E266C0C}"/>
              </a:ext>
            </a:extLst>
          </p:cNvPr>
          <p:cNvCxnSpPr>
            <a:cxnSpLocks/>
          </p:cNvCxnSpPr>
          <p:nvPr/>
        </p:nvCxnSpPr>
        <p:spPr>
          <a:xfrm>
            <a:off x="4649265" y="3982529"/>
            <a:ext cx="1197525" cy="0"/>
          </a:xfrm>
          <a:prstGeom prst="straightConnector1">
            <a:avLst/>
          </a:prstGeom>
          <a:ln w="19050">
            <a:solidFill>
              <a:srgbClr val="A8A9AD"/>
            </a:solidFill>
            <a:roun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1FD405B9-0317-D147-B44E-77DFB07CCAE1}"/>
              </a:ext>
            </a:extLst>
          </p:cNvPr>
          <p:cNvGrpSpPr/>
          <p:nvPr/>
        </p:nvGrpSpPr>
        <p:grpSpPr>
          <a:xfrm>
            <a:off x="4900991" y="3909714"/>
            <a:ext cx="635136" cy="140198"/>
            <a:chOff x="6338452" y="3234748"/>
            <a:chExt cx="828495" cy="182880"/>
          </a:xfrm>
        </p:grpSpPr>
        <p:grpSp>
          <p:nvGrpSpPr>
            <p:cNvPr id="89" name="Group 88">
              <a:extLst>
                <a:ext uri="{FF2B5EF4-FFF2-40B4-BE49-F238E27FC236}">
                  <a16:creationId xmlns:a16="http://schemas.microsoft.com/office/drawing/2014/main" id="{4076DE24-014C-4644-813C-28BB6A225F22}"/>
                </a:ext>
              </a:extLst>
            </p:cNvPr>
            <p:cNvGrpSpPr/>
            <p:nvPr/>
          </p:nvGrpSpPr>
          <p:grpSpPr>
            <a:xfrm>
              <a:off x="6338452" y="3234748"/>
              <a:ext cx="182880" cy="182880"/>
              <a:chOff x="6614096" y="3386015"/>
              <a:chExt cx="182880" cy="182880"/>
            </a:xfrm>
          </p:grpSpPr>
          <p:sp>
            <p:nvSpPr>
              <p:cNvPr id="96" name="Oval 95">
                <a:extLst>
                  <a:ext uri="{FF2B5EF4-FFF2-40B4-BE49-F238E27FC236}">
                    <a16:creationId xmlns:a16="http://schemas.microsoft.com/office/drawing/2014/main" id="{9070F870-B6B1-454A-876F-75D86662360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FDCCA1DF-F663-AC4E-885B-FBC4C3ECAD31}"/>
                  </a:ext>
                </a:extLst>
              </p:cNvPr>
              <p:cNvSpPr/>
              <p:nvPr/>
            </p:nvSpPr>
            <p:spPr>
              <a:xfrm>
                <a:off x="6636956" y="3408875"/>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E5E85D06-6596-CB4B-B0CD-0E00FBB977C6}"/>
                </a:ext>
              </a:extLst>
            </p:cNvPr>
            <p:cNvGrpSpPr/>
            <p:nvPr/>
          </p:nvGrpSpPr>
          <p:grpSpPr>
            <a:xfrm>
              <a:off x="6661259" y="3234748"/>
              <a:ext cx="182880" cy="182880"/>
              <a:chOff x="6614096" y="3386015"/>
              <a:chExt cx="182880" cy="182880"/>
            </a:xfrm>
          </p:grpSpPr>
          <p:sp>
            <p:nvSpPr>
              <p:cNvPr id="94" name="Oval 93">
                <a:extLst>
                  <a:ext uri="{FF2B5EF4-FFF2-40B4-BE49-F238E27FC236}">
                    <a16:creationId xmlns:a16="http://schemas.microsoft.com/office/drawing/2014/main" id="{C1149862-E5C9-F342-84C9-A43D849AEB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5156B891-A4E9-3E43-BCC7-C33D27466178}"/>
                  </a:ext>
                </a:extLst>
              </p:cNvPr>
              <p:cNvSpPr/>
              <p:nvPr/>
            </p:nvSpPr>
            <p:spPr>
              <a:xfrm>
                <a:off x="6636956" y="3408873"/>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1CC9AEBA-CBE2-E04E-89A9-8ABEAE801BE4}"/>
                </a:ext>
              </a:extLst>
            </p:cNvPr>
            <p:cNvGrpSpPr/>
            <p:nvPr/>
          </p:nvGrpSpPr>
          <p:grpSpPr>
            <a:xfrm>
              <a:off x="6984067" y="3234748"/>
              <a:ext cx="182880" cy="182880"/>
              <a:chOff x="6614096" y="3386015"/>
              <a:chExt cx="182880" cy="182880"/>
            </a:xfrm>
          </p:grpSpPr>
          <p:sp>
            <p:nvSpPr>
              <p:cNvPr id="92" name="Oval 91">
                <a:extLst>
                  <a:ext uri="{FF2B5EF4-FFF2-40B4-BE49-F238E27FC236}">
                    <a16:creationId xmlns:a16="http://schemas.microsoft.com/office/drawing/2014/main" id="{D9E6C819-A8EF-3343-B575-0A16E11F0A9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AD6EB7D9-E7A1-D344-AA9C-AE79FCB79DCC}"/>
                  </a:ext>
                </a:extLst>
              </p:cNvPr>
              <p:cNvSpPr/>
              <p:nvPr/>
            </p:nvSpPr>
            <p:spPr>
              <a:xfrm>
                <a:off x="6636956" y="3408875"/>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13" name="Picture 112" descr="A picture containing building&#10;&#10;Description generated with very high confidence">
            <a:extLst>
              <a:ext uri="{FF2B5EF4-FFF2-40B4-BE49-F238E27FC236}">
                <a16:creationId xmlns:a16="http://schemas.microsoft.com/office/drawing/2014/main" id="{0624F317-912F-1D4D-8795-6F2776D08EA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flipH="1">
            <a:off x="10155655" y="-5"/>
            <a:ext cx="2292567" cy="6994529"/>
          </a:xfrm>
          <a:prstGeom prst="rect">
            <a:avLst/>
          </a:prstGeom>
        </p:spPr>
      </p:pic>
      <p:grpSp>
        <p:nvGrpSpPr>
          <p:cNvPr id="118" name="Group 117">
            <a:extLst>
              <a:ext uri="{FF2B5EF4-FFF2-40B4-BE49-F238E27FC236}">
                <a16:creationId xmlns:a16="http://schemas.microsoft.com/office/drawing/2014/main" id="{4A86A981-236A-4041-8BA7-2623DBDC04D1}"/>
              </a:ext>
            </a:extLst>
          </p:cNvPr>
          <p:cNvGrpSpPr/>
          <p:nvPr/>
        </p:nvGrpSpPr>
        <p:grpSpPr>
          <a:xfrm>
            <a:off x="10373185" y="512425"/>
            <a:ext cx="1787250" cy="307777"/>
            <a:chOff x="255683" y="512425"/>
            <a:chExt cx="1787250" cy="307777"/>
          </a:xfrm>
        </p:grpSpPr>
        <p:sp>
          <p:nvSpPr>
            <p:cNvPr id="119" name="TextBox 118">
              <a:extLst>
                <a:ext uri="{FF2B5EF4-FFF2-40B4-BE49-F238E27FC236}">
                  <a16:creationId xmlns:a16="http://schemas.microsoft.com/office/drawing/2014/main" id="{53EFA2D2-E7E0-F944-BBBA-A07E53BB944B}"/>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Retail</a:t>
              </a:r>
            </a:p>
          </p:txBody>
        </p:sp>
        <p:cxnSp>
          <p:nvCxnSpPr>
            <p:cNvPr id="120" name="Straight Connector 119">
              <a:extLst>
                <a:ext uri="{FF2B5EF4-FFF2-40B4-BE49-F238E27FC236}">
                  <a16:creationId xmlns:a16="http://schemas.microsoft.com/office/drawing/2014/main" id="{1E8B524F-91B4-D04B-8709-39293F5BC7DB}"/>
                </a:ext>
              </a:extLst>
            </p:cNvPr>
            <p:cNvCxnSpPr>
              <a:cxnSpLocks/>
            </p:cNvCxnSpPr>
            <p:nvPr/>
          </p:nvCxnSpPr>
          <p:spPr>
            <a:xfrm>
              <a:off x="255683"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7907540-F5EF-C340-81BA-79435A09EE1D}"/>
                </a:ext>
              </a:extLst>
            </p:cNvPr>
            <p:cNvCxnSpPr>
              <a:cxnSpLocks/>
            </p:cNvCxnSpPr>
            <p:nvPr/>
          </p:nvCxnSpPr>
          <p:spPr>
            <a:xfrm>
              <a:off x="1453554"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3" name="Text Placeholder 11">
            <a:extLst>
              <a:ext uri="{FF2B5EF4-FFF2-40B4-BE49-F238E27FC236}">
                <a16:creationId xmlns:a16="http://schemas.microsoft.com/office/drawing/2014/main" id="{8D828937-0FEE-6245-BC0A-5379486AEA68}"/>
              </a:ext>
            </a:extLst>
          </p:cNvPr>
          <p:cNvSpPr>
            <a:spLocks noGrp="1"/>
          </p:cNvSpPr>
          <p:nvPr>
            <p:ph type="body" sz="quarter" idx="11"/>
          </p:nvPr>
        </p:nvSpPr>
        <p:spPr>
          <a:xfrm>
            <a:off x="434974" y="1637303"/>
            <a:ext cx="5906173" cy="574172"/>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Online orders are picked up from a queue, processed and the resulting data is stored in a database</a:t>
            </a:r>
          </a:p>
        </p:txBody>
      </p:sp>
      <p:sp>
        <p:nvSpPr>
          <p:cNvPr id="124" name="Text Placeholder 11">
            <a:extLst>
              <a:ext uri="{FF2B5EF4-FFF2-40B4-BE49-F238E27FC236}">
                <a16:creationId xmlns:a16="http://schemas.microsoft.com/office/drawing/2014/main" id="{F6F210E4-93D4-E545-A88C-D8C696456B75}"/>
              </a:ext>
            </a:extLst>
          </p:cNvPr>
          <p:cNvSpPr txBox="1">
            <a:spLocks/>
          </p:cNvSpPr>
          <p:nvPr/>
        </p:nvSpPr>
        <p:spPr>
          <a:xfrm>
            <a:off x="434974" y="1251014"/>
            <a:ext cx="3380587" cy="409019"/>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Retail</a:t>
            </a:r>
          </a:p>
        </p:txBody>
      </p:sp>
    </p:spTree>
    <p:extLst>
      <p:ext uri="{BB962C8B-B14F-4D97-AF65-F5344CB8AC3E}">
        <p14:creationId xmlns:p14="http://schemas.microsoft.com/office/powerpoint/2010/main" val="31048451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IoT-connected backends</a:t>
            </a:r>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defTabSz="457200">
              <a:lnSpc>
                <a:spcPct val="100000"/>
              </a:lnSpc>
              <a:spcAft>
                <a:spcPts val="0"/>
              </a:spcAft>
              <a:buSzTx/>
              <a:defRPr/>
            </a:pPr>
            <a:r>
              <a:rPr lang="en-US" sz="1800">
                <a:solidFill>
                  <a:schemeClr val="tx1"/>
                </a:solidFill>
                <a:cs typeface="Segoe UI Light" panose="020B0502040204020203" pitchFamily="34" charset="0"/>
              </a:rPr>
              <a:t>A manufacturing company uses IoT to monitor its machines. Functions detects anomalous data and triggers a message to Service department when repair is required.</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Manufacturing</a:t>
            </a:r>
          </a:p>
        </p:txBody>
      </p:sp>
      <p:pic>
        <p:nvPicPr>
          <p:cNvPr id="93" name="Picture 92" descr="A large pot&#10;&#10;Description generated with high confidence">
            <a:extLst>
              <a:ext uri="{FF2B5EF4-FFF2-40B4-BE49-F238E27FC236}">
                <a16:creationId xmlns:a16="http://schemas.microsoft.com/office/drawing/2014/main" id="{F53C0A4D-4906-9549-B458-772AA2843A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66278" y="-635"/>
            <a:ext cx="2279798" cy="6995160"/>
          </a:xfrm>
          <a:prstGeom prst="rect">
            <a:avLst/>
          </a:prstGeom>
        </p:spPr>
      </p:pic>
      <p:grpSp>
        <p:nvGrpSpPr>
          <p:cNvPr id="2" name="Group 1">
            <a:extLst>
              <a:ext uri="{FF2B5EF4-FFF2-40B4-BE49-F238E27FC236}">
                <a16:creationId xmlns:a16="http://schemas.microsoft.com/office/drawing/2014/main" id="{3874835D-EBB2-0041-8971-22B64CC6919D}"/>
              </a:ext>
            </a:extLst>
          </p:cNvPr>
          <p:cNvGrpSpPr/>
          <p:nvPr/>
        </p:nvGrpSpPr>
        <p:grpSpPr>
          <a:xfrm>
            <a:off x="434974" y="2654190"/>
            <a:ext cx="9260425" cy="3864195"/>
            <a:chOff x="233797" y="2807782"/>
            <a:chExt cx="9693055" cy="4044723"/>
          </a:xfrm>
        </p:grpSpPr>
        <p:sp>
          <p:nvSpPr>
            <p:cNvPr id="94" name="Rectangle: Rounded Corners 210">
              <a:extLst>
                <a:ext uri="{FF2B5EF4-FFF2-40B4-BE49-F238E27FC236}">
                  <a16:creationId xmlns:a16="http://schemas.microsoft.com/office/drawing/2014/main" id="{9816F0A1-449D-4F4E-A40E-AC9D9825FF80}"/>
                </a:ext>
              </a:extLst>
            </p:cNvPr>
            <p:cNvSpPr/>
            <p:nvPr/>
          </p:nvSpPr>
          <p:spPr>
            <a:xfrm>
              <a:off x="4455415" y="5257787"/>
              <a:ext cx="765073" cy="762013"/>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a:extLst>
                <a:ext uri="{FF2B5EF4-FFF2-40B4-BE49-F238E27FC236}">
                  <a16:creationId xmlns:a16="http://schemas.microsoft.com/office/drawing/2014/main" id="{DF03D3E0-4AB9-7F42-9A3E-CEDD7408B0AF}"/>
                </a:ext>
              </a:extLst>
            </p:cNvPr>
            <p:cNvGrpSpPr/>
            <p:nvPr/>
          </p:nvGrpSpPr>
          <p:grpSpPr>
            <a:xfrm>
              <a:off x="4177243" y="4979549"/>
              <a:ext cx="537240" cy="533578"/>
              <a:chOff x="10257340" y="1680054"/>
              <a:chExt cx="394878" cy="392187"/>
            </a:xfrm>
          </p:grpSpPr>
          <p:sp>
            <p:nvSpPr>
              <p:cNvPr id="96" name="Rectangle 95">
                <a:extLst>
                  <a:ext uri="{FF2B5EF4-FFF2-40B4-BE49-F238E27FC236}">
                    <a16:creationId xmlns:a16="http://schemas.microsoft.com/office/drawing/2014/main" id="{335F437F-1924-6B47-9832-B8A147B9CC70}"/>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descr="Image result for azure functions logo png">
                <a:extLst>
                  <a:ext uri="{FF2B5EF4-FFF2-40B4-BE49-F238E27FC236}">
                    <a16:creationId xmlns:a16="http://schemas.microsoft.com/office/drawing/2014/main" id="{49872D8A-3D3D-A841-AD12-B4B4A0D3C63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1" name="Straight Arrow Connector 100">
              <a:extLst>
                <a:ext uri="{FF2B5EF4-FFF2-40B4-BE49-F238E27FC236}">
                  <a16:creationId xmlns:a16="http://schemas.microsoft.com/office/drawing/2014/main" id="{95606E05-BEA8-6F4C-B084-826241CC59A6}"/>
                </a:ext>
              </a:extLst>
            </p:cNvPr>
            <p:cNvCxnSpPr>
              <a:cxnSpLocks/>
            </p:cNvCxnSpPr>
            <p:nvPr/>
          </p:nvCxnSpPr>
          <p:spPr>
            <a:xfrm>
              <a:off x="2698288" y="5628606"/>
              <a:ext cx="1656492"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6B44043-F695-E644-8891-495B4926156B}"/>
                </a:ext>
              </a:extLst>
            </p:cNvPr>
            <p:cNvSpPr/>
            <p:nvPr/>
          </p:nvSpPr>
          <p:spPr>
            <a:xfrm>
              <a:off x="2584723" y="5748755"/>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Shape 168">
              <a:extLst>
                <a:ext uri="{FF2B5EF4-FFF2-40B4-BE49-F238E27FC236}">
                  <a16:creationId xmlns:a16="http://schemas.microsoft.com/office/drawing/2014/main" id="{4FBE5FB7-6A0D-CB44-8AC0-87490F940F90}"/>
                </a:ext>
              </a:extLst>
            </p:cNvPr>
            <p:cNvSpPr/>
            <p:nvPr/>
          </p:nvSpPr>
          <p:spPr>
            <a:xfrm flipH="1" flipV="1">
              <a:off x="567787" y="3353736"/>
              <a:ext cx="1548236" cy="869313"/>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0EFE4406-9F41-9549-A00D-E4AB1B54C897}"/>
                </a:ext>
              </a:extLst>
            </p:cNvPr>
            <p:cNvSpPr/>
            <p:nvPr/>
          </p:nvSpPr>
          <p:spPr>
            <a:xfrm>
              <a:off x="1366658" y="430739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407CE0-6595-A245-BF3E-C99188CA079B}"/>
                </a:ext>
              </a:extLst>
            </p:cNvPr>
            <p:cNvSpPr/>
            <p:nvPr/>
          </p:nvSpPr>
          <p:spPr>
            <a:xfrm>
              <a:off x="1513345" y="4335669"/>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FCEE1108-4494-7247-BC49-D46DFB61E5C7}"/>
                </a:ext>
              </a:extLst>
            </p:cNvPr>
            <p:cNvSpPr/>
            <p:nvPr/>
          </p:nvSpPr>
          <p:spPr>
            <a:xfrm>
              <a:off x="1255447" y="42809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CB8E184A-C50A-E145-994B-280EE82E8838}"/>
                </a:ext>
              </a:extLst>
            </p:cNvPr>
            <p:cNvSpPr/>
            <p:nvPr/>
          </p:nvSpPr>
          <p:spPr>
            <a:xfrm>
              <a:off x="1144238" y="425733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72DE8677-D91A-3D47-845F-EB56C1F0CFB4}"/>
                </a:ext>
              </a:extLst>
            </p:cNvPr>
            <p:cNvSpPr/>
            <p:nvPr/>
          </p:nvSpPr>
          <p:spPr>
            <a:xfrm>
              <a:off x="1893839" y="4439034"/>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Oval 155">
              <a:extLst>
                <a:ext uri="{FF2B5EF4-FFF2-40B4-BE49-F238E27FC236}">
                  <a16:creationId xmlns:a16="http://schemas.microsoft.com/office/drawing/2014/main" id="{B4AFED0D-8FB4-5949-ACAE-FA5CAB34E817}"/>
                </a:ext>
              </a:extLst>
            </p:cNvPr>
            <p:cNvSpPr/>
            <p:nvPr/>
          </p:nvSpPr>
          <p:spPr>
            <a:xfrm>
              <a:off x="1683807" y="4377947"/>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D6C1678B-9185-DE47-BDA5-9777E0E45346}"/>
                </a:ext>
              </a:extLst>
            </p:cNvPr>
            <p:cNvSpPr/>
            <p:nvPr/>
          </p:nvSpPr>
          <p:spPr>
            <a:xfrm>
              <a:off x="2102114" y="4543100"/>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Oval 157">
              <a:extLst>
                <a:ext uri="{FF2B5EF4-FFF2-40B4-BE49-F238E27FC236}">
                  <a16:creationId xmlns:a16="http://schemas.microsoft.com/office/drawing/2014/main" id="{AA45AFF5-113C-C54F-BC59-A84701C8E24E}"/>
                </a:ext>
              </a:extLst>
            </p:cNvPr>
            <p:cNvSpPr/>
            <p:nvPr/>
          </p:nvSpPr>
          <p:spPr>
            <a:xfrm>
              <a:off x="2233934" y="4750734"/>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Oval 158">
              <a:extLst>
                <a:ext uri="{FF2B5EF4-FFF2-40B4-BE49-F238E27FC236}">
                  <a16:creationId xmlns:a16="http://schemas.microsoft.com/office/drawing/2014/main" id="{A08C79DA-5B23-6C4C-B348-FB98453DBA6E}"/>
                </a:ext>
              </a:extLst>
            </p:cNvPr>
            <p:cNvSpPr/>
            <p:nvPr/>
          </p:nvSpPr>
          <p:spPr>
            <a:xfrm>
              <a:off x="2290456" y="4884017"/>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Shape 178">
              <a:extLst>
                <a:ext uri="{FF2B5EF4-FFF2-40B4-BE49-F238E27FC236}">
                  <a16:creationId xmlns:a16="http://schemas.microsoft.com/office/drawing/2014/main" id="{F3627138-7825-4748-A6EB-EC2A2037EF6D}"/>
                </a:ext>
              </a:extLst>
            </p:cNvPr>
            <p:cNvSpPr/>
            <p:nvPr/>
          </p:nvSpPr>
          <p:spPr>
            <a:xfrm>
              <a:off x="1037514" y="4338403"/>
              <a:ext cx="1147306" cy="388596"/>
            </a:xfrm>
            <a:custGeom>
              <a:avLst/>
              <a:gdLst>
                <a:gd name="connsiteX0" fmla="*/ 0 w 1200150"/>
                <a:gd name="connsiteY0" fmla="*/ 0 h 561975"/>
                <a:gd name="connsiteX1" fmla="*/ 914400 w 1200150"/>
                <a:gd name="connsiteY1" fmla="*/ 295275 h 561975"/>
                <a:gd name="connsiteX2" fmla="*/ 1200150 w 1200150"/>
                <a:gd name="connsiteY2" fmla="*/ 561975 h 561975"/>
              </a:gdLst>
              <a:ahLst/>
              <a:cxnLst>
                <a:cxn ang="0">
                  <a:pos x="connsiteX0" y="connsiteY0"/>
                </a:cxn>
                <a:cxn ang="0">
                  <a:pos x="connsiteX1" y="connsiteY1"/>
                </a:cxn>
                <a:cxn ang="0">
                  <a:pos x="connsiteX2" y="connsiteY2"/>
                </a:cxn>
              </a:cxnLst>
              <a:rect l="l" t="t" r="r" b="b"/>
              <a:pathLst>
                <a:path w="1200150" h="561975">
                  <a:moveTo>
                    <a:pt x="0" y="0"/>
                  </a:moveTo>
                  <a:cubicBezTo>
                    <a:pt x="357187" y="100806"/>
                    <a:pt x="714375" y="201613"/>
                    <a:pt x="914400" y="295275"/>
                  </a:cubicBezTo>
                  <a:cubicBezTo>
                    <a:pt x="1114425" y="388937"/>
                    <a:pt x="1157287" y="475456"/>
                    <a:pt x="1200150" y="561975"/>
                  </a:cubicBez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Oval 164">
              <a:extLst>
                <a:ext uri="{FF2B5EF4-FFF2-40B4-BE49-F238E27FC236}">
                  <a16:creationId xmlns:a16="http://schemas.microsoft.com/office/drawing/2014/main" id="{B01F4E18-57E9-3341-ADDC-1779DCE9335C}"/>
                </a:ext>
              </a:extLst>
            </p:cNvPr>
            <p:cNvSpPr/>
            <p:nvPr/>
          </p:nvSpPr>
          <p:spPr>
            <a:xfrm>
              <a:off x="1820706"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68">
              <a:extLst>
                <a:ext uri="{FF2B5EF4-FFF2-40B4-BE49-F238E27FC236}">
                  <a16:creationId xmlns:a16="http://schemas.microsoft.com/office/drawing/2014/main" id="{BD211BA7-ECE5-9547-982D-0B985EE837A4}"/>
                </a:ext>
              </a:extLst>
            </p:cNvPr>
            <p:cNvSpPr/>
            <p:nvPr/>
          </p:nvSpPr>
          <p:spPr>
            <a:xfrm>
              <a:off x="1916207"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6BFF64E0-077C-8041-945E-135C4EAC90AE}"/>
                </a:ext>
              </a:extLst>
            </p:cNvPr>
            <p:cNvSpPr/>
            <p:nvPr/>
          </p:nvSpPr>
          <p:spPr>
            <a:xfrm>
              <a:off x="2011710"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70">
              <a:extLst>
                <a:ext uri="{FF2B5EF4-FFF2-40B4-BE49-F238E27FC236}">
                  <a16:creationId xmlns:a16="http://schemas.microsoft.com/office/drawing/2014/main" id="{C7E1A1B9-69B7-E448-B433-2CCCAD86A1C7}"/>
                </a:ext>
              </a:extLst>
            </p:cNvPr>
            <p:cNvSpPr/>
            <p:nvPr/>
          </p:nvSpPr>
          <p:spPr>
            <a:xfrm>
              <a:off x="2107211"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B46E8B71-DCCA-104E-B4B6-E5F329E14BEB}"/>
                </a:ext>
              </a:extLst>
            </p:cNvPr>
            <p:cNvSpPr/>
            <p:nvPr/>
          </p:nvSpPr>
          <p:spPr>
            <a:xfrm>
              <a:off x="2202714"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D4E31896-74F3-0643-869E-C84368ABB468}"/>
                </a:ext>
              </a:extLst>
            </p:cNvPr>
            <p:cNvSpPr/>
            <p:nvPr/>
          </p:nvSpPr>
          <p:spPr>
            <a:xfrm>
              <a:off x="2298215"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01976785-09C4-BC4A-81FE-48BBC28882F7}"/>
                </a:ext>
              </a:extLst>
            </p:cNvPr>
            <p:cNvSpPr/>
            <p:nvPr/>
          </p:nvSpPr>
          <p:spPr>
            <a:xfrm>
              <a:off x="2393718"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AA7B7C94-5173-4042-8459-840357F63803}"/>
                </a:ext>
              </a:extLst>
            </p:cNvPr>
            <p:cNvSpPr/>
            <p:nvPr/>
          </p:nvSpPr>
          <p:spPr>
            <a:xfrm>
              <a:off x="2489219"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6322308D-6F56-FD43-90DE-68105223151F}"/>
                </a:ext>
              </a:extLst>
            </p:cNvPr>
            <p:cNvSpPr/>
            <p:nvPr/>
          </p:nvSpPr>
          <p:spPr>
            <a:xfrm>
              <a:off x="2584722"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C28A93DD-A2DC-AB4D-8785-2BA8DAF4D35A}"/>
                </a:ext>
              </a:extLst>
            </p:cNvPr>
            <p:cNvSpPr/>
            <p:nvPr/>
          </p:nvSpPr>
          <p:spPr>
            <a:xfrm>
              <a:off x="1867910"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Oval 197">
              <a:extLst>
                <a:ext uri="{FF2B5EF4-FFF2-40B4-BE49-F238E27FC236}">
                  <a16:creationId xmlns:a16="http://schemas.microsoft.com/office/drawing/2014/main" id="{53342007-AEDC-CF46-9401-793A6D6C228C}"/>
                </a:ext>
              </a:extLst>
            </p:cNvPr>
            <p:cNvSpPr/>
            <p:nvPr/>
          </p:nvSpPr>
          <p:spPr>
            <a:xfrm>
              <a:off x="1963411"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56FC8B49-956E-794D-BF35-76D05A0B94A7}"/>
                </a:ext>
              </a:extLst>
            </p:cNvPr>
            <p:cNvSpPr/>
            <p:nvPr/>
          </p:nvSpPr>
          <p:spPr>
            <a:xfrm>
              <a:off x="2058914"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4FCA4759-FE9C-0D46-889A-7383C41AF48D}"/>
                </a:ext>
              </a:extLst>
            </p:cNvPr>
            <p:cNvSpPr/>
            <p:nvPr/>
          </p:nvSpPr>
          <p:spPr>
            <a:xfrm>
              <a:off x="2154415"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Oval 200">
              <a:extLst>
                <a:ext uri="{FF2B5EF4-FFF2-40B4-BE49-F238E27FC236}">
                  <a16:creationId xmlns:a16="http://schemas.microsoft.com/office/drawing/2014/main" id="{5C3AD02C-086E-7544-BF93-071F4C405149}"/>
                </a:ext>
              </a:extLst>
            </p:cNvPr>
            <p:cNvSpPr/>
            <p:nvPr/>
          </p:nvSpPr>
          <p:spPr>
            <a:xfrm>
              <a:off x="2249918"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Oval 201">
              <a:extLst>
                <a:ext uri="{FF2B5EF4-FFF2-40B4-BE49-F238E27FC236}">
                  <a16:creationId xmlns:a16="http://schemas.microsoft.com/office/drawing/2014/main" id="{A21B3DFF-6EDC-A642-9AF1-1A263C8734FE}"/>
                </a:ext>
              </a:extLst>
            </p:cNvPr>
            <p:cNvSpPr/>
            <p:nvPr/>
          </p:nvSpPr>
          <p:spPr>
            <a:xfrm>
              <a:off x="2345419"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Oval 202">
              <a:extLst>
                <a:ext uri="{FF2B5EF4-FFF2-40B4-BE49-F238E27FC236}">
                  <a16:creationId xmlns:a16="http://schemas.microsoft.com/office/drawing/2014/main" id="{3A03B616-5C32-444B-AB54-06CB8F6DB81D}"/>
                </a:ext>
              </a:extLst>
            </p:cNvPr>
            <p:cNvSpPr/>
            <p:nvPr/>
          </p:nvSpPr>
          <p:spPr>
            <a:xfrm>
              <a:off x="2440922"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Oval 203">
              <a:extLst>
                <a:ext uri="{FF2B5EF4-FFF2-40B4-BE49-F238E27FC236}">
                  <a16:creationId xmlns:a16="http://schemas.microsoft.com/office/drawing/2014/main" id="{FEE19A17-E231-E146-8C55-A30380DEF546}"/>
                </a:ext>
              </a:extLst>
            </p:cNvPr>
            <p:cNvSpPr/>
            <p:nvPr/>
          </p:nvSpPr>
          <p:spPr>
            <a:xfrm>
              <a:off x="2536423"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EDE0D41F-ED76-3E48-9543-0E7749025BD6}"/>
                </a:ext>
              </a:extLst>
            </p:cNvPr>
            <p:cNvSpPr/>
            <p:nvPr/>
          </p:nvSpPr>
          <p:spPr>
            <a:xfrm>
              <a:off x="2107211"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04D7A82A-57BB-E747-B099-D8F2B584FF70}"/>
                </a:ext>
              </a:extLst>
            </p:cNvPr>
            <p:cNvSpPr/>
            <p:nvPr/>
          </p:nvSpPr>
          <p:spPr>
            <a:xfrm>
              <a:off x="2202714"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Oval 206">
              <a:extLst>
                <a:ext uri="{FF2B5EF4-FFF2-40B4-BE49-F238E27FC236}">
                  <a16:creationId xmlns:a16="http://schemas.microsoft.com/office/drawing/2014/main" id="{C9B62B8C-392E-8547-97D1-0C1E1C4A6DED}"/>
                </a:ext>
              </a:extLst>
            </p:cNvPr>
            <p:cNvSpPr/>
            <p:nvPr/>
          </p:nvSpPr>
          <p:spPr>
            <a:xfrm>
              <a:off x="2298215"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2A0F5D17-5CC4-D94E-8080-99C273464D40}"/>
                </a:ext>
              </a:extLst>
            </p:cNvPr>
            <p:cNvSpPr/>
            <p:nvPr/>
          </p:nvSpPr>
          <p:spPr>
            <a:xfrm>
              <a:off x="2393718"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2F0B6BB6-0F0E-A840-A3C5-88C4A7918AAA}"/>
                </a:ext>
              </a:extLst>
            </p:cNvPr>
            <p:cNvSpPr/>
            <p:nvPr/>
          </p:nvSpPr>
          <p:spPr>
            <a:xfrm>
              <a:off x="2489219"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2D442EF4-3B88-6244-8707-568326E3F840}"/>
                </a:ext>
              </a:extLst>
            </p:cNvPr>
            <p:cNvSpPr/>
            <p:nvPr/>
          </p:nvSpPr>
          <p:spPr>
            <a:xfrm>
              <a:off x="2153316" y="5669719"/>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8F128BA9-73E9-2C4C-A2D8-F4F209AFB45A}"/>
                </a:ext>
              </a:extLst>
            </p:cNvPr>
            <p:cNvSpPr/>
            <p:nvPr/>
          </p:nvSpPr>
          <p:spPr>
            <a:xfrm>
              <a:off x="2248818"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Oval 211">
              <a:extLst>
                <a:ext uri="{FF2B5EF4-FFF2-40B4-BE49-F238E27FC236}">
                  <a16:creationId xmlns:a16="http://schemas.microsoft.com/office/drawing/2014/main" id="{F0A5EDAF-7E89-A74B-B434-DAC57BCA17B1}"/>
                </a:ext>
              </a:extLst>
            </p:cNvPr>
            <p:cNvSpPr/>
            <p:nvPr/>
          </p:nvSpPr>
          <p:spPr>
            <a:xfrm>
              <a:off x="2344320"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Oval 212">
              <a:extLst>
                <a:ext uri="{FF2B5EF4-FFF2-40B4-BE49-F238E27FC236}">
                  <a16:creationId xmlns:a16="http://schemas.microsoft.com/office/drawing/2014/main" id="{A4DEFD6C-7CA0-E142-B0FB-BDDBAEA685C5}"/>
                </a:ext>
              </a:extLst>
            </p:cNvPr>
            <p:cNvSpPr/>
            <p:nvPr/>
          </p:nvSpPr>
          <p:spPr>
            <a:xfrm>
              <a:off x="2439822"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1657122F-DFED-4A46-AA22-B35599930336}"/>
                </a:ext>
              </a:extLst>
            </p:cNvPr>
            <p:cNvSpPr/>
            <p:nvPr/>
          </p:nvSpPr>
          <p:spPr>
            <a:xfrm>
              <a:off x="2202713"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Oval 214">
              <a:extLst>
                <a:ext uri="{FF2B5EF4-FFF2-40B4-BE49-F238E27FC236}">
                  <a16:creationId xmlns:a16="http://schemas.microsoft.com/office/drawing/2014/main" id="{463BED6C-1ADA-E64A-B655-B9BE041097B5}"/>
                </a:ext>
              </a:extLst>
            </p:cNvPr>
            <p:cNvSpPr/>
            <p:nvPr/>
          </p:nvSpPr>
          <p:spPr>
            <a:xfrm>
              <a:off x="2298215"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Oval 215">
              <a:extLst>
                <a:ext uri="{FF2B5EF4-FFF2-40B4-BE49-F238E27FC236}">
                  <a16:creationId xmlns:a16="http://schemas.microsoft.com/office/drawing/2014/main" id="{103EDE36-8993-B149-8A13-EA6C2139C083}"/>
                </a:ext>
              </a:extLst>
            </p:cNvPr>
            <p:cNvSpPr/>
            <p:nvPr/>
          </p:nvSpPr>
          <p:spPr>
            <a:xfrm>
              <a:off x="2393717"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E47D4D74-DF68-904F-A343-D206950A3D9E}"/>
                </a:ext>
              </a:extLst>
            </p:cNvPr>
            <p:cNvSpPr/>
            <p:nvPr/>
          </p:nvSpPr>
          <p:spPr>
            <a:xfrm>
              <a:off x="2535615"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Freeform: Shape 209">
              <a:extLst>
                <a:ext uri="{FF2B5EF4-FFF2-40B4-BE49-F238E27FC236}">
                  <a16:creationId xmlns:a16="http://schemas.microsoft.com/office/drawing/2014/main" id="{3427B664-27B0-784F-8907-D3C1BF6A1863}"/>
                </a:ext>
              </a:extLst>
            </p:cNvPr>
            <p:cNvSpPr/>
            <p:nvPr/>
          </p:nvSpPr>
          <p:spPr>
            <a:xfrm rot="10800000" flipV="1">
              <a:off x="1800051" y="5073969"/>
              <a:ext cx="898436" cy="948437"/>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9" name="Straight Arrow Connector 218">
              <a:extLst>
                <a:ext uri="{FF2B5EF4-FFF2-40B4-BE49-F238E27FC236}">
                  <a16:creationId xmlns:a16="http://schemas.microsoft.com/office/drawing/2014/main" id="{6A1DB3A2-1404-1143-B431-6774CA805E0E}"/>
                </a:ext>
              </a:extLst>
            </p:cNvPr>
            <p:cNvCxnSpPr>
              <a:cxnSpLocks/>
            </p:cNvCxnSpPr>
            <p:nvPr/>
          </p:nvCxnSpPr>
          <p:spPr>
            <a:xfrm flipV="1">
              <a:off x="5333477" y="5625947"/>
              <a:ext cx="225053" cy="1788"/>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27EA6A27-3395-C34E-A788-3015B6B3C1B0}"/>
                </a:ext>
              </a:extLst>
            </p:cNvPr>
            <p:cNvSpPr/>
            <p:nvPr/>
          </p:nvSpPr>
          <p:spPr>
            <a:xfrm>
              <a:off x="8692144" y="5340364"/>
              <a:ext cx="1022363" cy="614226"/>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1" name="Straight Connector 220">
              <a:extLst>
                <a:ext uri="{FF2B5EF4-FFF2-40B4-BE49-F238E27FC236}">
                  <a16:creationId xmlns:a16="http://schemas.microsoft.com/office/drawing/2014/main" id="{6605534D-95E4-5E40-B340-72C16F921D62}"/>
                </a:ext>
              </a:extLst>
            </p:cNvPr>
            <p:cNvCxnSpPr/>
            <p:nvPr/>
          </p:nvCxnSpPr>
          <p:spPr>
            <a:xfrm>
              <a:off x="8546947" y="6081048"/>
              <a:ext cx="1312757"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25F16C16-CF0E-9D48-B8F8-58F6A99B0F54}"/>
                </a:ext>
              </a:extLst>
            </p:cNvPr>
            <p:cNvGrpSpPr/>
            <p:nvPr/>
          </p:nvGrpSpPr>
          <p:grpSpPr>
            <a:xfrm>
              <a:off x="650336" y="3561453"/>
              <a:ext cx="1383137" cy="265651"/>
              <a:chOff x="692150" y="1660524"/>
              <a:chExt cx="2000250" cy="384176"/>
            </a:xfrm>
          </p:grpSpPr>
          <p:grpSp>
            <p:nvGrpSpPr>
              <p:cNvPr id="223" name="Group 222">
                <a:extLst>
                  <a:ext uri="{FF2B5EF4-FFF2-40B4-BE49-F238E27FC236}">
                    <a16:creationId xmlns:a16="http://schemas.microsoft.com/office/drawing/2014/main" id="{6360F153-233F-864C-A199-D5102F5A616D}"/>
                  </a:ext>
                </a:extLst>
              </p:cNvPr>
              <p:cNvGrpSpPr/>
              <p:nvPr/>
            </p:nvGrpSpPr>
            <p:grpSpPr>
              <a:xfrm>
                <a:off x="692150" y="1660524"/>
                <a:ext cx="609600" cy="384176"/>
                <a:chOff x="692150" y="1660524"/>
                <a:chExt cx="609600" cy="384176"/>
              </a:xfrm>
            </p:grpSpPr>
            <p:sp>
              <p:nvSpPr>
                <p:cNvPr id="238" name="Rectangle: Rounded Corners 344">
                  <a:extLst>
                    <a:ext uri="{FF2B5EF4-FFF2-40B4-BE49-F238E27FC236}">
                      <a16:creationId xmlns:a16="http://schemas.microsoft.com/office/drawing/2014/main" id="{ED1F823E-B708-014C-987E-4E6F9CBF4F1D}"/>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Trapezoid 238">
                  <a:extLst>
                    <a:ext uri="{FF2B5EF4-FFF2-40B4-BE49-F238E27FC236}">
                      <a16:creationId xmlns:a16="http://schemas.microsoft.com/office/drawing/2014/main" id="{5EA66883-64AA-4246-9F72-75AD15C10C96}"/>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0" name="Group 239">
                  <a:extLst>
                    <a:ext uri="{FF2B5EF4-FFF2-40B4-BE49-F238E27FC236}">
                      <a16:creationId xmlns:a16="http://schemas.microsoft.com/office/drawing/2014/main" id="{979EEC9F-A813-3149-95B7-3DDA6C7D3E0A}"/>
                    </a:ext>
                  </a:extLst>
                </p:cNvPr>
                <p:cNvGrpSpPr/>
                <p:nvPr/>
              </p:nvGrpSpPr>
              <p:grpSpPr>
                <a:xfrm>
                  <a:off x="745866" y="1887278"/>
                  <a:ext cx="502169" cy="117994"/>
                  <a:chOff x="737949" y="1892300"/>
                  <a:chExt cx="502169" cy="117994"/>
                </a:xfrm>
              </p:grpSpPr>
              <p:sp>
                <p:nvSpPr>
                  <p:cNvPr id="241" name="Oval 240">
                    <a:extLst>
                      <a:ext uri="{FF2B5EF4-FFF2-40B4-BE49-F238E27FC236}">
                        <a16:creationId xmlns:a16="http://schemas.microsoft.com/office/drawing/2014/main" id="{9256675B-64AC-7C40-8FBD-996D5CAE01BF}"/>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Oval 241">
                    <a:extLst>
                      <a:ext uri="{FF2B5EF4-FFF2-40B4-BE49-F238E27FC236}">
                        <a16:creationId xmlns:a16="http://schemas.microsoft.com/office/drawing/2014/main" id="{36612ED3-E5A7-4240-9B28-4568B4066469}"/>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Oval 242">
                    <a:extLst>
                      <a:ext uri="{FF2B5EF4-FFF2-40B4-BE49-F238E27FC236}">
                        <a16:creationId xmlns:a16="http://schemas.microsoft.com/office/drawing/2014/main" id="{0C4A41FC-29DE-9442-8A58-0055EB1849F3}"/>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4" name="Group 223">
                <a:extLst>
                  <a:ext uri="{FF2B5EF4-FFF2-40B4-BE49-F238E27FC236}">
                    <a16:creationId xmlns:a16="http://schemas.microsoft.com/office/drawing/2014/main" id="{DD9C2379-4D34-2C4D-BF36-10F1CEE8970E}"/>
                  </a:ext>
                </a:extLst>
              </p:cNvPr>
              <p:cNvGrpSpPr/>
              <p:nvPr/>
            </p:nvGrpSpPr>
            <p:grpSpPr>
              <a:xfrm>
                <a:off x="1387475" y="1660524"/>
                <a:ext cx="609600" cy="384176"/>
                <a:chOff x="692150" y="1660524"/>
                <a:chExt cx="609600" cy="384176"/>
              </a:xfrm>
            </p:grpSpPr>
            <p:sp>
              <p:nvSpPr>
                <p:cNvPr id="232" name="Rectangle: Rounded Corners 338">
                  <a:extLst>
                    <a:ext uri="{FF2B5EF4-FFF2-40B4-BE49-F238E27FC236}">
                      <a16:creationId xmlns:a16="http://schemas.microsoft.com/office/drawing/2014/main" id="{B341ACD5-5CF9-8E42-AF3A-01A4EA0274FA}"/>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Trapezoid 232">
                  <a:extLst>
                    <a:ext uri="{FF2B5EF4-FFF2-40B4-BE49-F238E27FC236}">
                      <a16:creationId xmlns:a16="http://schemas.microsoft.com/office/drawing/2014/main" id="{E5D6BF29-BCBB-CE43-999E-5E6FAE4BEA7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4" name="Group 233">
                  <a:extLst>
                    <a:ext uri="{FF2B5EF4-FFF2-40B4-BE49-F238E27FC236}">
                      <a16:creationId xmlns:a16="http://schemas.microsoft.com/office/drawing/2014/main" id="{995D9BD7-62D5-C44B-9528-47EC242B5092}"/>
                    </a:ext>
                  </a:extLst>
                </p:cNvPr>
                <p:cNvGrpSpPr/>
                <p:nvPr/>
              </p:nvGrpSpPr>
              <p:grpSpPr>
                <a:xfrm>
                  <a:off x="745866" y="1887278"/>
                  <a:ext cx="502169" cy="117994"/>
                  <a:chOff x="737949" y="1892300"/>
                  <a:chExt cx="502169" cy="117994"/>
                </a:xfrm>
              </p:grpSpPr>
              <p:sp>
                <p:nvSpPr>
                  <p:cNvPr id="235" name="Oval 234">
                    <a:extLst>
                      <a:ext uri="{FF2B5EF4-FFF2-40B4-BE49-F238E27FC236}">
                        <a16:creationId xmlns:a16="http://schemas.microsoft.com/office/drawing/2014/main" id="{52B169A6-1547-4C47-8B8E-BF52685B1DD5}"/>
                      </a:ext>
                    </a:extLst>
                  </p:cNvPr>
                  <p:cNvSpPr/>
                  <p:nvPr/>
                </p:nvSpPr>
                <p:spPr>
                  <a:xfrm>
                    <a:off x="737949" y="1892300"/>
                    <a:ext cx="117994" cy="117994"/>
                  </a:xfrm>
                  <a:prstGeom prst="ellipse">
                    <a:avLst/>
                  </a:prstGeom>
                  <a:solidFill>
                    <a:srgbClr val="DA901E"/>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058ECB46-92B5-5342-A145-ED38155BAE11}"/>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0B3C646F-2557-3C44-ADEC-10531AA41C8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1312EE4D-1AC5-CF47-88A9-FACD0D80252E}"/>
                  </a:ext>
                </a:extLst>
              </p:cNvPr>
              <p:cNvGrpSpPr/>
              <p:nvPr/>
            </p:nvGrpSpPr>
            <p:grpSpPr>
              <a:xfrm>
                <a:off x="2082800" y="1660524"/>
                <a:ext cx="609600" cy="384176"/>
                <a:chOff x="692150" y="1660524"/>
                <a:chExt cx="609600" cy="384176"/>
              </a:xfrm>
            </p:grpSpPr>
            <p:sp>
              <p:nvSpPr>
                <p:cNvPr id="226" name="Rectangle: Rounded Corners 332">
                  <a:extLst>
                    <a:ext uri="{FF2B5EF4-FFF2-40B4-BE49-F238E27FC236}">
                      <a16:creationId xmlns:a16="http://schemas.microsoft.com/office/drawing/2014/main" id="{2D152FA4-7DF1-7C40-ACEC-5310092C6E14}"/>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Trapezoid 226">
                  <a:extLst>
                    <a:ext uri="{FF2B5EF4-FFF2-40B4-BE49-F238E27FC236}">
                      <a16:creationId xmlns:a16="http://schemas.microsoft.com/office/drawing/2014/main" id="{B0297B05-6F58-3941-9F9F-AF8931E4ABA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8" name="Group 227">
                  <a:extLst>
                    <a:ext uri="{FF2B5EF4-FFF2-40B4-BE49-F238E27FC236}">
                      <a16:creationId xmlns:a16="http://schemas.microsoft.com/office/drawing/2014/main" id="{E1A2F624-AA8F-FF4E-87D5-EB524B318738}"/>
                    </a:ext>
                  </a:extLst>
                </p:cNvPr>
                <p:cNvGrpSpPr/>
                <p:nvPr/>
              </p:nvGrpSpPr>
              <p:grpSpPr>
                <a:xfrm>
                  <a:off x="745866" y="1887278"/>
                  <a:ext cx="502169" cy="117994"/>
                  <a:chOff x="737949" y="1892300"/>
                  <a:chExt cx="502169" cy="117994"/>
                </a:xfrm>
              </p:grpSpPr>
              <p:sp>
                <p:nvSpPr>
                  <p:cNvPr id="229" name="Oval 228">
                    <a:extLst>
                      <a:ext uri="{FF2B5EF4-FFF2-40B4-BE49-F238E27FC236}">
                        <a16:creationId xmlns:a16="http://schemas.microsoft.com/office/drawing/2014/main" id="{73D22797-357B-2346-A025-79CA56466856}"/>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568FA3DE-B1C1-684B-B293-D4AD31D4A3C6}"/>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9100BCEA-99CD-F140-861B-AC2936319F7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44" name="Group 243">
              <a:extLst>
                <a:ext uri="{FF2B5EF4-FFF2-40B4-BE49-F238E27FC236}">
                  <a16:creationId xmlns:a16="http://schemas.microsoft.com/office/drawing/2014/main" id="{312FC4A6-17F6-8B4C-AF4B-3F363EDBC60F}"/>
                </a:ext>
              </a:extLst>
            </p:cNvPr>
            <p:cNvGrpSpPr/>
            <p:nvPr/>
          </p:nvGrpSpPr>
          <p:grpSpPr>
            <a:xfrm>
              <a:off x="3190464" y="5406163"/>
              <a:ext cx="525427" cy="436893"/>
              <a:chOff x="5365877" y="4483047"/>
              <a:chExt cx="525427" cy="436893"/>
            </a:xfrm>
          </p:grpSpPr>
          <p:sp>
            <p:nvSpPr>
              <p:cNvPr id="245" name="Rectangle 244">
                <a:extLst>
                  <a:ext uri="{FF2B5EF4-FFF2-40B4-BE49-F238E27FC236}">
                    <a16:creationId xmlns:a16="http://schemas.microsoft.com/office/drawing/2014/main" id="{40978966-2155-114F-845B-65039F81E6E9}"/>
                  </a:ext>
                </a:extLst>
              </p:cNvPr>
              <p:cNvSpPr/>
              <p:nvPr/>
            </p:nvSpPr>
            <p:spPr>
              <a:xfrm>
                <a:off x="5414427" y="4520474"/>
                <a:ext cx="428326" cy="3620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6" name="Group 245">
                <a:extLst>
                  <a:ext uri="{FF2B5EF4-FFF2-40B4-BE49-F238E27FC236}">
                    <a16:creationId xmlns:a16="http://schemas.microsoft.com/office/drawing/2014/main" id="{2995185A-2066-E94A-982A-7661190FB337}"/>
                  </a:ext>
                </a:extLst>
              </p:cNvPr>
              <p:cNvGrpSpPr/>
              <p:nvPr/>
            </p:nvGrpSpPr>
            <p:grpSpPr>
              <a:xfrm>
                <a:off x="5365877" y="4483047"/>
                <a:ext cx="525427" cy="436893"/>
                <a:chOff x="1801603" y="944063"/>
                <a:chExt cx="1288426" cy="1071326"/>
              </a:xfrm>
              <a:solidFill>
                <a:srgbClr val="3955A3"/>
              </a:solidFill>
            </p:grpSpPr>
            <p:sp>
              <p:nvSpPr>
                <p:cNvPr id="250" name="Freeform: Shape 244">
                  <a:extLst>
                    <a:ext uri="{FF2B5EF4-FFF2-40B4-BE49-F238E27FC236}">
                      <a16:creationId xmlns:a16="http://schemas.microsoft.com/office/drawing/2014/main" id="{5C7F4DC3-BD1B-3E43-8256-8B6BE8DF248E}"/>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323">
                  <a:extLst>
                    <a:ext uri="{FF2B5EF4-FFF2-40B4-BE49-F238E27FC236}">
                      <a16:creationId xmlns:a16="http://schemas.microsoft.com/office/drawing/2014/main" id="{BB3E5830-9D53-4A41-B496-387B08D1AF3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7" name="Group 246">
                <a:extLst>
                  <a:ext uri="{FF2B5EF4-FFF2-40B4-BE49-F238E27FC236}">
                    <a16:creationId xmlns:a16="http://schemas.microsoft.com/office/drawing/2014/main" id="{2AAC095B-3E4F-964D-8179-EE21C4027750}"/>
                  </a:ext>
                </a:extLst>
              </p:cNvPr>
              <p:cNvGrpSpPr/>
              <p:nvPr/>
            </p:nvGrpSpPr>
            <p:grpSpPr>
              <a:xfrm>
                <a:off x="5559038" y="4648730"/>
                <a:ext cx="139104" cy="139104"/>
                <a:chOff x="3928879" y="3037760"/>
                <a:chExt cx="201168" cy="201168"/>
              </a:xfrm>
            </p:grpSpPr>
            <p:sp>
              <p:nvSpPr>
                <p:cNvPr id="248" name="Oval 247">
                  <a:extLst>
                    <a:ext uri="{FF2B5EF4-FFF2-40B4-BE49-F238E27FC236}">
                      <a16:creationId xmlns:a16="http://schemas.microsoft.com/office/drawing/2014/main" id="{5D0CE72E-0384-BA4F-913C-C292DA9D25E6}"/>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Oval 248">
                  <a:extLst>
                    <a:ext uri="{FF2B5EF4-FFF2-40B4-BE49-F238E27FC236}">
                      <a16:creationId xmlns:a16="http://schemas.microsoft.com/office/drawing/2014/main" id="{03A79C44-2EFB-384D-9803-66D98AFF56ED}"/>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2" name="Group 251">
              <a:extLst>
                <a:ext uri="{FF2B5EF4-FFF2-40B4-BE49-F238E27FC236}">
                  <a16:creationId xmlns:a16="http://schemas.microsoft.com/office/drawing/2014/main" id="{033862B3-984B-C94B-937A-4E2B6B634F5C}"/>
                </a:ext>
              </a:extLst>
            </p:cNvPr>
            <p:cNvGrpSpPr/>
            <p:nvPr/>
          </p:nvGrpSpPr>
          <p:grpSpPr>
            <a:xfrm>
              <a:off x="1636523" y="5115360"/>
              <a:ext cx="303500" cy="303500"/>
              <a:chOff x="5120176" y="1789043"/>
              <a:chExt cx="438912" cy="438912"/>
            </a:xfrm>
          </p:grpSpPr>
          <p:sp>
            <p:nvSpPr>
              <p:cNvPr id="253" name="Rectangle 252">
                <a:extLst>
                  <a:ext uri="{FF2B5EF4-FFF2-40B4-BE49-F238E27FC236}">
                    <a16:creationId xmlns:a16="http://schemas.microsoft.com/office/drawing/2014/main" id="{5368CADD-626D-C841-8E0F-E1FB7B7E6BF4}"/>
                  </a:ext>
                </a:extLst>
              </p:cNvPr>
              <p:cNvSpPr/>
              <p:nvPr/>
            </p:nvSpPr>
            <p:spPr>
              <a:xfrm>
                <a:off x="5120176" y="178904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4" name="Graphic 4">
                <a:extLst>
                  <a:ext uri="{FF2B5EF4-FFF2-40B4-BE49-F238E27FC236}">
                    <a16:creationId xmlns:a16="http://schemas.microsoft.com/office/drawing/2014/main" id="{4DED638A-A9DF-C244-BAD2-A15167FC5BA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56752" y="1825619"/>
                <a:ext cx="365760" cy="365760"/>
              </a:xfrm>
              <a:prstGeom prst="rect">
                <a:avLst/>
              </a:prstGeom>
            </p:spPr>
          </p:pic>
        </p:grpSp>
        <p:grpSp>
          <p:nvGrpSpPr>
            <p:cNvPr id="255" name="Group 254">
              <a:extLst>
                <a:ext uri="{FF2B5EF4-FFF2-40B4-BE49-F238E27FC236}">
                  <a16:creationId xmlns:a16="http://schemas.microsoft.com/office/drawing/2014/main" id="{777EEB56-90B5-6A45-98AA-07D7B587F923}"/>
                </a:ext>
              </a:extLst>
            </p:cNvPr>
            <p:cNvGrpSpPr/>
            <p:nvPr/>
          </p:nvGrpSpPr>
          <p:grpSpPr>
            <a:xfrm>
              <a:off x="4575237" y="5420347"/>
              <a:ext cx="525427" cy="436893"/>
              <a:chOff x="4200169" y="4290185"/>
              <a:chExt cx="759856" cy="631821"/>
            </a:xfrm>
          </p:grpSpPr>
          <p:grpSp>
            <p:nvGrpSpPr>
              <p:cNvPr id="256" name="Group 255">
                <a:extLst>
                  <a:ext uri="{FF2B5EF4-FFF2-40B4-BE49-F238E27FC236}">
                    <a16:creationId xmlns:a16="http://schemas.microsoft.com/office/drawing/2014/main" id="{BD2E4947-5819-6049-8537-14B292F159A7}"/>
                  </a:ext>
                </a:extLst>
              </p:cNvPr>
              <p:cNvGrpSpPr/>
              <p:nvPr/>
            </p:nvGrpSpPr>
            <p:grpSpPr>
              <a:xfrm>
                <a:off x="4200169" y="4290185"/>
                <a:ext cx="759856" cy="631821"/>
                <a:chOff x="1801603" y="944063"/>
                <a:chExt cx="1288426" cy="1071326"/>
              </a:xfrm>
              <a:solidFill>
                <a:srgbClr val="006DD6"/>
              </a:solidFill>
            </p:grpSpPr>
            <p:sp>
              <p:nvSpPr>
                <p:cNvPr id="260" name="Freeform: Shape 234">
                  <a:extLst>
                    <a:ext uri="{FF2B5EF4-FFF2-40B4-BE49-F238E27FC236}">
                      <a16:creationId xmlns:a16="http://schemas.microsoft.com/office/drawing/2014/main" id="{1F703C26-16F6-2F4E-9074-2CDA23548F84}"/>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35">
                  <a:extLst>
                    <a:ext uri="{FF2B5EF4-FFF2-40B4-BE49-F238E27FC236}">
                      <a16:creationId xmlns:a16="http://schemas.microsoft.com/office/drawing/2014/main" id="{0817573C-BFBC-4F4A-B6F3-D8E8E925CF54}"/>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7" name="Group 256">
                <a:extLst>
                  <a:ext uri="{FF2B5EF4-FFF2-40B4-BE49-F238E27FC236}">
                    <a16:creationId xmlns:a16="http://schemas.microsoft.com/office/drawing/2014/main" id="{7D640EEB-AB4C-734E-8FE5-0947F03FDDFA}"/>
                  </a:ext>
                </a:extLst>
              </p:cNvPr>
              <p:cNvGrpSpPr/>
              <p:nvPr/>
            </p:nvGrpSpPr>
            <p:grpSpPr>
              <a:xfrm>
                <a:off x="4479513" y="4529791"/>
                <a:ext cx="201168" cy="201168"/>
                <a:chOff x="3928879" y="3037760"/>
                <a:chExt cx="201168" cy="201168"/>
              </a:xfrm>
            </p:grpSpPr>
            <p:sp>
              <p:nvSpPr>
                <p:cNvPr id="258" name="Oval 257">
                  <a:extLst>
                    <a:ext uri="{FF2B5EF4-FFF2-40B4-BE49-F238E27FC236}">
                      <a16:creationId xmlns:a16="http://schemas.microsoft.com/office/drawing/2014/main" id="{5E8491CE-7366-7045-BE1B-DF8A03FE8D0F}"/>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Oval 258">
                  <a:extLst>
                    <a:ext uri="{FF2B5EF4-FFF2-40B4-BE49-F238E27FC236}">
                      <a16:creationId xmlns:a16="http://schemas.microsoft.com/office/drawing/2014/main" id="{BB792921-C7F0-A04D-A33A-221D87D58CAC}"/>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62" name="Picture 261" descr="A picture containing vector graphics&#10;&#10;Description generated with high confidence">
              <a:extLst>
                <a:ext uri="{FF2B5EF4-FFF2-40B4-BE49-F238E27FC236}">
                  <a16:creationId xmlns:a16="http://schemas.microsoft.com/office/drawing/2014/main" id="{2F864BA9-DADE-1649-976F-F311EB99C15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05761" y="5113904"/>
              <a:ext cx="1027211" cy="1027211"/>
            </a:xfrm>
            <a:prstGeom prst="rect">
              <a:avLst/>
            </a:prstGeom>
          </p:spPr>
        </p:pic>
        <p:sp>
          <p:nvSpPr>
            <p:cNvPr id="263" name="Rectangle 262">
              <a:extLst>
                <a:ext uri="{FF2B5EF4-FFF2-40B4-BE49-F238E27FC236}">
                  <a16:creationId xmlns:a16="http://schemas.microsoft.com/office/drawing/2014/main" id="{862952D4-0529-494F-8E0B-02B1297D273C}"/>
                </a:ext>
              </a:extLst>
            </p:cNvPr>
            <p:cNvSpPr/>
            <p:nvPr/>
          </p:nvSpPr>
          <p:spPr>
            <a:xfrm>
              <a:off x="6194094" y="5238782"/>
              <a:ext cx="256868" cy="2502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 name="Group 263">
              <a:extLst>
                <a:ext uri="{FF2B5EF4-FFF2-40B4-BE49-F238E27FC236}">
                  <a16:creationId xmlns:a16="http://schemas.microsoft.com/office/drawing/2014/main" id="{A3798378-76C3-7F42-87B6-89EEB60F8887}"/>
                </a:ext>
              </a:extLst>
            </p:cNvPr>
            <p:cNvGrpSpPr/>
            <p:nvPr/>
          </p:nvGrpSpPr>
          <p:grpSpPr>
            <a:xfrm>
              <a:off x="6218376" y="5293669"/>
              <a:ext cx="184418" cy="184418"/>
              <a:chOff x="8867775" y="3181350"/>
              <a:chExt cx="266700" cy="266700"/>
            </a:xfrm>
          </p:grpSpPr>
          <p:sp>
            <p:nvSpPr>
              <p:cNvPr id="265" name="Oval 264">
                <a:extLst>
                  <a:ext uri="{FF2B5EF4-FFF2-40B4-BE49-F238E27FC236}">
                    <a16:creationId xmlns:a16="http://schemas.microsoft.com/office/drawing/2014/main" id="{24E6A3A7-6453-DC4D-B940-6248AC57DC25}"/>
                  </a:ext>
                </a:extLst>
              </p:cNvPr>
              <p:cNvSpPr/>
              <p:nvPr/>
            </p:nvSpPr>
            <p:spPr>
              <a:xfrm>
                <a:off x="8932545" y="3246120"/>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Rectangle: Rounded Corners 229">
                <a:extLst>
                  <a:ext uri="{FF2B5EF4-FFF2-40B4-BE49-F238E27FC236}">
                    <a16:creationId xmlns:a16="http://schemas.microsoft.com/office/drawing/2014/main" id="{B1DEBED6-161E-8140-82CE-1C8EACD37819}"/>
                  </a:ext>
                </a:extLst>
              </p:cNvPr>
              <p:cNvSpPr/>
              <p:nvPr/>
            </p:nvSpPr>
            <p:spPr>
              <a:xfrm>
                <a:off x="8867775" y="3181350"/>
                <a:ext cx="266700" cy="266700"/>
              </a:xfrm>
              <a:prstGeom prst="roundRect">
                <a:avLst/>
              </a:prstGeom>
              <a:noFill/>
              <a:ln w="5715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67" name="Picture 266">
              <a:extLst>
                <a:ext uri="{FF2B5EF4-FFF2-40B4-BE49-F238E27FC236}">
                  <a16:creationId xmlns:a16="http://schemas.microsoft.com/office/drawing/2014/main" id="{F11DDAF9-860F-DF40-BCC7-F6222E378D4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01657" y="5516818"/>
              <a:ext cx="277676" cy="221382"/>
            </a:xfrm>
            <a:prstGeom prst="rect">
              <a:avLst/>
            </a:prstGeom>
          </p:spPr>
        </p:pic>
        <p:cxnSp>
          <p:nvCxnSpPr>
            <p:cNvPr id="268" name="Straight Arrow Connector 267">
              <a:extLst>
                <a:ext uri="{FF2B5EF4-FFF2-40B4-BE49-F238E27FC236}">
                  <a16:creationId xmlns:a16="http://schemas.microsoft.com/office/drawing/2014/main" id="{BAEC1D71-08DC-E940-9A3D-08C3B57D6935}"/>
                </a:ext>
              </a:extLst>
            </p:cNvPr>
            <p:cNvCxnSpPr>
              <a:cxnSpLocks/>
            </p:cNvCxnSpPr>
            <p:nvPr/>
          </p:nvCxnSpPr>
          <p:spPr>
            <a:xfrm>
              <a:off x="6858288" y="5627510"/>
              <a:ext cx="455356" cy="0"/>
            </a:xfrm>
            <a:prstGeom prst="straightConnector1">
              <a:avLst/>
            </a:prstGeom>
            <a:ln w="19050">
              <a:solidFill>
                <a:srgbClr val="A8A9AD"/>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269" name="Picture 268">
              <a:extLst>
                <a:ext uri="{FF2B5EF4-FFF2-40B4-BE49-F238E27FC236}">
                  <a16:creationId xmlns:a16="http://schemas.microsoft.com/office/drawing/2014/main" id="{B8B20E53-4DD8-634E-857D-F42180D1BDA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42151" y="5398314"/>
              <a:ext cx="459764" cy="458391"/>
            </a:xfrm>
            <a:prstGeom prst="rect">
              <a:avLst/>
            </a:prstGeom>
          </p:spPr>
        </p:pic>
        <p:cxnSp>
          <p:nvCxnSpPr>
            <p:cNvPr id="270" name="Straight Arrow Connector 269">
              <a:extLst>
                <a:ext uri="{FF2B5EF4-FFF2-40B4-BE49-F238E27FC236}">
                  <a16:creationId xmlns:a16="http://schemas.microsoft.com/office/drawing/2014/main" id="{17C152F7-586A-4745-A6C0-45DF30551571}"/>
                </a:ext>
              </a:extLst>
            </p:cNvPr>
            <p:cNvCxnSpPr>
              <a:cxnSpLocks/>
            </p:cNvCxnSpPr>
            <p:nvPr/>
          </p:nvCxnSpPr>
          <p:spPr>
            <a:xfrm>
              <a:off x="8151729" y="5628606"/>
              <a:ext cx="455356" cy="0"/>
            </a:xfrm>
            <a:prstGeom prst="straightConnector1">
              <a:avLst/>
            </a:prstGeom>
            <a:ln w="19050">
              <a:solidFill>
                <a:srgbClr val="A8A9AD"/>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71" name="Freeform: Shape 226">
              <a:extLst>
                <a:ext uri="{FF2B5EF4-FFF2-40B4-BE49-F238E27FC236}">
                  <a16:creationId xmlns:a16="http://schemas.microsoft.com/office/drawing/2014/main" id="{AF33BCBB-B103-974C-9C50-CB39A1C1240D}"/>
                </a:ext>
              </a:extLst>
            </p:cNvPr>
            <p:cNvSpPr/>
            <p:nvPr/>
          </p:nvSpPr>
          <p:spPr>
            <a:xfrm>
              <a:off x="8971562" y="5449425"/>
              <a:ext cx="463527" cy="39610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Oval 271">
              <a:extLst>
                <a:ext uri="{FF2B5EF4-FFF2-40B4-BE49-F238E27FC236}">
                  <a16:creationId xmlns:a16="http://schemas.microsoft.com/office/drawing/2014/main" id="{8CD89469-0B4B-104E-A22E-CE1366D2B559}"/>
                </a:ext>
              </a:extLst>
            </p:cNvPr>
            <p:cNvSpPr/>
            <p:nvPr/>
          </p:nvSpPr>
          <p:spPr>
            <a:xfrm>
              <a:off x="9140956" y="5677286"/>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TextBox 272">
              <a:extLst>
                <a:ext uri="{FF2B5EF4-FFF2-40B4-BE49-F238E27FC236}">
                  <a16:creationId xmlns:a16="http://schemas.microsoft.com/office/drawing/2014/main" id="{E109D701-793E-0F4B-B28B-4895040D2733}"/>
                </a:ext>
              </a:extLst>
            </p:cNvPr>
            <p:cNvSpPr txBox="1"/>
            <p:nvPr/>
          </p:nvSpPr>
          <p:spPr>
            <a:xfrm>
              <a:off x="342703" y="2807782"/>
              <a:ext cx="1995369"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Connected IoT devices producing data</a:t>
              </a:r>
            </a:p>
          </p:txBody>
        </p:sp>
        <p:sp>
          <p:nvSpPr>
            <p:cNvPr id="274" name="TextBox 273">
              <a:extLst>
                <a:ext uri="{FF2B5EF4-FFF2-40B4-BE49-F238E27FC236}">
                  <a16:creationId xmlns:a16="http://schemas.microsoft.com/office/drawing/2014/main" id="{44ED3CB2-8C6D-6349-A409-5E58D55F1944}"/>
                </a:ext>
              </a:extLst>
            </p:cNvPr>
            <p:cNvSpPr txBox="1"/>
            <p:nvPr/>
          </p:nvSpPr>
          <p:spPr>
            <a:xfrm>
              <a:off x="233797" y="5379370"/>
              <a:ext cx="1683029"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sent to </a:t>
              </a:r>
              <a:b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b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IoT Hub</a:t>
              </a:r>
            </a:p>
          </p:txBody>
        </p:sp>
        <p:sp>
          <p:nvSpPr>
            <p:cNvPr id="275" name="TextBox 274">
              <a:extLst>
                <a:ext uri="{FF2B5EF4-FFF2-40B4-BE49-F238E27FC236}">
                  <a16:creationId xmlns:a16="http://schemas.microsoft.com/office/drawing/2014/main" id="{96D05E68-50AA-824C-ABC3-FA337C84932E}"/>
                </a:ext>
              </a:extLst>
            </p:cNvPr>
            <p:cNvSpPr txBox="1"/>
            <p:nvPr/>
          </p:nvSpPr>
          <p:spPr>
            <a:xfrm>
              <a:off x="2677078" y="6206174"/>
              <a:ext cx="1561756"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with special condition routed to a function</a:t>
              </a:r>
            </a:p>
          </p:txBody>
        </p:sp>
        <p:sp>
          <p:nvSpPr>
            <p:cNvPr id="276" name="TextBox 275">
              <a:extLst>
                <a:ext uri="{FF2B5EF4-FFF2-40B4-BE49-F238E27FC236}">
                  <a16:creationId xmlns:a16="http://schemas.microsoft.com/office/drawing/2014/main" id="{A0DBEF6F-27A1-3F48-8857-F25128B8FF6D}"/>
                </a:ext>
              </a:extLst>
            </p:cNvPr>
            <p:cNvSpPr txBox="1"/>
            <p:nvPr/>
          </p:nvSpPr>
          <p:spPr>
            <a:xfrm>
              <a:off x="4167097" y="6206174"/>
              <a:ext cx="1600793" cy="461666"/>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a:t>
              </a:r>
              <a:b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b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processes message...</a:t>
              </a:r>
            </a:p>
          </p:txBody>
        </p:sp>
        <p:sp>
          <p:nvSpPr>
            <p:cNvPr id="277" name="TextBox 276">
              <a:extLst>
                <a:ext uri="{FF2B5EF4-FFF2-40B4-BE49-F238E27FC236}">
                  <a16:creationId xmlns:a16="http://schemas.microsoft.com/office/drawing/2014/main" id="{1BE1D028-A0B5-1946-94A2-DF042501D055}"/>
                </a:ext>
              </a:extLst>
            </p:cNvPr>
            <p:cNvSpPr txBox="1"/>
            <p:nvPr/>
          </p:nvSpPr>
          <p:spPr>
            <a:xfrm>
              <a:off x="7251557" y="6206174"/>
              <a:ext cx="123654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..which invokes Zendesk…</a:t>
              </a:r>
            </a:p>
          </p:txBody>
        </p:sp>
        <p:sp>
          <p:nvSpPr>
            <p:cNvPr id="278" name="TextBox 277">
              <a:extLst>
                <a:ext uri="{FF2B5EF4-FFF2-40B4-BE49-F238E27FC236}">
                  <a16:creationId xmlns:a16="http://schemas.microsoft.com/office/drawing/2014/main" id="{62A4A4B9-1BC1-D54D-8DEA-3898DB4289C0}"/>
                </a:ext>
              </a:extLst>
            </p:cNvPr>
            <p:cNvSpPr txBox="1"/>
            <p:nvPr/>
          </p:nvSpPr>
          <p:spPr>
            <a:xfrm>
              <a:off x="5639659" y="6206174"/>
              <a:ext cx="134237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calls Logic Apps</a:t>
              </a:r>
            </a:p>
          </p:txBody>
        </p:sp>
        <p:sp>
          <p:nvSpPr>
            <p:cNvPr id="279" name="TextBox 278">
              <a:extLst>
                <a:ext uri="{FF2B5EF4-FFF2-40B4-BE49-F238E27FC236}">
                  <a16:creationId xmlns:a16="http://schemas.microsoft.com/office/drawing/2014/main" id="{12F61792-8399-3142-A3CA-7E2299987A98}"/>
                </a:ext>
              </a:extLst>
            </p:cNvPr>
            <p:cNvSpPr txBox="1"/>
            <p:nvPr/>
          </p:nvSpPr>
          <p:spPr>
            <a:xfrm>
              <a:off x="8483644" y="6206174"/>
              <a:ext cx="1443208"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…to request device repair</a:t>
              </a:r>
            </a:p>
          </p:txBody>
        </p:sp>
        <p:sp>
          <p:nvSpPr>
            <p:cNvPr id="280" name="Isosceles Triangle 134">
              <a:extLst>
                <a:ext uri="{FF2B5EF4-FFF2-40B4-BE49-F238E27FC236}">
                  <a16:creationId xmlns:a16="http://schemas.microsoft.com/office/drawing/2014/main" id="{1C08FF0C-D6C8-BF42-913A-E53808CB8976}"/>
                </a:ext>
              </a:extLst>
            </p:cNvPr>
            <p:cNvSpPr/>
            <p:nvPr/>
          </p:nvSpPr>
          <p:spPr>
            <a:xfrm rot="5400000">
              <a:off x="5513317" y="5522100"/>
              <a:ext cx="284668" cy="20948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631996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Real-time file processing</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Patient records are securely uploaded as PDF files. That data is then decomposed, processed using OCR detection, and added to a database for easy queries.</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Healthcare</a:t>
            </a:r>
          </a:p>
        </p:txBody>
      </p:sp>
      <p:pic>
        <p:nvPicPr>
          <p:cNvPr id="69" name="Picture 68" descr="A person wearing a suit and tie&#10;&#10;Description generated with very high confidence">
            <a:extLst>
              <a:ext uri="{FF2B5EF4-FFF2-40B4-BE49-F238E27FC236}">
                <a16:creationId xmlns:a16="http://schemas.microsoft.com/office/drawing/2014/main" id="{71582B84-5C6D-C740-90D5-BE0C57CEE2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0136433" y="0"/>
            <a:ext cx="2292823" cy="6994525"/>
          </a:xfrm>
          <a:prstGeom prst="rect">
            <a:avLst/>
          </a:prstGeom>
        </p:spPr>
      </p:pic>
      <p:sp>
        <p:nvSpPr>
          <p:cNvPr id="192" name="TextBox 191">
            <a:extLst>
              <a:ext uri="{FF2B5EF4-FFF2-40B4-BE49-F238E27FC236}">
                <a16:creationId xmlns:a16="http://schemas.microsoft.com/office/drawing/2014/main" id="{8170A636-2599-E14C-85B4-BCED48D43F4A}"/>
              </a:ext>
            </a:extLst>
          </p:cNvPr>
          <p:cNvSpPr txBox="1"/>
          <p:nvPr/>
        </p:nvSpPr>
        <p:spPr>
          <a:xfrm>
            <a:off x="8133459" y="5755651"/>
            <a:ext cx="193189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Structured data from file sent to SQL DB</a:t>
            </a:r>
          </a:p>
        </p:txBody>
      </p:sp>
      <p:grpSp>
        <p:nvGrpSpPr>
          <p:cNvPr id="3" name="Group 2">
            <a:extLst>
              <a:ext uri="{FF2B5EF4-FFF2-40B4-BE49-F238E27FC236}">
                <a16:creationId xmlns:a16="http://schemas.microsoft.com/office/drawing/2014/main" id="{131D1252-0A4B-4747-B9AA-61402CDBB825}"/>
              </a:ext>
            </a:extLst>
          </p:cNvPr>
          <p:cNvGrpSpPr/>
          <p:nvPr/>
        </p:nvGrpSpPr>
        <p:grpSpPr>
          <a:xfrm>
            <a:off x="422250" y="2940232"/>
            <a:ext cx="9234721" cy="3461750"/>
            <a:chOff x="422250" y="2660806"/>
            <a:chExt cx="9234721" cy="3461750"/>
          </a:xfrm>
        </p:grpSpPr>
        <p:sp>
          <p:nvSpPr>
            <p:cNvPr id="158" name="Flowchart: Magnetic Disk 151">
              <a:extLst>
                <a:ext uri="{FF2B5EF4-FFF2-40B4-BE49-F238E27FC236}">
                  <a16:creationId xmlns:a16="http://schemas.microsoft.com/office/drawing/2014/main" id="{8472368F-88CD-A245-84D0-CC1175DB262F}"/>
                </a:ext>
              </a:extLst>
            </p:cNvPr>
            <p:cNvSpPr/>
            <p:nvPr/>
          </p:nvSpPr>
          <p:spPr>
            <a:xfrm>
              <a:off x="8542398" y="3751117"/>
              <a:ext cx="1114573" cy="1606843"/>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A45A0AD2-A94F-4B4B-A724-60826F9A7CE2}"/>
                </a:ext>
              </a:extLst>
            </p:cNvPr>
            <p:cNvSpPr/>
            <p:nvPr/>
          </p:nvSpPr>
          <p:spPr>
            <a:xfrm>
              <a:off x="8843935" y="3677359"/>
              <a:ext cx="511498" cy="437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5E3DACEB-4144-5A4F-A4A0-24BBCFA11221}"/>
                </a:ext>
              </a:extLst>
            </p:cNvPr>
            <p:cNvSpPr/>
            <p:nvPr/>
          </p:nvSpPr>
          <p:spPr>
            <a:xfrm>
              <a:off x="6988965" y="2660806"/>
              <a:ext cx="2159969" cy="2813547"/>
            </a:xfrm>
            <a:prstGeom prst="arc">
              <a:avLst>
                <a:gd name="adj1" fmla="val 10857285"/>
                <a:gd name="adj2" fmla="val 21422163"/>
              </a:avLst>
            </a:prstGeom>
            <a:ln w="2540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115">
              <a:extLst>
                <a:ext uri="{FF2B5EF4-FFF2-40B4-BE49-F238E27FC236}">
                  <a16:creationId xmlns:a16="http://schemas.microsoft.com/office/drawing/2014/main" id="{E526A8D9-BB99-E647-ACB5-405087BB2C04}"/>
                </a:ext>
              </a:extLst>
            </p:cNvPr>
            <p:cNvSpPr/>
            <p:nvPr/>
          </p:nvSpPr>
          <p:spPr>
            <a:xfrm rot="20250735">
              <a:off x="576268" y="3249421"/>
              <a:ext cx="1938281" cy="239548"/>
            </a:xfrm>
            <a:custGeom>
              <a:avLst/>
              <a:gdLst>
                <a:gd name="connsiteX0" fmla="*/ 90493 w 1618488"/>
                <a:gd name="connsiteY0" fmla="*/ 0 h 200025"/>
                <a:gd name="connsiteX1" fmla="*/ 1528757 w 1618488"/>
                <a:gd name="connsiteY1" fmla="*/ 0 h 200025"/>
                <a:gd name="connsiteX2" fmla="*/ 1612139 w 1618488"/>
                <a:gd name="connsiteY2" fmla="*/ 55269 h 200025"/>
                <a:gd name="connsiteX3" fmla="*/ 1618488 w 1618488"/>
                <a:gd name="connsiteY3" fmla="*/ 86719 h 200025"/>
                <a:gd name="connsiteX4" fmla="*/ 1618488 w 1618488"/>
                <a:gd name="connsiteY4" fmla="*/ 200025 h 200025"/>
                <a:gd name="connsiteX5" fmla="*/ 0 w 1618488"/>
                <a:gd name="connsiteY5" fmla="*/ 200025 h 200025"/>
                <a:gd name="connsiteX6" fmla="*/ 0 w 1618488"/>
                <a:gd name="connsiteY6" fmla="*/ 90493 h 200025"/>
                <a:gd name="connsiteX7" fmla="*/ 90493 w 1618488"/>
                <a:gd name="connsiteY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488" h="200025">
                  <a:moveTo>
                    <a:pt x="90493" y="0"/>
                  </a:moveTo>
                  <a:lnTo>
                    <a:pt x="1528757" y="0"/>
                  </a:lnTo>
                  <a:cubicBezTo>
                    <a:pt x="1566241" y="0"/>
                    <a:pt x="1598401" y="22790"/>
                    <a:pt x="1612139" y="55269"/>
                  </a:cubicBezTo>
                  <a:lnTo>
                    <a:pt x="1618488" y="86719"/>
                  </a:lnTo>
                  <a:lnTo>
                    <a:pt x="1618488" y="200025"/>
                  </a:lnTo>
                  <a:lnTo>
                    <a:pt x="0" y="200025"/>
                  </a:lnTo>
                  <a:lnTo>
                    <a:pt x="0" y="90493"/>
                  </a:lnTo>
                  <a:cubicBezTo>
                    <a:pt x="0" y="40515"/>
                    <a:pt x="40515" y="0"/>
                    <a:pt x="90493" y="0"/>
                  </a:cubicBezTo>
                  <a:close/>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114">
              <a:extLst>
                <a:ext uri="{FF2B5EF4-FFF2-40B4-BE49-F238E27FC236}">
                  <a16:creationId xmlns:a16="http://schemas.microsoft.com/office/drawing/2014/main" id="{750F9FD1-E2F8-234E-B79B-92908652BE8D}"/>
                </a:ext>
              </a:extLst>
            </p:cNvPr>
            <p:cNvSpPr>
              <a:spLocks noChangeAspect="1" noEditPoints="1"/>
            </p:cNvSpPr>
            <p:nvPr/>
          </p:nvSpPr>
          <p:spPr bwMode="black">
            <a:xfrm rot="20656510">
              <a:off x="749620" y="5031999"/>
              <a:ext cx="289232" cy="22858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3" name="Freeform 116">
              <a:extLst>
                <a:ext uri="{FF2B5EF4-FFF2-40B4-BE49-F238E27FC236}">
                  <a16:creationId xmlns:a16="http://schemas.microsoft.com/office/drawing/2014/main" id="{2D19F9C5-34CF-B14A-98DC-C95AEABA7125}"/>
                </a:ext>
              </a:extLst>
            </p:cNvPr>
            <p:cNvSpPr>
              <a:spLocks noChangeAspect="1" noEditPoints="1"/>
            </p:cNvSpPr>
            <p:nvPr/>
          </p:nvSpPr>
          <p:spPr bwMode="black">
            <a:xfrm rot="21280870">
              <a:off x="1064109" y="4868537"/>
              <a:ext cx="212617" cy="169735"/>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4" name="Graphic 34">
              <a:extLst>
                <a:ext uri="{FF2B5EF4-FFF2-40B4-BE49-F238E27FC236}">
                  <a16:creationId xmlns:a16="http://schemas.microsoft.com/office/drawing/2014/main" id="{707DA8FC-6960-584D-B538-0D46CFA6C32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a:off x="1138996" y="4588364"/>
              <a:ext cx="291623" cy="308778"/>
            </a:xfrm>
            <a:prstGeom prst="rect">
              <a:avLst/>
            </a:prstGeom>
          </p:spPr>
        </p:pic>
        <p:grpSp>
          <p:nvGrpSpPr>
            <p:cNvPr id="75" name="Group 74">
              <a:extLst>
                <a:ext uri="{FF2B5EF4-FFF2-40B4-BE49-F238E27FC236}">
                  <a16:creationId xmlns:a16="http://schemas.microsoft.com/office/drawing/2014/main" id="{637BDB12-EA6F-374F-8FDF-98D04A2584D9}"/>
                </a:ext>
              </a:extLst>
            </p:cNvPr>
            <p:cNvGrpSpPr/>
            <p:nvPr/>
          </p:nvGrpSpPr>
          <p:grpSpPr>
            <a:xfrm rot="595383">
              <a:off x="1125440" y="5090902"/>
              <a:ext cx="195509" cy="249091"/>
              <a:chOff x="6729591" y="1625806"/>
              <a:chExt cx="921225" cy="1173706"/>
            </a:xfrm>
          </p:grpSpPr>
          <p:sp>
            <p:nvSpPr>
              <p:cNvPr id="76" name="Rectangle 68">
                <a:extLst>
                  <a:ext uri="{FF2B5EF4-FFF2-40B4-BE49-F238E27FC236}">
                    <a16:creationId xmlns:a16="http://schemas.microsoft.com/office/drawing/2014/main" id="{2FBD83B0-5406-4349-ACA1-9FACDA9B1FD1}"/>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Isosceles Triangle 288">
                <a:extLst>
                  <a:ext uri="{FF2B5EF4-FFF2-40B4-BE49-F238E27FC236}">
                    <a16:creationId xmlns:a16="http://schemas.microsoft.com/office/drawing/2014/main" id="{CD92D2A6-52D2-C443-AD50-EF14CE8CC3CC}"/>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DD93DB04-3AB5-D145-9A67-45DBE153DC0C}"/>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9492602-6DE5-D244-9703-5578F236CEB5}"/>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DEE29D1-3A0D-D243-8E72-EE86603FCA12}"/>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81" name="Freeform 116">
              <a:extLst>
                <a:ext uri="{FF2B5EF4-FFF2-40B4-BE49-F238E27FC236}">
                  <a16:creationId xmlns:a16="http://schemas.microsoft.com/office/drawing/2014/main" id="{E7890F4A-6292-7144-8466-0C34971EE6FC}"/>
                </a:ext>
              </a:extLst>
            </p:cNvPr>
            <p:cNvSpPr>
              <a:spLocks noChangeAspect="1" noEditPoints="1"/>
            </p:cNvSpPr>
            <p:nvPr/>
          </p:nvSpPr>
          <p:spPr bwMode="black">
            <a:xfrm rot="1646026">
              <a:off x="1382153" y="5072481"/>
              <a:ext cx="277570" cy="221587"/>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114">
              <a:extLst>
                <a:ext uri="{FF2B5EF4-FFF2-40B4-BE49-F238E27FC236}">
                  <a16:creationId xmlns:a16="http://schemas.microsoft.com/office/drawing/2014/main" id="{ADA19140-4199-AB4E-B351-FAC86D1406E6}"/>
                </a:ext>
              </a:extLst>
            </p:cNvPr>
            <p:cNvSpPr>
              <a:spLocks noChangeAspect="1" noEditPoints="1"/>
            </p:cNvSpPr>
            <p:nvPr/>
          </p:nvSpPr>
          <p:spPr bwMode="black">
            <a:xfrm rot="1519512">
              <a:off x="1371299" y="4848908"/>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114">
              <a:extLst>
                <a:ext uri="{FF2B5EF4-FFF2-40B4-BE49-F238E27FC236}">
                  <a16:creationId xmlns:a16="http://schemas.microsoft.com/office/drawing/2014/main" id="{691C0C6B-FADF-1447-8851-2AB2BC6ACE09}"/>
                </a:ext>
              </a:extLst>
            </p:cNvPr>
            <p:cNvSpPr>
              <a:spLocks noChangeAspect="1" noEditPoints="1"/>
            </p:cNvSpPr>
            <p:nvPr/>
          </p:nvSpPr>
          <p:spPr bwMode="black">
            <a:xfrm rot="20264269">
              <a:off x="1012170" y="4456325"/>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4527AFA3-5229-FE43-9C2D-E051281641D0}"/>
                </a:ext>
              </a:extLst>
            </p:cNvPr>
            <p:cNvGrpSpPr/>
            <p:nvPr/>
          </p:nvGrpSpPr>
          <p:grpSpPr>
            <a:xfrm rot="20592124">
              <a:off x="1647314" y="4705795"/>
              <a:ext cx="281803" cy="359036"/>
              <a:chOff x="6729591" y="1625806"/>
              <a:chExt cx="921225" cy="1173706"/>
            </a:xfrm>
          </p:grpSpPr>
          <p:sp>
            <p:nvSpPr>
              <p:cNvPr id="92" name="Rectangle 68">
                <a:extLst>
                  <a:ext uri="{FF2B5EF4-FFF2-40B4-BE49-F238E27FC236}">
                    <a16:creationId xmlns:a16="http://schemas.microsoft.com/office/drawing/2014/main" id="{99011F1C-3A19-B845-BDE8-80A16D1C242F}"/>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Isosceles Triangle 283">
                <a:extLst>
                  <a:ext uri="{FF2B5EF4-FFF2-40B4-BE49-F238E27FC236}">
                    <a16:creationId xmlns:a16="http://schemas.microsoft.com/office/drawing/2014/main" id="{2AA34E22-3FA6-A644-9160-5BB56D603FAB}"/>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4" name="Straight Connector 93">
                <a:extLst>
                  <a:ext uri="{FF2B5EF4-FFF2-40B4-BE49-F238E27FC236}">
                    <a16:creationId xmlns:a16="http://schemas.microsoft.com/office/drawing/2014/main" id="{03B485A9-8D59-AA45-B396-68E9C0519CAE}"/>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CE710C-33F3-8D45-A837-62DF2DFF6A31}"/>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5D9FF81-80CF-9446-A00B-5B2F0665236D}"/>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97" name="Graphic 103">
              <a:extLst>
                <a:ext uri="{FF2B5EF4-FFF2-40B4-BE49-F238E27FC236}">
                  <a16:creationId xmlns:a16="http://schemas.microsoft.com/office/drawing/2014/main" id="{C76A09A4-E400-F04D-82EB-68DB0B1DADF6}"/>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rot="20598691">
              <a:off x="1721447" y="5070830"/>
              <a:ext cx="291623" cy="308778"/>
            </a:xfrm>
            <a:prstGeom prst="rect">
              <a:avLst/>
            </a:prstGeom>
          </p:spPr>
        </p:pic>
        <p:sp>
          <p:nvSpPr>
            <p:cNvPr id="98" name="Freeform 114">
              <a:extLst>
                <a:ext uri="{FF2B5EF4-FFF2-40B4-BE49-F238E27FC236}">
                  <a16:creationId xmlns:a16="http://schemas.microsoft.com/office/drawing/2014/main" id="{539AD559-D7E3-7F4C-8A78-28E5D3AC5CC6}"/>
                </a:ext>
              </a:extLst>
            </p:cNvPr>
            <p:cNvSpPr>
              <a:spLocks noChangeAspect="1" noEditPoints="1"/>
            </p:cNvSpPr>
            <p:nvPr/>
          </p:nvSpPr>
          <p:spPr bwMode="black">
            <a:xfrm>
              <a:off x="2043569" y="5099552"/>
              <a:ext cx="292469" cy="231146"/>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99" name="Group 98">
              <a:extLst>
                <a:ext uri="{FF2B5EF4-FFF2-40B4-BE49-F238E27FC236}">
                  <a16:creationId xmlns:a16="http://schemas.microsoft.com/office/drawing/2014/main" id="{78F51EE8-998C-864E-A5D1-A09F35BF29E3}"/>
                </a:ext>
              </a:extLst>
            </p:cNvPr>
            <p:cNvGrpSpPr/>
            <p:nvPr/>
          </p:nvGrpSpPr>
          <p:grpSpPr>
            <a:xfrm rot="1260549">
              <a:off x="2418386" y="5067555"/>
              <a:ext cx="174829" cy="222743"/>
              <a:chOff x="6729591" y="1625806"/>
              <a:chExt cx="921225" cy="1173706"/>
            </a:xfrm>
          </p:grpSpPr>
          <p:sp>
            <p:nvSpPr>
              <p:cNvPr id="100" name="Rectangle 68">
                <a:extLst>
                  <a:ext uri="{FF2B5EF4-FFF2-40B4-BE49-F238E27FC236}">
                    <a16:creationId xmlns:a16="http://schemas.microsoft.com/office/drawing/2014/main" id="{2591360F-BF5A-6045-8CF0-A13754462E19}"/>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Isosceles Triangle 278">
                <a:extLst>
                  <a:ext uri="{FF2B5EF4-FFF2-40B4-BE49-F238E27FC236}">
                    <a16:creationId xmlns:a16="http://schemas.microsoft.com/office/drawing/2014/main" id="{7F08F958-5FA6-884C-8DF7-0A6F0277C702}"/>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2" name="Straight Connector 101">
                <a:extLst>
                  <a:ext uri="{FF2B5EF4-FFF2-40B4-BE49-F238E27FC236}">
                    <a16:creationId xmlns:a16="http://schemas.microsoft.com/office/drawing/2014/main" id="{E0634F74-D1EE-0B4B-BDE6-C278EBE8D6F0}"/>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F71D88E-BD8A-F844-A86E-83FC30AAB9FF}"/>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2C7C797-A68C-8446-A4A8-A0D942AB74B8}"/>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05" name="Freeform: Shape 127">
              <a:extLst>
                <a:ext uri="{FF2B5EF4-FFF2-40B4-BE49-F238E27FC236}">
                  <a16:creationId xmlns:a16="http://schemas.microsoft.com/office/drawing/2014/main" id="{14514EF9-1B8A-DC4A-8D8C-AC17845FF351}"/>
                </a:ext>
              </a:extLst>
            </p:cNvPr>
            <p:cNvSpPr/>
            <p:nvPr/>
          </p:nvSpPr>
          <p:spPr>
            <a:xfrm>
              <a:off x="682561" y="3976653"/>
              <a:ext cx="1938281" cy="1373602"/>
            </a:xfrm>
            <a:custGeom>
              <a:avLst/>
              <a:gdLst>
                <a:gd name="connsiteX0" fmla="*/ 0 w 1618488"/>
                <a:gd name="connsiteY0" fmla="*/ 0 h 1142999"/>
                <a:gd name="connsiteX1" fmla="*/ 1618488 w 1618488"/>
                <a:gd name="connsiteY1" fmla="*/ 0 h 1142999"/>
                <a:gd name="connsiteX2" fmla="*/ 1618488 w 1618488"/>
                <a:gd name="connsiteY2" fmla="*/ 1056281 h 1142999"/>
                <a:gd name="connsiteX3" fmla="*/ 1612139 w 1618488"/>
                <a:gd name="connsiteY3" fmla="*/ 1087730 h 1142999"/>
                <a:gd name="connsiteX4" fmla="*/ 1528757 w 1618488"/>
                <a:gd name="connsiteY4" fmla="*/ 1142999 h 1142999"/>
                <a:gd name="connsiteX5" fmla="*/ 90493 w 1618488"/>
                <a:gd name="connsiteY5" fmla="*/ 1142999 h 1142999"/>
                <a:gd name="connsiteX6" fmla="*/ 0 w 1618488"/>
                <a:gd name="connsiteY6" fmla="*/ 105250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91440 w 1618488"/>
                <a:gd name="connsiteY6" fmla="*/ 91440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3975 w 1618488"/>
                <a:gd name="connsiteY6" fmla="*/ 397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63610 w 1618488"/>
                <a:gd name="connsiteY6" fmla="*/ 35782 h 1142999"/>
                <a:gd name="connsiteX0" fmla="*/ 1618488 w 1618488"/>
                <a:gd name="connsiteY0" fmla="*/ 3975 h 1146974"/>
                <a:gd name="connsiteX1" fmla="*/ 1618488 w 1618488"/>
                <a:gd name="connsiteY1" fmla="*/ 1060256 h 1146974"/>
                <a:gd name="connsiteX2" fmla="*/ 1612139 w 1618488"/>
                <a:gd name="connsiteY2" fmla="*/ 1091705 h 1146974"/>
                <a:gd name="connsiteX3" fmla="*/ 1528757 w 1618488"/>
                <a:gd name="connsiteY3" fmla="*/ 1146974 h 1146974"/>
                <a:gd name="connsiteX4" fmla="*/ 90493 w 1618488"/>
                <a:gd name="connsiteY4" fmla="*/ 1146974 h 1146974"/>
                <a:gd name="connsiteX5" fmla="*/ 0 w 1618488"/>
                <a:gd name="connsiteY5" fmla="*/ 1056481 h 1146974"/>
                <a:gd name="connsiteX6" fmla="*/ 0 w 1618488"/>
                <a:gd name="connsiteY6" fmla="*/ 0 h 11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8488" h="1146974">
                  <a:moveTo>
                    <a:pt x="1618488" y="3975"/>
                  </a:moveTo>
                  <a:lnTo>
                    <a:pt x="1618488" y="1060256"/>
                  </a:lnTo>
                  <a:lnTo>
                    <a:pt x="1612139" y="1091705"/>
                  </a:lnTo>
                  <a:cubicBezTo>
                    <a:pt x="1598401" y="1124184"/>
                    <a:pt x="1566241" y="1146974"/>
                    <a:pt x="1528757" y="1146974"/>
                  </a:cubicBezTo>
                  <a:lnTo>
                    <a:pt x="90493" y="1146974"/>
                  </a:lnTo>
                  <a:cubicBezTo>
                    <a:pt x="40515" y="1146974"/>
                    <a:pt x="0" y="1106459"/>
                    <a:pt x="0" y="1056481"/>
                  </a:cubicBezTo>
                  <a:lnTo>
                    <a:pt x="0" y="0"/>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4D70DFB8-7247-9D4C-ADFC-020B82F3F0CB}"/>
                </a:ext>
              </a:extLst>
            </p:cNvPr>
            <p:cNvSpPr/>
            <p:nvPr/>
          </p:nvSpPr>
          <p:spPr>
            <a:xfrm>
              <a:off x="422250" y="4403016"/>
              <a:ext cx="525636" cy="5256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5065BD16-C4CB-9C41-A4AF-C3E8DCFB6A85}"/>
                </a:ext>
              </a:extLst>
            </p:cNvPr>
            <p:cNvGrpSpPr/>
            <p:nvPr/>
          </p:nvGrpSpPr>
          <p:grpSpPr>
            <a:xfrm rot="19579818">
              <a:off x="869920" y="4668744"/>
              <a:ext cx="195509" cy="249091"/>
              <a:chOff x="6729591" y="1625806"/>
              <a:chExt cx="921225" cy="1173706"/>
            </a:xfrm>
          </p:grpSpPr>
          <p:sp>
            <p:nvSpPr>
              <p:cNvPr id="108" name="Rectangle 68">
                <a:extLst>
                  <a:ext uri="{FF2B5EF4-FFF2-40B4-BE49-F238E27FC236}">
                    <a16:creationId xmlns:a16="http://schemas.microsoft.com/office/drawing/2014/main" id="{E1A7BD33-DF05-BE4B-9BAF-E63828EF778E}"/>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Isosceles Triangle 273">
                <a:extLst>
                  <a:ext uri="{FF2B5EF4-FFF2-40B4-BE49-F238E27FC236}">
                    <a16:creationId xmlns:a16="http://schemas.microsoft.com/office/drawing/2014/main" id="{FC65BAA6-7821-AA4B-B1B3-E5A9396662DD}"/>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Connector 110">
                <a:extLst>
                  <a:ext uri="{FF2B5EF4-FFF2-40B4-BE49-F238E27FC236}">
                    <a16:creationId xmlns:a16="http://schemas.microsoft.com/office/drawing/2014/main" id="{063D43D4-FF89-4E41-A102-D400CA832C9C}"/>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11D910-299D-CA4C-ABE2-DBCA83B3EC51}"/>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EC2F229-8662-4B44-8D7C-777B30D2A05D}"/>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14" name="Picture 113" descr="A stop sign&#10;&#10;Description generated with high confidence">
              <a:extLst>
                <a:ext uri="{FF2B5EF4-FFF2-40B4-BE49-F238E27FC236}">
                  <a16:creationId xmlns:a16="http://schemas.microsoft.com/office/drawing/2014/main" id="{FE51300B-D738-B146-B7AC-3A87F4BD9E0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6053" y="4446819"/>
              <a:ext cx="438030" cy="438030"/>
            </a:xfrm>
            <a:prstGeom prst="rect">
              <a:avLst/>
            </a:prstGeom>
          </p:spPr>
        </p:pic>
        <p:sp>
          <p:nvSpPr>
            <p:cNvPr id="115" name="Rectangle: Rounded Corners 131">
              <a:extLst>
                <a:ext uri="{FF2B5EF4-FFF2-40B4-BE49-F238E27FC236}">
                  <a16:creationId xmlns:a16="http://schemas.microsoft.com/office/drawing/2014/main" id="{8C67B262-888C-FE49-B791-1E14ADD78D99}"/>
                </a:ext>
              </a:extLst>
            </p:cNvPr>
            <p:cNvSpPr/>
            <p:nvPr/>
          </p:nvSpPr>
          <p:spPr>
            <a:xfrm>
              <a:off x="3918311" y="4034190"/>
              <a:ext cx="1325040" cy="1319741"/>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Freeform: Shape 133">
              <a:extLst>
                <a:ext uri="{FF2B5EF4-FFF2-40B4-BE49-F238E27FC236}">
                  <a16:creationId xmlns:a16="http://schemas.microsoft.com/office/drawing/2014/main" id="{13230E93-659B-3E41-A452-6A52ABA85BCB}"/>
                </a:ext>
              </a:extLst>
            </p:cNvPr>
            <p:cNvSpPr/>
            <p:nvPr/>
          </p:nvSpPr>
          <p:spPr>
            <a:xfrm>
              <a:off x="2337780" y="3504655"/>
              <a:ext cx="1250577" cy="1136747"/>
            </a:xfrm>
            <a:custGeom>
              <a:avLst/>
              <a:gdLst>
                <a:gd name="connsiteX0" fmla="*/ 0 w 1405719"/>
                <a:gd name="connsiteY0" fmla="*/ 344407 h 949197"/>
                <a:gd name="connsiteX1" fmla="*/ 382137 w 1405719"/>
                <a:gd name="connsiteY1" fmla="*/ 16861 h 949197"/>
                <a:gd name="connsiteX2" fmla="*/ 846161 w 1405719"/>
                <a:gd name="connsiteY2" fmla="*/ 808431 h 949197"/>
                <a:gd name="connsiteX3" fmla="*/ 1405719 w 1405719"/>
                <a:gd name="connsiteY3" fmla="*/ 944909 h 949197"/>
              </a:gdLst>
              <a:ahLst/>
              <a:cxnLst>
                <a:cxn ang="0">
                  <a:pos x="connsiteX0" y="connsiteY0"/>
                </a:cxn>
                <a:cxn ang="0">
                  <a:pos x="connsiteX1" y="connsiteY1"/>
                </a:cxn>
                <a:cxn ang="0">
                  <a:pos x="connsiteX2" y="connsiteY2"/>
                </a:cxn>
                <a:cxn ang="0">
                  <a:pos x="connsiteX3" y="connsiteY3"/>
                </a:cxn>
              </a:cxnLst>
              <a:rect l="l" t="t" r="r" b="b"/>
              <a:pathLst>
                <a:path w="1405719" h="949197">
                  <a:moveTo>
                    <a:pt x="0" y="344407"/>
                  </a:moveTo>
                  <a:cubicBezTo>
                    <a:pt x="120555" y="141965"/>
                    <a:pt x="241110" y="-60476"/>
                    <a:pt x="382137" y="16861"/>
                  </a:cubicBezTo>
                  <a:cubicBezTo>
                    <a:pt x="523164" y="94198"/>
                    <a:pt x="675564" y="653756"/>
                    <a:pt x="846161" y="808431"/>
                  </a:cubicBezTo>
                  <a:cubicBezTo>
                    <a:pt x="1016758" y="963106"/>
                    <a:pt x="1211238" y="954007"/>
                    <a:pt x="1405719" y="944909"/>
                  </a:cubicBezTo>
                </a:path>
              </a:pathLst>
            </a:custGeom>
            <a:noFill/>
            <a:ln w="31750">
              <a:solidFill>
                <a:srgbClr val="A8A9AD"/>
              </a:solidFill>
              <a:headEnd type="none"/>
              <a:tailEnd type="arrow" w="lg"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5BD5E55A-8FFB-B347-933B-1EC4BE1ED356}"/>
                </a:ext>
              </a:extLst>
            </p:cNvPr>
            <p:cNvSpPr/>
            <p:nvPr/>
          </p:nvSpPr>
          <p:spPr>
            <a:xfrm>
              <a:off x="9017554" y="5169829"/>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A39DA5E8-E70B-994F-8F1A-CEE12D599DA6}"/>
                </a:ext>
              </a:extLst>
            </p:cNvPr>
            <p:cNvSpPr/>
            <p:nvPr/>
          </p:nvSpPr>
          <p:spPr>
            <a:xfrm>
              <a:off x="9464035" y="5020436"/>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FB73135C-72C8-9142-B35B-19BB7F1A74D8}"/>
                </a:ext>
              </a:extLst>
            </p:cNvPr>
            <p:cNvSpPr/>
            <p:nvPr/>
          </p:nvSpPr>
          <p:spPr>
            <a:xfrm>
              <a:off x="9330849" y="5111344"/>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F6053DAB-302A-7342-B8D1-ED150A65EE79}"/>
                </a:ext>
              </a:extLst>
            </p:cNvPr>
            <p:cNvSpPr/>
            <p:nvPr/>
          </p:nvSpPr>
          <p:spPr>
            <a:xfrm>
              <a:off x="9175113" y="5158555"/>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5C7CD202-E7DB-6348-8946-507273585670}"/>
                </a:ext>
              </a:extLst>
            </p:cNvPr>
            <p:cNvSpPr/>
            <p:nvPr/>
          </p:nvSpPr>
          <p:spPr>
            <a:xfrm flipH="1">
              <a:off x="8704922" y="5111344"/>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CCB96C87-3440-8B4D-B657-12C906E1A1E9}"/>
                </a:ext>
              </a:extLst>
            </p:cNvPr>
            <p:cNvSpPr/>
            <p:nvPr/>
          </p:nvSpPr>
          <p:spPr>
            <a:xfrm flipH="1">
              <a:off x="8860658" y="5158555"/>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64DC6CC3-7CAE-8C45-A13B-1F3370AFDFC9}"/>
                </a:ext>
              </a:extLst>
            </p:cNvPr>
            <p:cNvSpPr/>
            <p:nvPr/>
          </p:nvSpPr>
          <p:spPr>
            <a:xfrm>
              <a:off x="9253964" y="497527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301F9BA-6637-6547-B985-8D0F96933439}"/>
                </a:ext>
              </a:extLst>
            </p:cNvPr>
            <p:cNvSpPr/>
            <p:nvPr/>
          </p:nvSpPr>
          <p:spPr>
            <a:xfrm>
              <a:off x="8951846" y="5025623"/>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D5BF2176-0C8A-E747-84D6-6B3C40CACC37}"/>
                </a:ext>
              </a:extLst>
            </p:cNvPr>
            <p:cNvSpPr/>
            <p:nvPr/>
          </p:nvSpPr>
          <p:spPr>
            <a:xfrm>
              <a:off x="9103694" y="501603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5B7D1519-169C-4F44-B4ED-2DBA2F4BD8D1}"/>
                </a:ext>
              </a:extLst>
            </p:cNvPr>
            <p:cNvSpPr/>
            <p:nvPr/>
          </p:nvSpPr>
          <p:spPr>
            <a:xfrm>
              <a:off x="8795407" y="4979115"/>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39274A02-2415-B546-8BFA-3764F43E8D96}"/>
                </a:ext>
              </a:extLst>
            </p:cNvPr>
            <p:cNvSpPr/>
            <p:nvPr/>
          </p:nvSpPr>
          <p:spPr>
            <a:xfrm>
              <a:off x="9380614" y="4880742"/>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8BCB620C-898A-BC40-A7C4-5FCE143A03BA}"/>
                </a:ext>
              </a:extLst>
            </p:cNvPr>
            <p:cNvSpPr/>
            <p:nvPr/>
          </p:nvSpPr>
          <p:spPr>
            <a:xfrm>
              <a:off x="9069072" y="487083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Oval 155">
              <a:extLst>
                <a:ext uri="{FF2B5EF4-FFF2-40B4-BE49-F238E27FC236}">
                  <a16:creationId xmlns:a16="http://schemas.microsoft.com/office/drawing/2014/main" id="{E5FB18EB-37DE-6540-8965-962C653C3A09}"/>
                </a:ext>
              </a:extLst>
            </p:cNvPr>
            <p:cNvSpPr/>
            <p:nvPr/>
          </p:nvSpPr>
          <p:spPr>
            <a:xfrm>
              <a:off x="9219889" y="4827970"/>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B03A3817-CC10-7A43-8ABD-A96BF4E7E87C}"/>
                </a:ext>
              </a:extLst>
            </p:cNvPr>
            <p:cNvSpPr/>
            <p:nvPr/>
          </p:nvSpPr>
          <p:spPr>
            <a:xfrm>
              <a:off x="9106738" y="4718023"/>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B44ADDE8-7B0A-584E-948B-193E96394750}"/>
                </a:ext>
              </a:extLst>
            </p:cNvPr>
            <p:cNvSpPr/>
            <p:nvPr/>
          </p:nvSpPr>
          <p:spPr>
            <a:xfrm>
              <a:off x="8275858" y="4391490"/>
              <a:ext cx="525636" cy="525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id="{8552718E-C7D1-3A4F-8D67-C1F0D9C2C3AD}"/>
                </a:ext>
              </a:extLst>
            </p:cNvPr>
            <p:cNvSpPr/>
            <p:nvPr/>
          </p:nvSpPr>
          <p:spPr>
            <a:xfrm>
              <a:off x="8911395" y="4873758"/>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5" name="Graphic 195">
              <a:extLst>
                <a:ext uri="{FF2B5EF4-FFF2-40B4-BE49-F238E27FC236}">
                  <a16:creationId xmlns:a16="http://schemas.microsoft.com/office/drawing/2014/main" id="{1602F5FB-A29D-644D-80F0-A8546679C1A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330611" y="4446244"/>
              <a:ext cx="416128" cy="416128"/>
            </a:xfrm>
            <a:prstGeom prst="rect">
              <a:avLst/>
            </a:prstGeom>
          </p:spPr>
        </p:pic>
        <p:sp>
          <p:nvSpPr>
            <p:cNvPr id="171" name="TextBox 170">
              <a:extLst>
                <a:ext uri="{FF2B5EF4-FFF2-40B4-BE49-F238E27FC236}">
                  <a16:creationId xmlns:a16="http://schemas.microsoft.com/office/drawing/2014/main" id="{FB7E8F0B-8F30-BC41-9D24-7E97211E870B}"/>
                </a:ext>
              </a:extLst>
            </p:cNvPr>
            <p:cNvSpPr txBox="1"/>
            <p:nvPr/>
          </p:nvSpPr>
          <p:spPr>
            <a:xfrm>
              <a:off x="722237" y="5476225"/>
              <a:ext cx="1844144"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PDF file added to Blob Storage</a:t>
              </a:r>
            </a:p>
          </p:txBody>
        </p:sp>
        <p:sp>
          <p:nvSpPr>
            <p:cNvPr id="174" name="TextBox 173">
              <a:extLst>
                <a:ext uri="{FF2B5EF4-FFF2-40B4-BE49-F238E27FC236}">
                  <a16:creationId xmlns:a16="http://schemas.microsoft.com/office/drawing/2014/main" id="{45AA8CC1-853E-0348-9C12-81D97E008ABB}"/>
                </a:ext>
              </a:extLst>
            </p:cNvPr>
            <p:cNvSpPr txBox="1"/>
            <p:nvPr/>
          </p:nvSpPr>
          <p:spPr>
            <a:xfrm>
              <a:off x="3642142" y="5476225"/>
              <a:ext cx="189604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 decomposes PDF file…</a:t>
              </a:r>
            </a:p>
          </p:txBody>
        </p:sp>
        <p:pic>
          <p:nvPicPr>
            <p:cNvPr id="193" name="Picture 192">
              <a:extLst>
                <a:ext uri="{FF2B5EF4-FFF2-40B4-BE49-F238E27FC236}">
                  <a16:creationId xmlns:a16="http://schemas.microsoft.com/office/drawing/2014/main" id="{2C5471EF-F1BC-C747-BE85-DAB237611F01}"/>
                </a:ext>
              </a:extLst>
            </p:cNvPr>
            <p:cNvPicPr>
              <a:picLocks noChangeAspect="1"/>
            </p:cNvPicPr>
            <p:nvPr/>
          </p:nvPicPr>
          <p:blipFill>
            <a:blip r:embed="rId9"/>
            <a:stretch>
              <a:fillRect/>
            </a:stretch>
          </p:blipFill>
          <p:spPr>
            <a:xfrm>
              <a:off x="4227233" y="4337413"/>
              <a:ext cx="707197" cy="713294"/>
            </a:xfrm>
            <a:prstGeom prst="rect">
              <a:avLst/>
            </a:prstGeom>
          </p:spPr>
        </p:pic>
        <p:pic>
          <p:nvPicPr>
            <p:cNvPr id="194" name="Picture 193">
              <a:extLst>
                <a:ext uri="{FF2B5EF4-FFF2-40B4-BE49-F238E27FC236}">
                  <a16:creationId xmlns:a16="http://schemas.microsoft.com/office/drawing/2014/main" id="{85367B13-95DF-A440-9D5A-4F53834019DA}"/>
                </a:ext>
              </a:extLst>
            </p:cNvPr>
            <p:cNvPicPr>
              <a:picLocks noChangeAspect="1"/>
            </p:cNvPicPr>
            <p:nvPr/>
          </p:nvPicPr>
          <p:blipFill>
            <a:blip r:embed="rId9"/>
            <a:stretch>
              <a:fillRect/>
            </a:stretch>
          </p:blipFill>
          <p:spPr>
            <a:xfrm>
              <a:off x="1620831" y="3763672"/>
              <a:ext cx="707197" cy="713294"/>
            </a:xfrm>
            <a:prstGeom prst="rect">
              <a:avLst/>
            </a:prstGeom>
          </p:spPr>
        </p:pic>
        <p:sp>
          <p:nvSpPr>
            <p:cNvPr id="195" name="Rectangle: Rounded Corners 13">
              <a:extLst>
                <a:ext uri="{FF2B5EF4-FFF2-40B4-BE49-F238E27FC236}">
                  <a16:creationId xmlns:a16="http://schemas.microsoft.com/office/drawing/2014/main" id="{D7FB2F41-C005-C849-9EA6-6A4C303FEE96}"/>
                </a:ext>
              </a:extLst>
            </p:cNvPr>
            <p:cNvSpPr/>
            <p:nvPr/>
          </p:nvSpPr>
          <p:spPr>
            <a:xfrm rot="2700000">
              <a:off x="6411763" y="4819300"/>
              <a:ext cx="129654" cy="641444"/>
            </a:xfrm>
            <a:prstGeom prst="roundRect">
              <a:avLst>
                <a:gd name="adj" fmla="val 50000"/>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E97CCBBA-759F-3344-BE9E-863695F80948}"/>
                </a:ext>
              </a:extLst>
            </p:cNvPr>
            <p:cNvSpPr/>
            <p:nvPr/>
          </p:nvSpPr>
          <p:spPr>
            <a:xfrm>
              <a:off x="6536802" y="4183272"/>
              <a:ext cx="908980" cy="908980"/>
            </a:xfrm>
            <a:prstGeom prst="ellipse">
              <a:avLst/>
            </a:prstGeom>
            <a:solidFill>
              <a:srgbClr val="F2F2F2"/>
            </a:solid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D4277E1C-123F-E445-BF5E-E2D24E862CC2}"/>
                </a:ext>
              </a:extLst>
            </p:cNvPr>
            <p:cNvCxnSpPr>
              <a:cxnSpLocks/>
            </p:cNvCxnSpPr>
            <p:nvPr/>
          </p:nvCxnSpPr>
          <p:spPr>
            <a:xfrm>
              <a:off x="5437357" y="4632436"/>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09A011DF-27D3-2345-9303-4066C2A63364}"/>
                </a:ext>
              </a:extLst>
            </p:cNvPr>
            <p:cNvGrpSpPr/>
            <p:nvPr/>
          </p:nvGrpSpPr>
          <p:grpSpPr>
            <a:xfrm>
              <a:off x="3619194" y="3735739"/>
              <a:ext cx="591862" cy="587828"/>
              <a:chOff x="10257340" y="1680054"/>
              <a:chExt cx="394878" cy="392187"/>
            </a:xfrm>
          </p:grpSpPr>
          <p:sp>
            <p:nvSpPr>
              <p:cNvPr id="199" name="Rectangle 198">
                <a:extLst>
                  <a:ext uri="{FF2B5EF4-FFF2-40B4-BE49-F238E27FC236}">
                    <a16:creationId xmlns:a16="http://schemas.microsoft.com/office/drawing/2014/main" id="{34A3D336-41A3-AB44-A7A6-DAD2AEC8621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0" name="Picture 199" descr="Image result for azure functions logo png">
                <a:extLst>
                  <a:ext uri="{FF2B5EF4-FFF2-40B4-BE49-F238E27FC236}">
                    <a16:creationId xmlns:a16="http://schemas.microsoft.com/office/drawing/2014/main" id="{6852814C-033F-A24F-8D4C-CF73BE9F290B}"/>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201" name="Isosceles Triangle 181">
              <a:extLst>
                <a:ext uri="{FF2B5EF4-FFF2-40B4-BE49-F238E27FC236}">
                  <a16:creationId xmlns:a16="http://schemas.microsoft.com/office/drawing/2014/main" id="{AB637C35-533F-0B45-A5C2-46A1009C72F7}"/>
                </a:ext>
              </a:extLst>
            </p:cNvPr>
            <p:cNvSpPr/>
            <p:nvPr/>
          </p:nvSpPr>
          <p:spPr>
            <a:xfrm rot="5400000">
              <a:off x="6109764" y="4504708"/>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0D301712-3514-FC44-8761-36FB772E34B9}"/>
                </a:ext>
              </a:extLst>
            </p:cNvPr>
            <p:cNvGrpSpPr/>
            <p:nvPr/>
          </p:nvGrpSpPr>
          <p:grpSpPr>
            <a:xfrm>
              <a:off x="6900433" y="3501624"/>
              <a:ext cx="274320" cy="274320"/>
              <a:chOff x="9846375" y="2765765"/>
              <a:chExt cx="274320" cy="274320"/>
            </a:xfrm>
          </p:grpSpPr>
          <p:sp>
            <p:nvSpPr>
              <p:cNvPr id="204" name="Oval 203">
                <a:extLst>
                  <a:ext uri="{FF2B5EF4-FFF2-40B4-BE49-F238E27FC236}">
                    <a16:creationId xmlns:a16="http://schemas.microsoft.com/office/drawing/2014/main" id="{96451F8B-DB93-BB45-8EBE-81F8D108249C}"/>
                  </a:ext>
                </a:extLst>
              </p:cNvPr>
              <p:cNvSpPr/>
              <p:nvPr/>
            </p:nvSpPr>
            <p:spPr>
              <a:xfrm>
                <a:off x="9846375" y="276576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F8141B05-D769-3E4E-BDF9-2CE657DC9D0E}"/>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a:extLst>
                <a:ext uri="{FF2B5EF4-FFF2-40B4-BE49-F238E27FC236}">
                  <a16:creationId xmlns:a16="http://schemas.microsoft.com/office/drawing/2014/main" id="{1949E0FA-E318-D641-8561-72F170B39FAD}"/>
                </a:ext>
              </a:extLst>
            </p:cNvPr>
            <p:cNvGrpSpPr/>
            <p:nvPr/>
          </p:nvGrpSpPr>
          <p:grpSpPr>
            <a:xfrm>
              <a:off x="7056445" y="3101936"/>
              <a:ext cx="274320" cy="274320"/>
              <a:chOff x="10087952" y="2591725"/>
              <a:chExt cx="274320" cy="274320"/>
            </a:xfrm>
          </p:grpSpPr>
          <p:sp>
            <p:nvSpPr>
              <p:cNvPr id="207" name="Oval 206">
                <a:extLst>
                  <a:ext uri="{FF2B5EF4-FFF2-40B4-BE49-F238E27FC236}">
                    <a16:creationId xmlns:a16="http://schemas.microsoft.com/office/drawing/2014/main" id="{41F52B2E-DDCE-3643-ACF9-38EC42384503}"/>
                  </a:ext>
                </a:extLst>
              </p:cNvPr>
              <p:cNvSpPr/>
              <p:nvPr/>
            </p:nvSpPr>
            <p:spPr>
              <a:xfrm>
                <a:off x="10087952" y="259172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27C328C7-7744-3D44-9344-96CBFA311BAD}"/>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81A7A2AE-BB0E-F04F-8437-AEF63F880362}"/>
                </a:ext>
              </a:extLst>
            </p:cNvPr>
            <p:cNvGrpSpPr/>
            <p:nvPr/>
          </p:nvGrpSpPr>
          <p:grpSpPr>
            <a:xfrm>
              <a:off x="7318908" y="2775543"/>
              <a:ext cx="274320" cy="274320"/>
              <a:chOff x="10397072" y="2500811"/>
              <a:chExt cx="274320" cy="274320"/>
            </a:xfrm>
          </p:grpSpPr>
          <p:sp>
            <p:nvSpPr>
              <p:cNvPr id="210" name="Oval 209">
                <a:extLst>
                  <a:ext uri="{FF2B5EF4-FFF2-40B4-BE49-F238E27FC236}">
                    <a16:creationId xmlns:a16="http://schemas.microsoft.com/office/drawing/2014/main" id="{B8D98197-0F8C-374E-BF30-13FB28E1F844}"/>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88ED81A1-96FC-FD4A-A58A-B77B69A04E6F}"/>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2" name="TextBox 211">
              <a:extLst>
                <a:ext uri="{FF2B5EF4-FFF2-40B4-BE49-F238E27FC236}">
                  <a16:creationId xmlns:a16="http://schemas.microsoft.com/office/drawing/2014/main" id="{4CFCC132-887B-B643-B7A6-EC1AF97A5072}"/>
                </a:ext>
              </a:extLst>
            </p:cNvPr>
            <p:cNvSpPr txBox="1"/>
            <p:nvPr/>
          </p:nvSpPr>
          <p:spPr>
            <a:xfrm>
              <a:off x="5873584" y="5476225"/>
              <a:ext cx="1956198"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sends it to Cognitive Services for OCR detection</a:t>
              </a:r>
            </a:p>
          </p:txBody>
        </p:sp>
        <p:grpSp>
          <p:nvGrpSpPr>
            <p:cNvPr id="213" name="Group 212">
              <a:extLst>
                <a:ext uri="{FF2B5EF4-FFF2-40B4-BE49-F238E27FC236}">
                  <a16:creationId xmlns:a16="http://schemas.microsoft.com/office/drawing/2014/main" id="{B7787884-E207-D647-B459-CC5DFF7691A1}"/>
                </a:ext>
              </a:extLst>
            </p:cNvPr>
            <p:cNvGrpSpPr/>
            <p:nvPr/>
          </p:nvGrpSpPr>
          <p:grpSpPr>
            <a:xfrm>
              <a:off x="6482457" y="4114483"/>
              <a:ext cx="423863" cy="423863"/>
              <a:chOff x="7884081" y="3103007"/>
              <a:chExt cx="423863" cy="423863"/>
            </a:xfrm>
          </p:grpSpPr>
          <p:sp>
            <p:nvSpPr>
              <p:cNvPr id="214" name="Oval 213">
                <a:extLst>
                  <a:ext uri="{FF2B5EF4-FFF2-40B4-BE49-F238E27FC236}">
                    <a16:creationId xmlns:a16="http://schemas.microsoft.com/office/drawing/2014/main" id="{FB887C8C-40C9-A44F-91AA-CB60082FC586}"/>
                  </a:ext>
                </a:extLst>
              </p:cNvPr>
              <p:cNvSpPr/>
              <p:nvPr/>
            </p:nvSpPr>
            <p:spPr>
              <a:xfrm>
                <a:off x="7884081" y="3103007"/>
                <a:ext cx="423863" cy="4238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5" name="Graphic 214">
                <a:extLst>
                  <a:ext uri="{FF2B5EF4-FFF2-40B4-BE49-F238E27FC236}">
                    <a16:creationId xmlns:a16="http://schemas.microsoft.com/office/drawing/2014/main" id="{9057CF39-F204-044E-8A9D-97A79721B94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913132" y="3132058"/>
                <a:ext cx="365760" cy="365760"/>
              </a:xfrm>
              <a:prstGeom prst="rect">
                <a:avLst/>
              </a:prstGeom>
            </p:spPr>
          </p:pic>
        </p:grpSp>
        <p:pic>
          <p:nvPicPr>
            <p:cNvPr id="216" name="Picture 215">
              <a:extLst>
                <a:ext uri="{FF2B5EF4-FFF2-40B4-BE49-F238E27FC236}">
                  <a16:creationId xmlns:a16="http://schemas.microsoft.com/office/drawing/2014/main" id="{22CAC148-676D-F341-81AF-43608ABDDC8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09247" y="4500094"/>
              <a:ext cx="364090" cy="367229"/>
            </a:xfrm>
            <a:prstGeom prst="rect">
              <a:avLst/>
            </a:prstGeom>
          </p:spPr>
        </p:pic>
      </p:grpSp>
    </p:spTree>
    <p:extLst>
      <p:ext uri="{BB962C8B-B14F-4D97-AF65-F5344CB8AC3E}">
        <p14:creationId xmlns:p14="http://schemas.microsoft.com/office/powerpoint/2010/main" val="36990806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Real-time stream processing</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Huge amounts of telemetry data is collected from a massive cloud app. That data is processed in near real-time and stored in a DB for use in an analytics dashboard.</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ISV</a:t>
            </a:r>
          </a:p>
        </p:txBody>
      </p:sp>
      <p:pic>
        <p:nvPicPr>
          <p:cNvPr id="117" name="Picture 116" descr="A person standing in a room&#10;&#10;Description generated with very high confidence">
            <a:extLst>
              <a:ext uri="{FF2B5EF4-FFF2-40B4-BE49-F238E27FC236}">
                <a16:creationId xmlns:a16="http://schemas.microsoft.com/office/drawing/2014/main" id="{A13CB979-9D19-DC4C-9101-29E7F94D2C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71468" y="2"/>
            <a:ext cx="2265007" cy="6994526"/>
          </a:xfrm>
          <a:prstGeom prst="rect">
            <a:avLst/>
          </a:prstGeom>
        </p:spPr>
      </p:pic>
      <p:sp>
        <p:nvSpPr>
          <p:cNvPr id="124" name="TextBox 123">
            <a:extLst>
              <a:ext uri="{FF2B5EF4-FFF2-40B4-BE49-F238E27FC236}">
                <a16:creationId xmlns:a16="http://schemas.microsoft.com/office/drawing/2014/main" id="{88B0E4DB-7757-144F-844E-6AED138C0B58}"/>
              </a:ext>
            </a:extLst>
          </p:cNvPr>
          <p:cNvSpPr txBox="1"/>
          <p:nvPr/>
        </p:nvSpPr>
        <p:spPr>
          <a:xfrm>
            <a:off x="434975" y="2771900"/>
            <a:ext cx="1389042"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App or device producing data</a:t>
            </a:r>
          </a:p>
        </p:txBody>
      </p:sp>
      <p:sp>
        <p:nvSpPr>
          <p:cNvPr id="125" name="TextBox 124">
            <a:extLst>
              <a:ext uri="{FF2B5EF4-FFF2-40B4-BE49-F238E27FC236}">
                <a16:creationId xmlns:a16="http://schemas.microsoft.com/office/drawing/2014/main" id="{D8151FC2-75C3-0D46-BDF0-6E0DA7A361C4}"/>
              </a:ext>
            </a:extLst>
          </p:cNvPr>
          <p:cNvSpPr txBox="1"/>
          <p:nvPr/>
        </p:nvSpPr>
        <p:spPr>
          <a:xfrm>
            <a:off x="1632695" y="6054891"/>
            <a:ext cx="185545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Event Hubs ingests telemetry data</a:t>
            </a:r>
          </a:p>
        </p:txBody>
      </p:sp>
      <p:sp>
        <p:nvSpPr>
          <p:cNvPr id="126" name="TextBox 125">
            <a:extLst>
              <a:ext uri="{FF2B5EF4-FFF2-40B4-BE49-F238E27FC236}">
                <a16:creationId xmlns:a16="http://schemas.microsoft.com/office/drawing/2014/main" id="{359E18FA-4E40-F744-9857-1F8044E36254}"/>
              </a:ext>
            </a:extLst>
          </p:cNvPr>
          <p:cNvSpPr txBox="1"/>
          <p:nvPr/>
        </p:nvSpPr>
        <p:spPr>
          <a:xfrm>
            <a:off x="6071261" y="6054891"/>
            <a:ext cx="168058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sends it to Cosmos DB</a:t>
            </a:r>
          </a:p>
        </p:txBody>
      </p:sp>
      <p:sp>
        <p:nvSpPr>
          <p:cNvPr id="127" name="TextBox 126">
            <a:extLst>
              <a:ext uri="{FF2B5EF4-FFF2-40B4-BE49-F238E27FC236}">
                <a16:creationId xmlns:a16="http://schemas.microsoft.com/office/drawing/2014/main" id="{8617160A-E48D-D348-852B-778A666990A2}"/>
              </a:ext>
            </a:extLst>
          </p:cNvPr>
          <p:cNvSpPr txBox="1"/>
          <p:nvPr/>
        </p:nvSpPr>
        <p:spPr>
          <a:xfrm>
            <a:off x="4067138" y="6054891"/>
            <a:ext cx="1706370"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 processes the data…</a:t>
            </a:r>
          </a:p>
        </p:txBody>
      </p:sp>
      <p:grpSp>
        <p:nvGrpSpPr>
          <p:cNvPr id="128" name="Group 127">
            <a:extLst>
              <a:ext uri="{FF2B5EF4-FFF2-40B4-BE49-F238E27FC236}">
                <a16:creationId xmlns:a16="http://schemas.microsoft.com/office/drawing/2014/main" id="{0E203CA3-33B8-3A45-8271-30AE89EBBC85}"/>
              </a:ext>
            </a:extLst>
          </p:cNvPr>
          <p:cNvGrpSpPr/>
          <p:nvPr/>
        </p:nvGrpSpPr>
        <p:grpSpPr>
          <a:xfrm>
            <a:off x="2007725" y="4813300"/>
            <a:ext cx="1002138" cy="1071270"/>
            <a:chOff x="1771050" y="3203762"/>
            <a:chExt cx="1143000" cy="1221850"/>
          </a:xfrm>
        </p:grpSpPr>
        <p:sp>
          <p:nvSpPr>
            <p:cNvPr id="129" name="Left Bracket 128">
              <a:extLst>
                <a:ext uri="{FF2B5EF4-FFF2-40B4-BE49-F238E27FC236}">
                  <a16:creationId xmlns:a16="http://schemas.microsoft.com/office/drawing/2014/main" id="{8823EF3C-5044-3F43-B8B8-16572CEE7A84}"/>
                </a:ext>
              </a:extLst>
            </p:cNvPr>
            <p:cNvSpPr/>
            <p:nvPr/>
          </p:nvSpPr>
          <p:spPr>
            <a:xfrm rot="5400000">
              <a:off x="2205390" y="2769422"/>
              <a:ext cx="274320" cy="1143000"/>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eft Bracket 129">
              <a:extLst>
                <a:ext uri="{FF2B5EF4-FFF2-40B4-BE49-F238E27FC236}">
                  <a16:creationId xmlns:a16="http://schemas.microsoft.com/office/drawing/2014/main" id="{DD2C7B08-B35D-E846-8525-DED991A4EE5D}"/>
                </a:ext>
              </a:extLst>
            </p:cNvPr>
            <p:cNvSpPr/>
            <p:nvPr/>
          </p:nvSpPr>
          <p:spPr>
            <a:xfrm rot="16200000">
              <a:off x="2205390" y="3716952"/>
              <a:ext cx="274320" cy="1143000"/>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1" name="Group 130">
            <a:extLst>
              <a:ext uri="{FF2B5EF4-FFF2-40B4-BE49-F238E27FC236}">
                <a16:creationId xmlns:a16="http://schemas.microsoft.com/office/drawing/2014/main" id="{AF54324D-9AD8-1A4E-A041-6E4BAA3955D8}"/>
              </a:ext>
            </a:extLst>
          </p:cNvPr>
          <p:cNvGrpSpPr/>
          <p:nvPr/>
        </p:nvGrpSpPr>
        <p:grpSpPr>
          <a:xfrm>
            <a:off x="2213380" y="4989618"/>
            <a:ext cx="707016" cy="718634"/>
            <a:chOff x="2931030" y="3346852"/>
            <a:chExt cx="806395" cy="819647"/>
          </a:xfrm>
        </p:grpSpPr>
        <p:grpSp>
          <p:nvGrpSpPr>
            <p:cNvPr id="132" name="Group 131">
              <a:extLst>
                <a:ext uri="{FF2B5EF4-FFF2-40B4-BE49-F238E27FC236}">
                  <a16:creationId xmlns:a16="http://schemas.microsoft.com/office/drawing/2014/main" id="{7561F3A6-733C-E24C-B7D5-625734A0599F}"/>
                </a:ext>
              </a:extLst>
            </p:cNvPr>
            <p:cNvGrpSpPr/>
            <p:nvPr/>
          </p:nvGrpSpPr>
          <p:grpSpPr>
            <a:xfrm>
              <a:off x="2931030" y="3346852"/>
              <a:ext cx="137160" cy="819647"/>
              <a:chOff x="2931030" y="3346852"/>
              <a:chExt cx="137160" cy="819647"/>
            </a:xfrm>
          </p:grpSpPr>
          <p:sp>
            <p:nvSpPr>
              <p:cNvPr id="141" name="Oval 140">
                <a:extLst>
                  <a:ext uri="{FF2B5EF4-FFF2-40B4-BE49-F238E27FC236}">
                    <a16:creationId xmlns:a16="http://schemas.microsoft.com/office/drawing/2014/main" id="{2BD0BD00-5992-B04F-A37C-F2992D744D69}"/>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F6DB4F09-62B4-F740-9C3B-01CCCCA8F74F}"/>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val 148">
                <a:extLst>
                  <a:ext uri="{FF2B5EF4-FFF2-40B4-BE49-F238E27FC236}">
                    <a16:creationId xmlns:a16="http://schemas.microsoft.com/office/drawing/2014/main" id="{D4C41D7C-334E-034F-B714-49B6755D95F8}"/>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Oval 149">
                <a:extLst>
                  <a:ext uri="{FF2B5EF4-FFF2-40B4-BE49-F238E27FC236}">
                    <a16:creationId xmlns:a16="http://schemas.microsoft.com/office/drawing/2014/main" id="{C09F3A33-D669-5B4A-879E-89DF151CE3B4}"/>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869EA2F9-6258-9C43-A648-539831B90F1A}"/>
                </a:ext>
              </a:extLst>
            </p:cNvPr>
            <p:cNvGrpSpPr/>
            <p:nvPr/>
          </p:nvGrpSpPr>
          <p:grpSpPr>
            <a:xfrm>
              <a:off x="3154108" y="3460599"/>
              <a:ext cx="137160" cy="592152"/>
              <a:chOff x="3162943" y="3486000"/>
              <a:chExt cx="137160" cy="592152"/>
            </a:xfrm>
          </p:grpSpPr>
          <p:sp>
            <p:nvSpPr>
              <p:cNvPr id="138" name="Oval 137">
                <a:extLst>
                  <a:ext uri="{FF2B5EF4-FFF2-40B4-BE49-F238E27FC236}">
                    <a16:creationId xmlns:a16="http://schemas.microsoft.com/office/drawing/2014/main" id="{1119E19F-74AB-CE4C-B01B-D1D8FA09D3AD}"/>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4E21E418-A35A-0D4D-88A8-DB03C2FF4CF6}"/>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7FD85C5C-DD24-5847-8351-7B090FC9F522}"/>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4" name="Group 133">
              <a:extLst>
                <a:ext uri="{FF2B5EF4-FFF2-40B4-BE49-F238E27FC236}">
                  <a16:creationId xmlns:a16="http://schemas.microsoft.com/office/drawing/2014/main" id="{9EDCEDAA-3421-8C4F-9159-82BA4F4E6EAA}"/>
                </a:ext>
              </a:extLst>
            </p:cNvPr>
            <p:cNvGrpSpPr/>
            <p:nvPr/>
          </p:nvGrpSpPr>
          <p:grpSpPr>
            <a:xfrm>
              <a:off x="3377186" y="3574347"/>
              <a:ext cx="137160" cy="364656"/>
              <a:chOff x="3394856" y="3625148"/>
              <a:chExt cx="137160" cy="364656"/>
            </a:xfrm>
          </p:grpSpPr>
          <p:sp>
            <p:nvSpPr>
              <p:cNvPr id="136" name="Oval 135">
                <a:extLst>
                  <a:ext uri="{FF2B5EF4-FFF2-40B4-BE49-F238E27FC236}">
                    <a16:creationId xmlns:a16="http://schemas.microsoft.com/office/drawing/2014/main" id="{FAECB787-4188-3D49-B93D-B197689EAE76}"/>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1E9C8DDB-184C-B245-80B9-8ECD9849F216}"/>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5" name="Oval 134">
              <a:extLst>
                <a:ext uri="{FF2B5EF4-FFF2-40B4-BE49-F238E27FC236}">
                  <a16:creationId xmlns:a16="http://schemas.microsoft.com/office/drawing/2014/main" id="{4DAEB3AE-1C1E-984B-9E5A-3D4CFE55CCD4}"/>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51" name="Graphic 24">
            <a:extLst>
              <a:ext uri="{FF2B5EF4-FFF2-40B4-BE49-F238E27FC236}">
                <a16:creationId xmlns:a16="http://schemas.microsoft.com/office/drawing/2014/main" id="{2D6EC6AE-51D5-0F4B-B251-6A7148171F4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5230" t="28232" r="25406" b="28573"/>
          <a:stretch/>
        </p:blipFill>
        <p:spPr>
          <a:xfrm>
            <a:off x="730809" y="3395625"/>
            <a:ext cx="846525" cy="572384"/>
          </a:xfrm>
          <a:prstGeom prst="rect">
            <a:avLst/>
          </a:prstGeom>
        </p:spPr>
      </p:pic>
      <p:sp>
        <p:nvSpPr>
          <p:cNvPr id="152" name="Freeform: Shape 334">
            <a:extLst>
              <a:ext uri="{FF2B5EF4-FFF2-40B4-BE49-F238E27FC236}">
                <a16:creationId xmlns:a16="http://schemas.microsoft.com/office/drawing/2014/main" id="{9470444B-A98C-1B4A-9CA1-6CD6F6AB76E0}"/>
              </a:ext>
            </a:extLst>
          </p:cNvPr>
          <p:cNvSpPr/>
          <p:nvPr/>
        </p:nvSpPr>
        <p:spPr>
          <a:xfrm>
            <a:off x="1138029" y="4040013"/>
            <a:ext cx="753847" cy="1312703"/>
          </a:xfrm>
          <a:custGeom>
            <a:avLst/>
            <a:gdLst>
              <a:gd name="connsiteX0" fmla="*/ 0 w 859809"/>
              <a:gd name="connsiteY0" fmla="*/ 0 h 1119117"/>
              <a:gd name="connsiteX1" fmla="*/ 191069 w 859809"/>
              <a:gd name="connsiteY1" fmla="*/ 914400 h 1119117"/>
              <a:gd name="connsiteX2" fmla="*/ 859809 w 859809"/>
              <a:gd name="connsiteY2" fmla="*/ 1119117 h 1119117"/>
            </a:gdLst>
            <a:ahLst/>
            <a:cxnLst>
              <a:cxn ang="0">
                <a:pos x="connsiteX0" y="connsiteY0"/>
              </a:cxn>
              <a:cxn ang="0">
                <a:pos x="connsiteX1" y="connsiteY1"/>
              </a:cxn>
              <a:cxn ang="0">
                <a:pos x="connsiteX2" y="connsiteY2"/>
              </a:cxn>
            </a:cxnLst>
            <a:rect l="l" t="t" r="r" b="b"/>
            <a:pathLst>
              <a:path w="859809" h="1119117">
                <a:moveTo>
                  <a:pt x="0" y="0"/>
                </a:moveTo>
                <a:cubicBezTo>
                  <a:pt x="23884" y="363940"/>
                  <a:pt x="47768" y="727881"/>
                  <a:pt x="191069" y="914400"/>
                </a:cubicBezTo>
                <a:cubicBezTo>
                  <a:pt x="334370" y="1100919"/>
                  <a:pt x="597089" y="1110018"/>
                  <a:pt x="859809" y="1119117"/>
                </a:cubicBezTo>
              </a:path>
            </a:pathLst>
          </a:custGeom>
          <a:noFill/>
          <a:ln w="19050">
            <a:solidFill>
              <a:srgbClr val="A8A9AD"/>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4" name="Group 153">
            <a:extLst>
              <a:ext uri="{FF2B5EF4-FFF2-40B4-BE49-F238E27FC236}">
                <a16:creationId xmlns:a16="http://schemas.microsoft.com/office/drawing/2014/main" id="{EA5250E9-CD1B-8641-A86D-FD7202211BEB}"/>
              </a:ext>
            </a:extLst>
          </p:cNvPr>
          <p:cNvGrpSpPr/>
          <p:nvPr/>
        </p:nvGrpSpPr>
        <p:grpSpPr>
          <a:xfrm>
            <a:off x="1076498" y="4178187"/>
            <a:ext cx="160342" cy="160342"/>
            <a:chOff x="6614096" y="3386015"/>
            <a:chExt cx="182880" cy="182880"/>
          </a:xfrm>
        </p:grpSpPr>
        <p:sp>
          <p:nvSpPr>
            <p:cNvPr id="161" name="Oval 160">
              <a:extLst>
                <a:ext uri="{FF2B5EF4-FFF2-40B4-BE49-F238E27FC236}">
                  <a16:creationId xmlns:a16="http://schemas.microsoft.com/office/drawing/2014/main" id="{70151629-FAA8-0A41-B5D8-3988A0FC2F1B}"/>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61">
              <a:extLst>
                <a:ext uri="{FF2B5EF4-FFF2-40B4-BE49-F238E27FC236}">
                  <a16:creationId xmlns:a16="http://schemas.microsoft.com/office/drawing/2014/main" id="{5F7E81F1-3680-6F46-9E3D-4C929E7C4B2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3" name="Group 162">
            <a:extLst>
              <a:ext uri="{FF2B5EF4-FFF2-40B4-BE49-F238E27FC236}">
                <a16:creationId xmlns:a16="http://schemas.microsoft.com/office/drawing/2014/main" id="{A4D552B2-98DB-2D44-950B-15B0B69AE191}"/>
              </a:ext>
            </a:extLst>
          </p:cNvPr>
          <p:cNvGrpSpPr/>
          <p:nvPr/>
        </p:nvGrpSpPr>
        <p:grpSpPr>
          <a:xfrm>
            <a:off x="1091602" y="4405532"/>
            <a:ext cx="160342" cy="160342"/>
            <a:chOff x="6614096" y="3386015"/>
            <a:chExt cx="182880" cy="182880"/>
          </a:xfrm>
        </p:grpSpPr>
        <p:sp>
          <p:nvSpPr>
            <p:cNvPr id="164" name="Oval 163">
              <a:extLst>
                <a:ext uri="{FF2B5EF4-FFF2-40B4-BE49-F238E27FC236}">
                  <a16:creationId xmlns:a16="http://schemas.microsoft.com/office/drawing/2014/main" id="{F0A26FD7-395D-BC4F-8515-83E96FA0F41E}"/>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7F7E3C4C-261B-2F46-AE1F-715A19D5E1C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F57EE4AE-E9E2-3840-AB9F-EC46E77F65EF}"/>
              </a:ext>
            </a:extLst>
          </p:cNvPr>
          <p:cNvGrpSpPr/>
          <p:nvPr/>
        </p:nvGrpSpPr>
        <p:grpSpPr>
          <a:xfrm>
            <a:off x="1260076" y="5065876"/>
            <a:ext cx="160342" cy="160342"/>
            <a:chOff x="6614096" y="3386015"/>
            <a:chExt cx="182880" cy="182880"/>
          </a:xfrm>
        </p:grpSpPr>
        <p:sp>
          <p:nvSpPr>
            <p:cNvPr id="168" name="Oval 167">
              <a:extLst>
                <a:ext uri="{FF2B5EF4-FFF2-40B4-BE49-F238E27FC236}">
                  <a16:creationId xmlns:a16="http://schemas.microsoft.com/office/drawing/2014/main" id="{9BEACAAF-25B2-634C-AA25-0D6A526FD768}"/>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Oval 171">
              <a:extLst>
                <a:ext uri="{FF2B5EF4-FFF2-40B4-BE49-F238E27FC236}">
                  <a16:creationId xmlns:a16="http://schemas.microsoft.com/office/drawing/2014/main" id="{FD5476AC-6068-B844-B36B-04D70E73EF2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3" name="Group 172">
            <a:extLst>
              <a:ext uri="{FF2B5EF4-FFF2-40B4-BE49-F238E27FC236}">
                <a16:creationId xmlns:a16="http://schemas.microsoft.com/office/drawing/2014/main" id="{1846AF67-2F94-084D-AE37-A2AD8290A5AC}"/>
              </a:ext>
            </a:extLst>
          </p:cNvPr>
          <p:cNvGrpSpPr/>
          <p:nvPr/>
        </p:nvGrpSpPr>
        <p:grpSpPr>
          <a:xfrm>
            <a:off x="1421582" y="5213438"/>
            <a:ext cx="160342" cy="160342"/>
            <a:chOff x="6614096" y="3386015"/>
            <a:chExt cx="182880" cy="182880"/>
          </a:xfrm>
        </p:grpSpPr>
        <p:sp>
          <p:nvSpPr>
            <p:cNvPr id="175" name="Oval 174">
              <a:extLst>
                <a:ext uri="{FF2B5EF4-FFF2-40B4-BE49-F238E27FC236}">
                  <a16:creationId xmlns:a16="http://schemas.microsoft.com/office/drawing/2014/main" id="{7D8E0123-2D7C-C648-8EA9-AFB31DF0D0A1}"/>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EE05C302-3DA9-904B-94FE-7EF20A34BED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7" name="Group 176">
            <a:extLst>
              <a:ext uri="{FF2B5EF4-FFF2-40B4-BE49-F238E27FC236}">
                <a16:creationId xmlns:a16="http://schemas.microsoft.com/office/drawing/2014/main" id="{C063BDCB-7244-AF4F-AC53-99C98F6698C9}"/>
              </a:ext>
            </a:extLst>
          </p:cNvPr>
          <p:cNvGrpSpPr/>
          <p:nvPr/>
        </p:nvGrpSpPr>
        <p:grpSpPr>
          <a:xfrm>
            <a:off x="1116000" y="4632877"/>
            <a:ext cx="160342" cy="160342"/>
            <a:chOff x="6614096" y="3386015"/>
            <a:chExt cx="182880" cy="182880"/>
          </a:xfrm>
        </p:grpSpPr>
        <p:sp>
          <p:nvSpPr>
            <p:cNvPr id="178" name="Oval 177">
              <a:extLst>
                <a:ext uri="{FF2B5EF4-FFF2-40B4-BE49-F238E27FC236}">
                  <a16:creationId xmlns:a16="http://schemas.microsoft.com/office/drawing/2014/main" id="{28B1FC88-4ACD-C24A-9C84-21F0B661AF46}"/>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569E9CAB-4470-C94C-BF02-8AB333E28A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0" name="Group 179">
            <a:extLst>
              <a:ext uri="{FF2B5EF4-FFF2-40B4-BE49-F238E27FC236}">
                <a16:creationId xmlns:a16="http://schemas.microsoft.com/office/drawing/2014/main" id="{D1DD8D1C-797F-B14C-BDB9-10F3E5B32DE9}"/>
              </a:ext>
            </a:extLst>
          </p:cNvPr>
          <p:cNvGrpSpPr/>
          <p:nvPr/>
        </p:nvGrpSpPr>
        <p:grpSpPr>
          <a:xfrm>
            <a:off x="1165961" y="4860221"/>
            <a:ext cx="160342" cy="160342"/>
            <a:chOff x="6614096" y="3386015"/>
            <a:chExt cx="182880" cy="182880"/>
          </a:xfrm>
        </p:grpSpPr>
        <p:sp>
          <p:nvSpPr>
            <p:cNvPr id="181" name="Oval 180">
              <a:extLst>
                <a:ext uri="{FF2B5EF4-FFF2-40B4-BE49-F238E27FC236}">
                  <a16:creationId xmlns:a16="http://schemas.microsoft.com/office/drawing/2014/main" id="{0CA42B67-192F-C14E-9E82-C4C8D5BB5E2C}"/>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DE1B1631-10B2-7F47-A190-1120527E34C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3" name="Group 182">
            <a:extLst>
              <a:ext uri="{FF2B5EF4-FFF2-40B4-BE49-F238E27FC236}">
                <a16:creationId xmlns:a16="http://schemas.microsoft.com/office/drawing/2014/main" id="{2F06FBA2-EA89-A346-B358-05DB9BF02E2F}"/>
              </a:ext>
            </a:extLst>
          </p:cNvPr>
          <p:cNvGrpSpPr/>
          <p:nvPr/>
        </p:nvGrpSpPr>
        <p:grpSpPr>
          <a:xfrm>
            <a:off x="789817" y="3864474"/>
            <a:ext cx="728510" cy="160342"/>
            <a:chOff x="1376833" y="2042055"/>
            <a:chExt cx="830910" cy="182880"/>
          </a:xfrm>
        </p:grpSpPr>
        <p:grpSp>
          <p:nvGrpSpPr>
            <p:cNvPr id="184" name="Group 183">
              <a:extLst>
                <a:ext uri="{FF2B5EF4-FFF2-40B4-BE49-F238E27FC236}">
                  <a16:creationId xmlns:a16="http://schemas.microsoft.com/office/drawing/2014/main" id="{C07381D9-68E9-7249-9E00-AF42F408976D}"/>
                </a:ext>
              </a:extLst>
            </p:cNvPr>
            <p:cNvGrpSpPr/>
            <p:nvPr/>
          </p:nvGrpSpPr>
          <p:grpSpPr>
            <a:xfrm>
              <a:off x="1376833" y="2042055"/>
              <a:ext cx="182880" cy="182880"/>
              <a:chOff x="6614096" y="3386015"/>
              <a:chExt cx="182880" cy="182880"/>
            </a:xfrm>
          </p:grpSpPr>
          <p:sp>
            <p:nvSpPr>
              <p:cNvPr id="218" name="Oval 217">
                <a:extLst>
                  <a:ext uri="{FF2B5EF4-FFF2-40B4-BE49-F238E27FC236}">
                    <a16:creationId xmlns:a16="http://schemas.microsoft.com/office/drawing/2014/main" id="{EC01F20C-757A-A446-B2D3-F93222585B8A}"/>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CF68D81C-25B0-C442-BC73-74C53FA500C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5" name="Group 184">
              <a:extLst>
                <a:ext uri="{FF2B5EF4-FFF2-40B4-BE49-F238E27FC236}">
                  <a16:creationId xmlns:a16="http://schemas.microsoft.com/office/drawing/2014/main" id="{AC0FF9CF-8675-9248-A7EF-B35E3ADD1FAE}"/>
                </a:ext>
              </a:extLst>
            </p:cNvPr>
            <p:cNvGrpSpPr/>
            <p:nvPr/>
          </p:nvGrpSpPr>
          <p:grpSpPr>
            <a:xfrm>
              <a:off x="1592843" y="2042055"/>
              <a:ext cx="182880" cy="182880"/>
              <a:chOff x="6614096" y="3386015"/>
              <a:chExt cx="182880" cy="182880"/>
            </a:xfrm>
          </p:grpSpPr>
          <p:sp>
            <p:nvSpPr>
              <p:cNvPr id="202" name="Oval 201">
                <a:extLst>
                  <a:ext uri="{FF2B5EF4-FFF2-40B4-BE49-F238E27FC236}">
                    <a16:creationId xmlns:a16="http://schemas.microsoft.com/office/drawing/2014/main" id="{E443491F-8F7E-EC4C-B604-CF9A9E49B195}"/>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B006C9C4-35EF-E74C-BF88-FF6B543F6386}"/>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6" name="Group 185">
              <a:extLst>
                <a:ext uri="{FF2B5EF4-FFF2-40B4-BE49-F238E27FC236}">
                  <a16:creationId xmlns:a16="http://schemas.microsoft.com/office/drawing/2014/main" id="{1BD39976-8F69-DD42-996F-D7FA5E2BF360}"/>
                </a:ext>
              </a:extLst>
            </p:cNvPr>
            <p:cNvGrpSpPr/>
            <p:nvPr/>
          </p:nvGrpSpPr>
          <p:grpSpPr>
            <a:xfrm>
              <a:off x="1808853" y="2042055"/>
              <a:ext cx="182880" cy="182880"/>
              <a:chOff x="6614096" y="3386015"/>
              <a:chExt cx="182880" cy="182880"/>
            </a:xfrm>
          </p:grpSpPr>
          <p:sp>
            <p:nvSpPr>
              <p:cNvPr id="190" name="Oval 189">
                <a:extLst>
                  <a:ext uri="{FF2B5EF4-FFF2-40B4-BE49-F238E27FC236}">
                    <a16:creationId xmlns:a16="http://schemas.microsoft.com/office/drawing/2014/main" id="{746E4C6F-8F8F-5647-B9D2-E4342D58982A}"/>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Oval 190">
                <a:extLst>
                  <a:ext uri="{FF2B5EF4-FFF2-40B4-BE49-F238E27FC236}">
                    <a16:creationId xmlns:a16="http://schemas.microsoft.com/office/drawing/2014/main" id="{0AD6CAB6-337A-F94D-81E7-9870979E7D2B}"/>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7" name="Group 186">
              <a:extLst>
                <a:ext uri="{FF2B5EF4-FFF2-40B4-BE49-F238E27FC236}">
                  <a16:creationId xmlns:a16="http://schemas.microsoft.com/office/drawing/2014/main" id="{9BD6761F-7614-8245-B79A-2A0926BF86B5}"/>
                </a:ext>
              </a:extLst>
            </p:cNvPr>
            <p:cNvGrpSpPr/>
            <p:nvPr/>
          </p:nvGrpSpPr>
          <p:grpSpPr>
            <a:xfrm>
              <a:off x="2024863" y="2042055"/>
              <a:ext cx="182880" cy="182880"/>
              <a:chOff x="6614096" y="3386015"/>
              <a:chExt cx="182880" cy="182880"/>
            </a:xfrm>
          </p:grpSpPr>
          <p:sp>
            <p:nvSpPr>
              <p:cNvPr id="188" name="Oval 187">
                <a:extLst>
                  <a:ext uri="{FF2B5EF4-FFF2-40B4-BE49-F238E27FC236}">
                    <a16:creationId xmlns:a16="http://schemas.microsoft.com/office/drawing/2014/main" id="{54148A79-BDC8-3746-89F0-29394D918A01}"/>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Oval 188">
                <a:extLst>
                  <a:ext uri="{FF2B5EF4-FFF2-40B4-BE49-F238E27FC236}">
                    <a16:creationId xmlns:a16="http://schemas.microsoft.com/office/drawing/2014/main" id="{9645065E-9DE7-2740-989D-0D8C0A4C2F6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20" name="Rectangle: Rounded Corners 414">
            <a:extLst>
              <a:ext uri="{FF2B5EF4-FFF2-40B4-BE49-F238E27FC236}">
                <a16:creationId xmlns:a16="http://schemas.microsoft.com/office/drawing/2014/main" id="{BED9294B-C7E9-D949-8BCE-D0D9964F946F}"/>
              </a:ext>
            </a:extLst>
          </p:cNvPr>
          <p:cNvSpPr/>
          <p:nvPr/>
        </p:nvSpPr>
        <p:spPr>
          <a:xfrm>
            <a:off x="4439706" y="4857670"/>
            <a:ext cx="970070" cy="966190"/>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1" name="Straight Arrow Connector 220">
            <a:extLst>
              <a:ext uri="{FF2B5EF4-FFF2-40B4-BE49-F238E27FC236}">
                <a16:creationId xmlns:a16="http://schemas.microsoft.com/office/drawing/2014/main" id="{A3213D54-EF19-244D-9E6D-EE1B35E78C01}"/>
              </a:ext>
            </a:extLst>
          </p:cNvPr>
          <p:cNvCxnSpPr>
            <a:cxnSpLocks/>
          </p:cNvCxnSpPr>
          <p:nvPr/>
        </p:nvCxnSpPr>
        <p:spPr>
          <a:xfrm>
            <a:off x="3070998" y="5348935"/>
            <a:ext cx="1247879"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13D44D7E-E499-1744-81DD-ADB39F75D117}"/>
              </a:ext>
            </a:extLst>
          </p:cNvPr>
          <p:cNvGrpSpPr/>
          <p:nvPr/>
        </p:nvGrpSpPr>
        <p:grpSpPr>
          <a:xfrm>
            <a:off x="3435333" y="5129873"/>
            <a:ext cx="481026" cy="481026"/>
            <a:chOff x="6619603" y="3286538"/>
            <a:chExt cx="548640" cy="548640"/>
          </a:xfrm>
        </p:grpSpPr>
        <p:sp>
          <p:nvSpPr>
            <p:cNvPr id="223" name="Rectangle 222">
              <a:extLst>
                <a:ext uri="{FF2B5EF4-FFF2-40B4-BE49-F238E27FC236}">
                  <a16:creationId xmlns:a16="http://schemas.microsoft.com/office/drawing/2014/main" id="{07463BF0-861E-FA4D-9BEA-3988D4BFB99F}"/>
                </a:ext>
              </a:extLst>
            </p:cNvPr>
            <p:cNvSpPr/>
            <p:nvPr/>
          </p:nvSpPr>
          <p:spPr>
            <a:xfrm>
              <a:off x="6619603" y="3286538"/>
              <a:ext cx="54864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4" name="Group 223">
              <a:extLst>
                <a:ext uri="{FF2B5EF4-FFF2-40B4-BE49-F238E27FC236}">
                  <a16:creationId xmlns:a16="http://schemas.microsoft.com/office/drawing/2014/main" id="{F210BBA3-B713-4A40-8517-2EF2334CCBD7}"/>
                </a:ext>
              </a:extLst>
            </p:cNvPr>
            <p:cNvGrpSpPr/>
            <p:nvPr/>
          </p:nvGrpSpPr>
          <p:grpSpPr>
            <a:xfrm>
              <a:off x="6653050" y="3286538"/>
              <a:ext cx="481756" cy="489672"/>
              <a:chOff x="2931030" y="3346852"/>
              <a:chExt cx="806395" cy="819647"/>
            </a:xfrm>
          </p:grpSpPr>
          <p:grpSp>
            <p:nvGrpSpPr>
              <p:cNvPr id="225" name="Group 224">
                <a:extLst>
                  <a:ext uri="{FF2B5EF4-FFF2-40B4-BE49-F238E27FC236}">
                    <a16:creationId xmlns:a16="http://schemas.microsoft.com/office/drawing/2014/main" id="{CD7542D5-D182-5744-BD0F-84FA930EA28F}"/>
                  </a:ext>
                </a:extLst>
              </p:cNvPr>
              <p:cNvGrpSpPr/>
              <p:nvPr/>
            </p:nvGrpSpPr>
            <p:grpSpPr>
              <a:xfrm>
                <a:off x="2931030" y="3346852"/>
                <a:ext cx="137160" cy="819647"/>
                <a:chOff x="2931030" y="3346852"/>
                <a:chExt cx="137160" cy="819647"/>
              </a:xfrm>
            </p:grpSpPr>
            <p:sp>
              <p:nvSpPr>
                <p:cNvPr id="234" name="Oval 233">
                  <a:extLst>
                    <a:ext uri="{FF2B5EF4-FFF2-40B4-BE49-F238E27FC236}">
                      <a16:creationId xmlns:a16="http://schemas.microsoft.com/office/drawing/2014/main" id="{438773E4-8D74-0E49-A544-E0917035CE97}"/>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Oval 234">
                  <a:extLst>
                    <a:ext uri="{FF2B5EF4-FFF2-40B4-BE49-F238E27FC236}">
                      <a16:creationId xmlns:a16="http://schemas.microsoft.com/office/drawing/2014/main" id="{88A0AAF3-D8A2-9645-BB5A-5EC00076B608}"/>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DC9FD6CF-E326-0848-A653-8C8F110EE25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6F4CC443-2D8B-6F42-9CAF-15E1F4D0BEDE}"/>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6" name="Group 225">
                <a:extLst>
                  <a:ext uri="{FF2B5EF4-FFF2-40B4-BE49-F238E27FC236}">
                    <a16:creationId xmlns:a16="http://schemas.microsoft.com/office/drawing/2014/main" id="{F1F4EBF2-19ED-C245-9A2C-2D17E6019AF2}"/>
                  </a:ext>
                </a:extLst>
              </p:cNvPr>
              <p:cNvGrpSpPr/>
              <p:nvPr/>
            </p:nvGrpSpPr>
            <p:grpSpPr>
              <a:xfrm>
                <a:off x="3154108" y="3460599"/>
                <a:ext cx="137160" cy="592152"/>
                <a:chOff x="3162943" y="3486000"/>
                <a:chExt cx="137160" cy="592152"/>
              </a:xfrm>
            </p:grpSpPr>
            <p:sp>
              <p:nvSpPr>
                <p:cNvPr id="231" name="Oval 230">
                  <a:extLst>
                    <a:ext uri="{FF2B5EF4-FFF2-40B4-BE49-F238E27FC236}">
                      <a16:creationId xmlns:a16="http://schemas.microsoft.com/office/drawing/2014/main" id="{2C1B02A4-15AD-A149-8E69-ADE01B7D1F31}"/>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Oval 231">
                  <a:extLst>
                    <a:ext uri="{FF2B5EF4-FFF2-40B4-BE49-F238E27FC236}">
                      <a16:creationId xmlns:a16="http://schemas.microsoft.com/office/drawing/2014/main" id="{08F0E32D-A368-954E-A88C-9EC2CE576E0F}"/>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Oval 232">
                  <a:extLst>
                    <a:ext uri="{FF2B5EF4-FFF2-40B4-BE49-F238E27FC236}">
                      <a16:creationId xmlns:a16="http://schemas.microsoft.com/office/drawing/2014/main" id="{766E7054-7692-7041-AB86-F7E4C1ADEF6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7" name="Group 226">
                <a:extLst>
                  <a:ext uri="{FF2B5EF4-FFF2-40B4-BE49-F238E27FC236}">
                    <a16:creationId xmlns:a16="http://schemas.microsoft.com/office/drawing/2014/main" id="{75A48A10-2CD0-CF47-A3E3-C4F09832AF48}"/>
                  </a:ext>
                </a:extLst>
              </p:cNvPr>
              <p:cNvGrpSpPr/>
              <p:nvPr/>
            </p:nvGrpSpPr>
            <p:grpSpPr>
              <a:xfrm>
                <a:off x="3377186" y="3574347"/>
                <a:ext cx="137160" cy="364656"/>
                <a:chOff x="3394856" y="3625148"/>
                <a:chExt cx="137160" cy="364656"/>
              </a:xfrm>
            </p:grpSpPr>
            <p:sp>
              <p:nvSpPr>
                <p:cNvPr id="229" name="Oval 228">
                  <a:extLst>
                    <a:ext uri="{FF2B5EF4-FFF2-40B4-BE49-F238E27FC236}">
                      <a16:creationId xmlns:a16="http://schemas.microsoft.com/office/drawing/2014/main" id="{163A05C7-CC88-894A-8550-A9CF61C3D709}"/>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056445F8-160C-EF47-9FC1-48BD120A1011}"/>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8" name="Oval 227">
                <a:extLst>
                  <a:ext uri="{FF2B5EF4-FFF2-40B4-BE49-F238E27FC236}">
                    <a16:creationId xmlns:a16="http://schemas.microsoft.com/office/drawing/2014/main" id="{3A55C4A1-BB89-E544-BFD6-69C0900C1C30}"/>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8" name="Oval 237">
            <a:extLst>
              <a:ext uri="{FF2B5EF4-FFF2-40B4-BE49-F238E27FC236}">
                <a16:creationId xmlns:a16="http://schemas.microsoft.com/office/drawing/2014/main" id="{00F683C5-9C91-2849-BDE8-C1A10801B3CB}"/>
              </a:ext>
            </a:extLst>
          </p:cNvPr>
          <p:cNvSpPr/>
          <p:nvPr/>
        </p:nvSpPr>
        <p:spPr>
          <a:xfrm>
            <a:off x="6838975" y="5786785"/>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Oval 238">
            <a:extLst>
              <a:ext uri="{FF2B5EF4-FFF2-40B4-BE49-F238E27FC236}">
                <a16:creationId xmlns:a16="http://schemas.microsoft.com/office/drawing/2014/main" id="{441E86F6-85C9-1A4B-B59A-916305BA6127}"/>
              </a:ext>
            </a:extLst>
          </p:cNvPr>
          <p:cNvSpPr/>
          <p:nvPr/>
        </p:nvSpPr>
        <p:spPr>
          <a:xfrm>
            <a:off x="7165847" y="5677413"/>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Oval 239">
            <a:extLst>
              <a:ext uri="{FF2B5EF4-FFF2-40B4-BE49-F238E27FC236}">
                <a16:creationId xmlns:a16="http://schemas.microsoft.com/office/drawing/2014/main" id="{6182DFD3-0676-1549-B59F-D5F4EE0A344A}"/>
              </a:ext>
            </a:extLst>
          </p:cNvPr>
          <p:cNvSpPr/>
          <p:nvPr/>
        </p:nvSpPr>
        <p:spPr>
          <a:xfrm>
            <a:off x="7068340" y="5743967"/>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Oval 240">
            <a:extLst>
              <a:ext uri="{FF2B5EF4-FFF2-40B4-BE49-F238E27FC236}">
                <a16:creationId xmlns:a16="http://schemas.microsoft.com/office/drawing/2014/main" id="{89BC78D1-9AAC-B340-BEA8-FF27411357BC}"/>
              </a:ext>
            </a:extLst>
          </p:cNvPr>
          <p:cNvSpPr/>
          <p:nvPr/>
        </p:nvSpPr>
        <p:spPr>
          <a:xfrm>
            <a:off x="6954326" y="5778531"/>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Oval 241">
            <a:extLst>
              <a:ext uri="{FF2B5EF4-FFF2-40B4-BE49-F238E27FC236}">
                <a16:creationId xmlns:a16="http://schemas.microsoft.com/office/drawing/2014/main" id="{D8C30C9B-F4BA-5C42-8D70-179F586F7BF4}"/>
              </a:ext>
            </a:extLst>
          </p:cNvPr>
          <p:cNvSpPr/>
          <p:nvPr/>
        </p:nvSpPr>
        <p:spPr>
          <a:xfrm flipH="1">
            <a:off x="6610096" y="5743967"/>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Oval 242">
            <a:extLst>
              <a:ext uri="{FF2B5EF4-FFF2-40B4-BE49-F238E27FC236}">
                <a16:creationId xmlns:a16="http://schemas.microsoft.com/office/drawing/2014/main" id="{F18FBC9F-2D3E-3646-8EA6-9577ACD7C9F6}"/>
              </a:ext>
            </a:extLst>
          </p:cNvPr>
          <p:cNvSpPr/>
          <p:nvPr/>
        </p:nvSpPr>
        <p:spPr>
          <a:xfrm flipH="1">
            <a:off x="6724111" y="577853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Oval 243">
            <a:extLst>
              <a:ext uri="{FF2B5EF4-FFF2-40B4-BE49-F238E27FC236}">
                <a16:creationId xmlns:a16="http://schemas.microsoft.com/office/drawing/2014/main" id="{34197B05-5585-0B41-ACD8-27DA3E3D6E2C}"/>
              </a:ext>
            </a:extLst>
          </p:cNvPr>
          <p:cNvSpPr/>
          <p:nvPr/>
        </p:nvSpPr>
        <p:spPr>
          <a:xfrm>
            <a:off x="7012052" y="5644352"/>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Oval 244">
            <a:extLst>
              <a:ext uri="{FF2B5EF4-FFF2-40B4-BE49-F238E27FC236}">
                <a16:creationId xmlns:a16="http://schemas.microsoft.com/office/drawing/2014/main" id="{8A561643-1A8E-5C4C-87D1-F465478AFE2E}"/>
              </a:ext>
            </a:extLst>
          </p:cNvPr>
          <p:cNvSpPr/>
          <p:nvPr/>
        </p:nvSpPr>
        <p:spPr>
          <a:xfrm>
            <a:off x="6790870" y="568121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Oval 245">
            <a:extLst>
              <a:ext uri="{FF2B5EF4-FFF2-40B4-BE49-F238E27FC236}">
                <a16:creationId xmlns:a16="http://schemas.microsoft.com/office/drawing/2014/main" id="{F58A0B32-ABDF-B140-975C-55159E003599}"/>
              </a:ext>
            </a:extLst>
          </p:cNvPr>
          <p:cNvSpPr/>
          <p:nvPr/>
        </p:nvSpPr>
        <p:spPr>
          <a:xfrm>
            <a:off x="6902039" y="5674193"/>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Oval 246">
            <a:extLst>
              <a:ext uri="{FF2B5EF4-FFF2-40B4-BE49-F238E27FC236}">
                <a16:creationId xmlns:a16="http://schemas.microsoft.com/office/drawing/2014/main" id="{39BF5E3A-242C-A949-9BE4-C1FDE4DD28B2}"/>
              </a:ext>
            </a:extLst>
          </p:cNvPr>
          <p:cNvSpPr/>
          <p:nvPr/>
        </p:nvSpPr>
        <p:spPr>
          <a:xfrm>
            <a:off x="6676341" y="5647162"/>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Oval 247">
            <a:extLst>
              <a:ext uri="{FF2B5EF4-FFF2-40B4-BE49-F238E27FC236}">
                <a16:creationId xmlns:a16="http://schemas.microsoft.com/office/drawing/2014/main" id="{7B9D15BE-981A-DA4D-A0E9-97517872AEF9}"/>
              </a:ext>
            </a:extLst>
          </p:cNvPr>
          <p:cNvSpPr/>
          <p:nvPr/>
        </p:nvSpPr>
        <p:spPr>
          <a:xfrm>
            <a:off x="7104774" y="5575143"/>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Oval 248">
            <a:extLst>
              <a:ext uri="{FF2B5EF4-FFF2-40B4-BE49-F238E27FC236}">
                <a16:creationId xmlns:a16="http://schemas.microsoft.com/office/drawing/2014/main" id="{AC61EE56-CE04-9142-9A8B-B44302A0AD48}"/>
              </a:ext>
            </a:extLst>
          </p:cNvPr>
          <p:cNvSpPr/>
          <p:nvPr/>
        </p:nvSpPr>
        <p:spPr>
          <a:xfrm>
            <a:off x="6876692" y="556789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Oval 249">
            <a:extLst>
              <a:ext uri="{FF2B5EF4-FFF2-40B4-BE49-F238E27FC236}">
                <a16:creationId xmlns:a16="http://schemas.microsoft.com/office/drawing/2014/main" id="{B4336EFC-60FF-3243-9AF1-CE665886FB49}"/>
              </a:ext>
            </a:extLst>
          </p:cNvPr>
          <p:cNvSpPr/>
          <p:nvPr/>
        </p:nvSpPr>
        <p:spPr>
          <a:xfrm>
            <a:off x="6987106" y="5536508"/>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Oval 250">
            <a:extLst>
              <a:ext uri="{FF2B5EF4-FFF2-40B4-BE49-F238E27FC236}">
                <a16:creationId xmlns:a16="http://schemas.microsoft.com/office/drawing/2014/main" id="{B0BC70F2-D855-C147-98E0-48A683982603}"/>
              </a:ext>
            </a:extLst>
          </p:cNvPr>
          <p:cNvSpPr/>
          <p:nvPr/>
        </p:nvSpPr>
        <p:spPr>
          <a:xfrm>
            <a:off x="6904268" y="5456015"/>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Flowchart: Magnetic Disk 360">
            <a:extLst>
              <a:ext uri="{FF2B5EF4-FFF2-40B4-BE49-F238E27FC236}">
                <a16:creationId xmlns:a16="http://schemas.microsoft.com/office/drawing/2014/main" id="{829B90EE-FE67-5243-AE90-4F3FAA0DE590}"/>
              </a:ext>
            </a:extLst>
          </p:cNvPr>
          <p:cNvSpPr/>
          <p:nvPr/>
        </p:nvSpPr>
        <p:spPr>
          <a:xfrm>
            <a:off x="6491111" y="4748138"/>
            <a:ext cx="815986" cy="1176379"/>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3" name="Group 252">
            <a:extLst>
              <a:ext uri="{FF2B5EF4-FFF2-40B4-BE49-F238E27FC236}">
                <a16:creationId xmlns:a16="http://schemas.microsoft.com/office/drawing/2014/main" id="{94BC9714-B9B9-E64F-B2B6-7AE273189844}"/>
              </a:ext>
            </a:extLst>
          </p:cNvPr>
          <p:cNvGrpSpPr/>
          <p:nvPr/>
        </p:nvGrpSpPr>
        <p:grpSpPr>
          <a:xfrm>
            <a:off x="6295975" y="5216959"/>
            <a:ext cx="384821" cy="384821"/>
            <a:chOff x="7707356" y="2054306"/>
            <a:chExt cx="438912" cy="438912"/>
          </a:xfrm>
        </p:grpSpPr>
        <p:sp>
          <p:nvSpPr>
            <p:cNvPr id="254" name="Rectangle 253">
              <a:extLst>
                <a:ext uri="{FF2B5EF4-FFF2-40B4-BE49-F238E27FC236}">
                  <a16:creationId xmlns:a16="http://schemas.microsoft.com/office/drawing/2014/main" id="{555B4C50-5627-694E-844E-575E3D65A81A}"/>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5" name="Graphic 176">
              <a:extLst>
                <a:ext uri="{FF2B5EF4-FFF2-40B4-BE49-F238E27FC236}">
                  <a16:creationId xmlns:a16="http://schemas.microsoft.com/office/drawing/2014/main" id="{7BBFD3AE-6327-5C46-A305-03772CCAD7A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256" name="Rectangle 255">
            <a:extLst>
              <a:ext uri="{FF2B5EF4-FFF2-40B4-BE49-F238E27FC236}">
                <a16:creationId xmlns:a16="http://schemas.microsoft.com/office/drawing/2014/main" id="{C9696BA8-E5B2-CC40-AD51-AA790C75D02E}"/>
              </a:ext>
            </a:extLst>
          </p:cNvPr>
          <p:cNvSpPr/>
          <p:nvPr/>
        </p:nvSpPr>
        <p:spPr>
          <a:xfrm>
            <a:off x="6677773" y="4655277"/>
            <a:ext cx="442662" cy="2951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Arc 256">
            <a:extLst>
              <a:ext uri="{FF2B5EF4-FFF2-40B4-BE49-F238E27FC236}">
                <a16:creationId xmlns:a16="http://schemas.microsoft.com/office/drawing/2014/main" id="{65CA1B78-54EB-854A-8EEB-0E86CF122EEE}"/>
              </a:ext>
            </a:extLst>
          </p:cNvPr>
          <p:cNvSpPr/>
          <p:nvPr/>
        </p:nvSpPr>
        <p:spPr>
          <a:xfrm>
            <a:off x="5237690" y="4002831"/>
            <a:ext cx="1658806" cy="1490296"/>
          </a:xfrm>
          <a:prstGeom prst="arc">
            <a:avLst>
              <a:gd name="adj1" fmla="val 10857285"/>
              <a:gd name="adj2" fmla="val 601328"/>
            </a:avLst>
          </a:prstGeom>
          <a:ln w="2540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A81A6358-325D-2242-A6A3-24F940C57C5E}"/>
              </a:ext>
            </a:extLst>
          </p:cNvPr>
          <p:cNvSpPr/>
          <p:nvPr/>
        </p:nvSpPr>
        <p:spPr>
          <a:xfrm>
            <a:off x="6761256" y="5570029"/>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1EB769C-0FA5-954E-BCC3-652D9C71ABC3}"/>
              </a:ext>
            </a:extLst>
          </p:cNvPr>
          <p:cNvSpPr/>
          <p:nvPr/>
        </p:nvSpPr>
        <p:spPr>
          <a:xfrm rot="21222664">
            <a:off x="5713218" y="3772933"/>
            <a:ext cx="584825" cy="5312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0" name="Group 259">
            <a:extLst>
              <a:ext uri="{FF2B5EF4-FFF2-40B4-BE49-F238E27FC236}">
                <a16:creationId xmlns:a16="http://schemas.microsoft.com/office/drawing/2014/main" id="{0782115B-BE25-5048-8379-824677B25EB1}"/>
              </a:ext>
            </a:extLst>
          </p:cNvPr>
          <p:cNvGrpSpPr/>
          <p:nvPr/>
        </p:nvGrpSpPr>
        <p:grpSpPr>
          <a:xfrm rot="21222664">
            <a:off x="5800965" y="3823163"/>
            <a:ext cx="422384" cy="429325"/>
            <a:chOff x="2931030" y="3346852"/>
            <a:chExt cx="806395" cy="819647"/>
          </a:xfrm>
        </p:grpSpPr>
        <p:grpSp>
          <p:nvGrpSpPr>
            <p:cNvPr id="261" name="Group 260">
              <a:extLst>
                <a:ext uri="{FF2B5EF4-FFF2-40B4-BE49-F238E27FC236}">
                  <a16:creationId xmlns:a16="http://schemas.microsoft.com/office/drawing/2014/main" id="{664C4D9A-E347-534C-BA27-026466C6D60E}"/>
                </a:ext>
              </a:extLst>
            </p:cNvPr>
            <p:cNvGrpSpPr/>
            <p:nvPr/>
          </p:nvGrpSpPr>
          <p:grpSpPr>
            <a:xfrm>
              <a:off x="2931030" y="3346852"/>
              <a:ext cx="137160" cy="819647"/>
              <a:chOff x="2931030" y="3346852"/>
              <a:chExt cx="137160" cy="819647"/>
            </a:xfrm>
          </p:grpSpPr>
          <p:sp>
            <p:nvSpPr>
              <p:cNvPr id="270" name="Oval 269">
                <a:extLst>
                  <a:ext uri="{FF2B5EF4-FFF2-40B4-BE49-F238E27FC236}">
                    <a16:creationId xmlns:a16="http://schemas.microsoft.com/office/drawing/2014/main" id="{6763D7D5-0E49-074B-A68B-8B5D0FD5ED80}"/>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Oval 270">
                <a:extLst>
                  <a:ext uri="{FF2B5EF4-FFF2-40B4-BE49-F238E27FC236}">
                    <a16:creationId xmlns:a16="http://schemas.microsoft.com/office/drawing/2014/main" id="{F4ED7E5A-4DE4-6348-B193-5DDE3E27003A}"/>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 name="Oval 271">
                <a:extLst>
                  <a:ext uri="{FF2B5EF4-FFF2-40B4-BE49-F238E27FC236}">
                    <a16:creationId xmlns:a16="http://schemas.microsoft.com/office/drawing/2014/main" id="{6F0CC79B-33D8-9240-BFCD-31113F45317E}"/>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Oval 272">
                <a:extLst>
                  <a:ext uri="{FF2B5EF4-FFF2-40B4-BE49-F238E27FC236}">
                    <a16:creationId xmlns:a16="http://schemas.microsoft.com/office/drawing/2014/main" id="{E68EC160-FC9A-DD41-B22B-D12B95B10D01}"/>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2" name="Group 261">
              <a:extLst>
                <a:ext uri="{FF2B5EF4-FFF2-40B4-BE49-F238E27FC236}">
                  <a16:creationId xmlns:a16="http://schemas.microsoft.com/office/drawing/2014/main" id="{F5274E14-6349-3942-B5A9-7D383219FDC7}"/>
                </a:ext>
              </a:extLst>
            </p:cNvPr>
            <p:cNvGrpSpPr/>
            <p:nvPr/>
          </p:nvGrpSpPr>
          <p:grpSpPr>
            <a:xfrm>
              <a:off x="3154108" y="3460599"/>
              <a:ext cx="137160" cy="592152"/>
              <a:chOff x="3162943" y="3486000"/>
              <a:chExt cx="137160" cy="592152"/>
            </a:xfrm>
          </p:grpSpPr>
          <p:sp>
            <p:nvSpPr>
              <p:cNvPr id="267" name="Oval 266">
                <a:extLst>
                  <a:ext uri="{FF2B5EF4-FFF2-40B4-BE49-F238E27FC236}">
                    <a16:creationId xmlns:a16="http://schemas.microsoft.com/office/drawing/2014/main" id="{477625A2-A3D5-FE4D-A365-AE45BF40AF19}"/>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 name="Oval 267">
                <a:extLst>
                  <a:ext uri="{FF2B5EF4-FFF2-40B4-BE49-F238E27FC236}">
                    <a16:creationId xmlns:a16="http://schemas.microsoft.com/office/drawing/2014/main" id="{A8EB0E65-66C4-4C4B-8FBF-3009C6A487D8}"/>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Oval 268">
                <a:extLst>
                  <a:ext uri="{FF2B5EF4-FFF2-40B4-BE49-F238E27FC236}">
                    <a16:creationId xmlns:a16="http://schemas.microsoft.com/office/drawing/2014/main" id="{CB0D5270-E81F-CC42-99E4-F8006CA25983}"/>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 name="Group 262">
              <a:extLst>
                <a:ext uri="{FF2B5EF4-FFF2-40B4-BE49-F238E27FC236}">
                  <a16:creationId xmlns:a16="http://schemas.microsoft.com/office/drawing/2014/main" id="{A090BFA4-6ED1-F641-93B7-311FCEA5C5D7}"/>
                </a:ext>
              </a:extLst>
            </p:cNvPr>
            <p:cNvGrpSpPr/>
            <p:nvPr/>
          </p:nvGrpSpPr>
          <p:grpSpPr>
            <a:xfrm>
              <a:off x="3377186" y="3574347"/>
              <a:ext cx="137160" cy="364656"/>
              <a:chOff x="3394856" y="3625148"/>
              <a:chExt cx="137160" cy="364656"/>
            </a:xfrm>
          </p:grpSpPr>
          <p:sp>
            <p:nvSpPr>
              <p:cNvPr id="265" name="Oval 264">
                <a:extLst>
                  <a:ext uri="{FF2B5EF4-FFF2-40B4-BE49-F238E27FC236}">
                    <a16:creationId xmlns:a16="http://schemas.microsoft.com/office/drawing/2014/main" id="{4DA052E7-6C72-3543-9BB8-6BEF6C0EE5DF}"/>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Oval 265">
                <a:extLst>
                  <a:ext uri="{FF2B5EF4-FFF2-40B4-BE49-F238E27FC236}">
                    <a16:creationId xmlns:a16="http://schemas.microsoft.com/office/drawing/2014/main" id="{30554E4C-4A45-0940-82E7-9BDA58AF3AF2}"/>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4" name="Oval 263">
              <a:extLst>
                <a:ext uri="{FF2B5EF4-FFF2-40B4-BE49-F238E27FC236}">
                  <a16:creationId xmlns:a16="http://schemas.microsoft.com/office/drawing/2014/main" id="{EE6A8C24-EB6A-B340-B2A2-D062DFE8420D}"/>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 name="Group 273">
            <a:extLst>
              <a:ext uri="{FF2B5EF4-FFF2-40B4-BE49-F238E27FC236}">
                <a16:creationId xmlns:a16="http://schemas.microsoft.com/office/drawing/2014/main" id="{57938CBE-6EB4-C349-89D6-3126B14429A6}"/>
              </a:ext>
            </a:extLst>
          </p:cNvPr>
          <p:cNvGrpSpPr/>
          <p:nvPr/>
        </p:nvGrpSpPr>
        <p:grpSpPr>
          <a:xfrm>
            <a:off x="8181567" y="4734831"/>
            <a:ext cx="1545326" cy="1115421"/>
            <a:chOff x="9276522" y="3034751"/>
            <a:chExt cx="1762539" cy="1272207"/>
          </a:xfrm>
        </p:grpSpPr>
        <p:sp>
          <p:nvSpPr>
            <p:cNvPr id="275" name="Rectangle 274">
              <a:extLst>
                <a:ext uri="{FF2B5EF4-FFF2-40B4-BE49-F238E27FC236}">
                  <a16:creationId xmlns:a16="http://schemas.microsoft.com/office/drawing/2014/main" id="{8CC68E19-0416-5648-8894-2F5095C6BABF}"/>
                </a:ext>
              </a:extLst>
            </p:cNvPr>
            <p:cNvSpPr/>
            <p:nvPr/>
          </p:nvSpPr>
          <p:spPr>
            <a:xfrm>
              <a:off x="9276522" y="3034751"/>
              <a:ext cx="1762539" cy="993913"/>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6" name="Straight Connector 275">
              <a:extLst>
                <a:ext uri="{FF2B5EF4-FFF2-40B4-BE49-F238E27FC236}">
                  <a16:creationId xmlns:a16="http://schemas.microsoft.com/office/drawing/2014/main" id="{E0715C36-0686-D74F-AC3A-C61BE4410F81}"/>
                </a:ext>
              </a:extLst>
            </p:cNvPr>
            <p:cNvCxnSpPr/>
            <p:nvPr/>
          </p:nvCxnSpPr>
          <p:spPr>
            <a:xfrm flipH="1">
              <a:off x="9846365" y="4028664"/>
              <a:ext cx="311427" cy="278294"/>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AF7CE510-7B17-8242-BE3B-FEE7045CA124}"/>
                </a:ext>
              </a:extLst>
            </p:cNvPr>
            <p:cNvCxnSpPr>
              <a:cxnSpLocks/>
            </p:cNvCxnSpPr>
            <p:nvPr/>
          </p:nvCxnSpPr>
          <p:spPr>
            <a:xfrm>
              <a:off x="10171044" y="4015412"/>
              <a:ext cx="311427" cy="278294"/>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7039D3D4-393E-3444-93AC-2A57279E00FD}"/>
                </a:ext>
              </a:extLst>
            </p:cNvPr>
            <p:cNvGrpSpPr/>
            <p:nvPr/>
          </p:nvGrpSpPr>
          <p:grpSpPr>
            <a:xfrm>
              <a:off x="9445681" y="3347836"/>
              <a:ext cx="1424220" cy="369830"/>
              <a:chOff x="9340581" y="3347836"/>
              <a:chExt cx="1424220" cy="369830"/>
            </a:xfrm>
          </p:grpSpPr>
          <p:grpSp>
            <p:nvGrpSpPr>
              <p:cNvPr id="279" name="Group 278">
                <a:extLst>
                  <a:ext uri="{FF2B5EF4-FFF2-40B4-BE49-F238E27FC236}">
                    <a16:creationId xmlns:a16="http://schemas.microsoft.com/office/drawing/2014/main" id="{A8AC5C9B-31A3-CE4A-BD5A-07C28BEC0AB0}"/>
                  </a:ext>
                </a:extLst>
              </p:cNvPr>
              <p:cNvGrpSpPr/>
              <p:nvPr/>
            </p:nvGrpSpPr>
            <p:grpSpPr>
              <a:xfrm>
                <a:off x="9875718" y="3369430"/>
                <a:ext cx="338556" cy="326643"/>
                <a:chOff x="9893093" y="3356772"/>
                <a:chExt cx="338556" cy="326643"/>
              </a:xfrm>
            </p:grpSpPr>
            <p:cxnSp>
              <p:nvCxnSpPr>
                <p:cNvPr id="286" name="Connector: Elbow 380">
                  <a:extLst>
                    <a:ext uri="{FF2B5EF4-FFF2-40B4-BE49-F238E27FC236}">
                      <a16:creationId xmlns:a16="http://schemas.microsoft.com/office/drawing/2014/main" id="{FCED52D5-E0F5-FD4F-826C-986F586883C5}"/>
                    </a:ext>
                  </a:extLst>
                </p:cNvPr>
                <p:cNvCxnSpPr>
                  <a:cxnSpLocks/>
                </p:cNvCxnSpPr>
                <p:nvPr/>
              </p:nvCxnSpPr>
              <p:spPr>
                <a:xfrm rot="16200000" flipH="1">
                  <a:off x="9899049" y="3350816"/>
                  <a:ext cx="326643" cy="338556"/>
                </a:xfrm>
                <a:prstGeom prst="bentConnector2">
                  <a:avLst/>
                </a:prstGeom>
                <a:ln w="38100">
                  <a:solidFill>
                    <a:srgbClr val="A8A9AD"/>
                  </a:solidFill>
                </a:ln>
              </p:spPr>
              <p:style>
                <a:lnRef idx="1">
                  <a:schemeClr val="accent1"/>
                </a:lnRef>
                <a:fillRef idx="0">
                  <a:schemeClr val="accent1"/>
                </a:fillRef>
                <a:effectRef idx="0">
                  <a:schemeClr val="accent1"/>
                </a:effectRef>
                <a:fontRef idx="minor">
                  <a:schemeClr val="tx1"/>
                </a:fontRef>
              </p:style>
            </p:cxnSp>
            <p:pic>
              <p:nvPicPr>
                <p:cNvPr id="287" name="Picture 286">
                  <a:extLst>
                    <a:ext uri="{FF2B5EF4-FFF2-40B4-BE49-F238E27FC236}">
                      <a16:creationId xmlns:a16="http://schemas.microsoft.com/office/drawing/2014/main" id="{F578F24F-9D6F-7649-8DB2-87DD9793AF5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0980" b="11995"/>
                <a:stretch/>
              </p:blipFill>
              <p:spPr>
                <a:xfrm>
                  <a:off x="9921390" y="3361334"/>
                  <a:ext cx="309764" cy="297980"/>
                </a:xfrm>
                <a:prstGeom prst="rect">
                  <a:avLst/>
                </a:prstGeom>
              </p:spPr>
            </p:pic>
          </p:grpSp>
          <p:grpSp>
            <p:nvGrpSpPr>
              <p:cNvPr id="280" name="Group 279">
                <a:extLst>
                  <a:ext uri="{FF2B5EF4-FFF2-40B4-BE49-F238E27FC236}">
                    <a16:creationId xmlns:a16="http://schemas.microsoft.com/office/drawing/2014/main" id="{94CB8AA9-8004-BC4C-97B8-B2782A4066EE}"/>
                  </a:ext>
                </a:extLst>
              </p:cNvPr>
              <p:cNvGrpSpPr/>
              <p:nvPr/>
            </p:nvGrpSpPr>
            <p:grpSpPr>
              <a:xfrm>
                <a:off x="9340581" y="3421489"/>
                <a:ext cx="354441" cy="222524"/>
                <a:chOff x="9340581" y="3444006"/>
                <a:chExt cx="354441" cy="222524"/>
              </a:xfrm>
            </p:grpSpPr>
            <p:cxnSp>
              <p:nvCxnSpPr>
                <p:cNvPr id="284" name="Straight Connector 283">
                  <a:extLst>
                    <a:ext uri="{FF2B5EF4-FFF2-40B4-BE49-F238E27FC236}">
                      <a16:creationId xmlns:a16="http://schemas.microsoft.com/office/drawing/2014/main" id="{DB8E7544-CFD1-FA47-9F53-79B911D33B13}"/>
                    </a:ext>
                  </a:extLst>
                </p:cNvPr>
                <p:cNvCxnSpPr/>
                <p:nvPr/>
              </p:nvCxnSpPr>
              <p:spPr>
                <a:xfrm>
                  <a:off x="9340581" y="3666530"/>
                  <a:ext cx="354441"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85" name="Picture 284">
                  <a:extLst>
                    <a:ext uri="{FF2B5EF4-FFF2-40B4-BE49-F238E27FC236}">
                      <a16:creationId xmlns:a16="http://schemas.microsoft.com/office/drawing/2014/main" id="{CFB5E5F2-02E1-244D-8268-25F89D757C6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13562"/>
                <a:stretch/>
              </p:blipFill>
              <p:spPr>
                <a:xfrm>
                  <a:off x="9354528" y="3444006"/>
                  <a:ext cx="331559" cy="207162"/>
                </a:xfrm>
                <a:prstGeom prst="rect">
                  <a:avLst/>
                </a:prstGeom>
              </p:spPr>
            </p:pic>
          </p:grpSp>
          <p:grpSp>
            <p:nvGrpSpPr>
              <p:cNvPr id="281" name="Group 280">
                <a:extLst>
                  <a:ext uri="{FF2B5EF4-FFF2-40B4-BE49-F238E27FC236}">
                    <a16:creationId xmlns:a16="http://schemas.microsoft.com/office/drawing/2014/main" id="{748A7945-8A8B-AE49-A44E-CC2CC01A1430}"/>
                  </a:ext>
                </a:extLst>
              </p:cNvPr>
              <p:cNvGrpSpPr/>
              <p:nvPr/>
            </p:nvGrpSpPr>
            <p:grpSpPr>
              <a:xfrm>
                <a:off x="10394971" y="3347836"/>
                <a:ext cx="369830" cy="369830"/>
                <a:chOff x="10403907" y="3386556"/>
                <a:chExt cx="369830" cy="369830"/>
              </a:xfrm>
            </p:grpSpPr>
            <p:sp>
              <p:nvSpPr>
                <p:cNvPr id="282" name="Teardrop 281">
                  <a:extLst>
                    <a:ext uri="{FF2B5EF4-FFF2-40B4-BE49-F238E27FC236}">
                      <a16:creationId xmlns:a16="http://schemas.microsoft.com/office/drawing/2014/main" id="{A026149C-7DAE-404E-BCFF-8CBC78323E94}"/>
                    </a:ext>
                  </a:extLst>
                </p:cNvPr>
                <p:cNvSpPr/>
                <p:nvPr/>
              </p:nvSpPr>
              <p:spPr>
                <a:xfrm>
                  <a:off x="10403907" y="3386556"/>
                  <a:ext cx="369830" cy="369830"/>
                </a:xfrm>
                <a:prstGeom prst="teardrop">
                  <a:avLst>
                    <a:gd name="adj" fmla="val 0"/>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3" name="Picture 282">
                  <a:extLst>
                    <a:ext uri="{FF2B5EF4-FFF2-40B4-BE49-F238E27FC236}">
                      <a16:creationId xmlns:a16="http://schemas.microsoft.com/office/drawing/2014/main" id="{27A695CC-9E71-554C-8740-09D0800E3ED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716" t="3853" r="3853" b="7716"/>
                <a:stretch/>
              </p:blipFill>
              <p:spPr>
                <a:xfrm>
                  <a:off x="10464360" y="3386556"/>
                  <a:ext cx="309377" cy="309644"/>
                </a:xfrm>
                <a:prstGeom prst="ellipse">
                  <a:avLst/>
                </a:prstGeom>
              </p:spPr>
            </p:pic>
          </p:grpSp>
        </p:grpSp>
      </p:grpSp>
      <p:cxnSp>
        <p:nvCxnSpPr>
          <p:cNvPr id="288" name="Straight Arrow Connector 287">
            <a:extLst>
              <a:ext uri="{FF2B5EF4-FFF2-40B4-BE49-F238E27FC236}">
                <a16:creationId xmlns:a16="http://schemas.microsoft.com/office/drawing/2014/main" id="{4475787D-1573-CB4A-970A-F070E970262D}"/>
              </a:ext>
            </a:extLst>
          </p:cNvPr>
          <p:cNvCxnSpPr>
            <a:cxnSpLocks/>
          </p:cNvCxnSpPr>
          <p:nvPr/>
        </p:nvCxnSpPr>
        <p:spPr>
          <a:xfrm>
            <a:off x="7422312" y="5348935"/>
            <a:ext cx="654685"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1BB4184A-CCB0-C741-BD60-76ACBCA82099}"/>
              </a:ext>
            </a:extLst>
          </p:cNvPr>
          <p:cNvSpPr txBox="1"/>
          <p:nvPr/>
        </p:nvSpPr>
        <p:spPr>
          <a:xfrm>
            <a:off x="7948996" y="6054891"/>
            <a:ext cx="200243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used for dashboard visualizations</a:t>
            </a:r>
          </a:p>
        </p:txBody>
      </p:sp>
      <p:grpSp>
        <p:nvGrpSpPr>
          <p:cNvPr id="290" name="Group 289">
            <a:extLst>
              <a:ext uri="{FF2B5EF4-FFF2-40B4-BE49-F238E27FC236}">
                <a16:creationId xmlns:a16="http://schemas.microsoft.com/office/drawing/2014/main" id="{A6BBB739-1896-994D-B663-58FDF16DE241}"/>
              </a:ext>
            </a:extLst>
          </p:cNvPr>
          <p:cNvGrpSpPr/>
          <p:nvPr/>
        </p:nvGrpSpPr>
        <p:grpSpPr>
          <a:xfrm>
            <a:off x="4145824" y="4559021"/>
            <a:ext cx="591862" cy="587828"/>
            <a:chOff x="10257340" y="1680054"/>
            <a:chExt cx="394878" cy="392187"/>
          </a:xfrm>
        </p:grpSpPr>
        <p:sp>
          <p:nvSpPr>
            <p:cNvPr id="291" name="Rectangle 290">
              <a:extLst>
                <a:ext uri="{FF2B5EF4-FFF2-40B4-BE49-F238E27FC236}">
                  <a16:creationId xmlns:a16="http://schemas.microsoft.com/office/drawing/2014/main" id="{4053BF98-65A9-8840-9943-1AC17C8E9C3E}"/>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2" name="Picture 291" descr="Image result for azure functions logo png">
              <a:extLst>
                <a:ext uri="{FF2B5EF4-FFF2-40B4-BE49-F238E27FC236}">
                  <a16:creationId xmlns:a16="http://schemas.microsoft.com/office/drawing/2014/main" id="{EE732AA1-F17C-8D40-AE61-5978FA4C185B}"/>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3" name="Group 292">
            <a:extLst>
              <a:ext uri="{FF2B5EF4-FFF2-40B4-BE49-F238E27FC236}">
                <a16:creationId xmlns:a16="http://schemas.microsoft.com/office/drawing/2014/main" id="{9E0BE6E1-2C77-7D45-AB44-8C0DFC3F9D9E}"/>
              </a:ext>
            </a:extLst>
          </p:cNvPr>
          <p:cNvGrpSpPr/>
          <p:nvPr/>
        </p:nvGrpSpPr>
        <p:grpSpPr>
          <a:xfrm>
            <a:off x="4713553" y="5126102"/>
            <a:ext cx="422385" cy="429325"/>
            <a:chOff x="2931030" y="3346852"/>
            <a:chExt cx="806395" cy="819647"/>
          </a:xfrm>
        </p:grpSpPr>
        <p:grpSp>
          <p:nvGrpSpPr>
            <p:cNvPr id="294" name="Group 293">
              <a:extLst>
                <a:ext uri="{FF2B5EF4-FFF2-40B4-BE49-F238E27FC236}">
                  <a16:creationId xmlns:a16="http://schemas.microsoft.com/office/drawing/2014/main" id="{B25ECB94-1FF2-E746-9886-E0D10AD9AEC5}"/>
                </a:ext>
              </a:extLst>
            </p:cNvPr>
            <p:cNvGrpSpPr/>
            <p:nvPr/>
          </p:nvGrpSpPr>
          <p:grpSpPr>
            <a:xfrm>
              <a:off x="2931030" y="3346852"/>
              <a:ext cx="137160" cy="819647"/>
              <a:chOff x="2931030" y="3346852"/>
              <a:chExt cx="137160" cy="819647"/>
            </a:xfrm>
          </p:grpSpPr>
          <p:sp>
            <p:nvSpPr>
              <p:cNvPr id="303" name="Oval 302">
                <a:extLst>
                  <a:ext uri="{FF2B5EF4-FFF2-40B4-BE49-F238E27FC236}">
                    <a16:creationId xmlns:a16="http://schemas.microsoft.com/office/drawing/2014/main" id="{42F43303-DEC6-3145-9938-C2C03648D647}"/>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4" name="Oval 303">
                <a:extLst>
                  <a:ext uri="{FF2B5EF4-FFF2-40B4-BE49-F238E27FC236}">
                    <a16:creationId xmlns:a16="http://schemas.microsoft.com/office/drawing/2014/main" id="{C385806F-0CF2-7240-BA36-6B9B9B2443EF}"/>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Oval 304">
                <a:extLst>
                  <a:ext uri="{FF2B5EF4-FFF2-40B4-BE49-F238E27FC236}">
                    <a16:creationId xmlns:a16="http://schemas.microsoft.com/office/drawing/2014/main" id="{5CDF4F73-A1D9-FC43-90F1-F73A85692F26}"/>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Oval 305">
                <a:extLst>
                  <a:ext uri="{FF2B5EF4-FFF2-40B4-BE49-F238E27FC236}">
                    <a16:creationId xmlns:a16="http://schemas.microsoft.com/office/drawing/2014/main" id="{9238C97A-3F6C-C74B-A31A-E9A14CDF1B7A}"/>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95" name="Group 294">
              <a:extLst>
                <a:ext uri="{FF2B5EF4-FFF2-40B4-BE49-F238E27FC236}">
                  <a16:creationId xmlns:a16="http://schemas.microsoft.com/office/drawing/2014/main" id="{8E938193-2DE6-1A4A-8DD6-460485FF4E44}"/>
                </a:ext>
              </a:extLst>
            </p:cNvPr>
            <p:cNvGrpSpPr/>
            <p:nvPr/>
          </p:nvGrpSpPr>
          <p:grpSpPr>
            <a:xfrm>
              <a:off x="3154108" y="3460599"/>
              <a:ext cx="137160" cy="592152"/>
              <a:chOff x="3162943" y="3486000"/>
              <a:chExt cx="137160" cy="592152"/>
            </a:xfrm>
          </p:grpSpPr>
          <p:sp>
            <p:nvSpPr>
              <p:cNvPr id="300" name="Oval 299">
                <a:extLst>
                  <a:ext uri="{FF2B5EF4-FFF2-40B4-BE49-F238E27FC236}">
                    <a16:creationId xmlns:a16="http://schemas.microsoft.com/office/drawing/2014/main" id="{E3A34E54-BB6F-CC40-8D58-2AF08D60EFF0}"/>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1" name="Oval 300">
                <a:extLst>
                  <a:ext uri="{FF2B5EF4-FFF2-40B4-BE49-F238E27FC236}">
                    <a16:creationId xmlns:a16="http://schemas.microsoft.com/office/drawing/2014/main" id="{6F4F53E9-D539-DC45-BF60-3485701B3652}"/>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Oval 301">
                <a:extLst>
                  <a:ext uri="{FF2B5EF4-FFF2-40B4-BE49-F238E27FC236}">
                    <a16:creationId xmlns:a16="http://schemas.microsoft.com/office/drawing/2014/main" id="{A8B0F024-40A2-744E-AB15-B69EED5ECF7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96" name="Group 295">
              <a:extLst>
                <a:ext uri="{FF2B5EF4-FFF2-40B4-BE49-F238E27FC236}">
                  <a16:creationId xmlns:a16="http://schemas.microsoft.com/office/drawing/2014/main" id="{54E9C11A-A624-064A-A465-057DF0391FA5}"/>
                </a:ext>
              </a:extLst>
            </p:cNvPr>
            <p:cNvGrpSpPr/>
            <p:nvPr/>
          </p:nvGrpSpPr>
          <p:grpSpPr>
            <a:xfrm>
              <a:off x="3377186" y="3574347"/>
              <a:ext cx="137160" cy="364656"/>
              <a:chOff x="3394856" y="3625148"/>
              <a:chExt cx="137160" cy="364656"/>
            </a:xfrm>
          </p:grpSpPr>
          <p:sp>
            <p:nvSpPr>
              <p:cNvPr id="298" name="Oval 297">
                <a:extLst>
                  <a:ext uri="{FF2B5EF4-FFF2-40B4-BE49-F238E27FC236}">
                    <a16:creationId xmlns:a16="http://schemas.microsoft.com/office/drawing/2014/main" id="{56D514D3-2C39-FF42-8F4F-09F8F296630F}"/>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Oval 298">
                <a:extLst>
                  <a:ext uri="{FF2B5EF4-FFF2-40B4-BE49-F238E27FC236}">
                    <a16:creationId xmlns:a16="http://schemas.microsoft.com/office/drawing/2014/main" id="{4ABDCCE5-02DB-564E-86EE-FDAFB44455B8}"/>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97" name="Oval 296">
              <a:extLst>
                <a:ext uri="{FF2B5EF4-FFF2-40B4-BE49-F238E27FC236}">
                  <a16:creationId xmlns:a16="http://schemas.microsoft.com/office/drawing/2014/main" id="{D9EF155F-744A-9748-8138-057ECEB64EC3}"/>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117583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Automation of scheduled tasks</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540747"/>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A customer database is analyzed for duplicate entries every 15 minutes, to avoid multiple communications being sent out to same customers.</a:t>
            </a: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Financial Services</a:t>
            </a:r>
          </a:p>
        </p:txBody>
      </p:sp>
      <p:pic>
        <p:nvPicPr>
          <p:cNvPr id="155" name="Picture 154" descr="A person sitting in a room&#10;&#10;Description generated with very high confidence">
            <a:extLst>
              <a:ext uri="{FF2B5EF4-FFF2-40B4-BE49-F238E27FC236}">
                <a16:creationId xmlns:a16="http://schemas.microsoft.com/office/drawing/2014/main" id="{5B9910CF-CDB2-934D-A119-7E08CF037E4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70946" y="0"/>
            <a:ext cx="2265529" cy="6994525"/>
          </a:xfrm>
          <a:prstGeom prst="rect">
            <a:avLst/>
          </a:prstGeom>
        </p:spPr>
      </p:pic>
      <p:sp>
        <p:nvSpPr>
          <p:cNvPr id="156" name="TextBox 155">
            <a:extLst>
              <a:ext uri="{FF2B5EF4-FFF2-40B4-BE49-F238E27FC236}">
                <a16:creationId xmlns:a16="http://schemas.microsoft.com/office/drawing/2014/main" id="{AE6A83FF-5770-B64F-97D5-F115E391E053}"/>
              </a:ext>
            </a:extLst>
          </p:cNvPr>
          <p:cNvSpPr txBox="1"/>
          <p:nvPr/>
        </p:nvSpPr>
        <p:spPr>
          <a:xfrm>
            <a:off x="3266703" y="5529590"/>
            <a:ext cx="2283413"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 cleans a database every 15 minutes…</a:t>
            </a:r>
          </a:p>
        </p:txBody>
      </p:sp>
      <p:sp>
        <p:nvSpPr>
          <p:cNvPr id="157" name="TextBox 156">
            <a:extLst>
              <a:ext uri="{FF2B5EF4-FFF2-40B4-BE49-F238E27FC236}">
                <a16:creationId xmlns:a16="http://schemas.microsoft.com/office/drawing/2014/main" id="{75A5CE46-D7CC-5B40-BDFD-1B7336C27E75}"/>
              </a:ext>
            </a:extLst>
          </p:cNvPr>
          <p:cNvSpPr txBox="1"/>
          <p:nvPr/>
        </p:nvSpPr>
        <p:spPr>
          <a:xfrm>
            <a:off x="6136534" y="5529590"/>
            <a:ext cx="202343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…deduplicating entries based on business logic</a:t>
            </a:r>
          </a:p>
        </p:txBody>
      </p:sp>
      <p:grpSp>
        <p:nvGrpSpPr>
          <p:cNvPr id="158" name="Group 157">
            <a:extLst>
              <a:ext uri="{FF2B5EF4-FFF2-40B4-BE49-F238E27FC236}">
                <a16:creationId xmlns:a16="http://schemas.microsoft.com/office/drawing/2014/main" id="{991F73D8-62A8-CF48-995A-570B4E3E009E}"/>
              </a:ext>
            </a:extLst>
          </p:cNvPr>
          <p:cNvGrpSpPr/>
          <p:nvPr/>
        </p:nvGrpSpPr>
        <p:grpSpPr>
          <a:xfrm>
            <a:off x="616712" y="2855708"/>
            <a:ext cx="1949330" cy="2488432"/>
            <a:chOff x="4128959" y="2310115"/>
            <a:chExt cx="1949330" cy="2488432"/>
          </a:xfrm>
        </p:grpSpPr>
        <p:sp>
          <p:nvSpPr>
            <p:cNvPr id="159" name="Oval 158">
              <a:extLst>
                <a:ext uri="{FF2B5EF4-FFF2-40B4-BE49-F238E27FC236}">
                  <a16:creationId xmlns:a16="http://schemas.microsoft.com/office/drawing/2014/main" id="{5EA0B692-1666-DE47-B209-C535419BF8B9}"/>
                </a:ext>
              </a:extLst>
            </p:cNvPr>
            <p:cNvSpPr/>
            <p:nvPr/>
          </p:nvSpPr>
          <p:spPr>
            <a:xfrm>
              <a:off x="4395737"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id="{1702BE07-9651-4147-B9B5-9C629A71E5BD}"/>
                </a:ext>
              </a:extLst>
            </p:cNvPr>
            <p:cNvSpPr/>
            <p:nvPr/>
          </p:nvSpPr>
          <p:spPr>
            <a:xfrm>
              <a:off x="4530330"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Oval 164">
              <a:extLst>
                <a:ext uri="{FF2B5EF4-FFF2-40B4-BE49-F238E27FC236}">
                  <a16:creationId xmlns:a16="http://schemas.microsoft.com/office/drawing/2014/main" id="{625D08C4-B6A0-BD4B-B76E-0C01BAF10AEE}"/>
                </a:ext>
              </a:extLst>
            </p:cNvPr>
            <p:cNvSpPr/>
            <p:nvPr/>
          </p:nvSpPr>
          <p:spPr>
            <a:xfrm>
              <a:off x="4664923"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68">
              <a:extLst>
                <a:ext uri="{FF2B5EF4-FFF2-40B4-BE49-F238E27FC236}">
                  <a16:creationId xmlns:a16="http://schemas.microsoft.com/office/drawing/2014/main" id="{B3DE526B-D106-F341-84B8-CDD62A23E10A}"/>
                </a:ext>
              </a:extLst>
            </p:cNvPr>
            <p:cNvSpPr/>
            <p:nvPr/>
          </p:nvSpPr>
          <p:spPr>
            <a:xfrm>
              <a:off x="4799516"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A8ADD37F-F1FE-7743-BCDD-F5C4696A7E8D}"/>
                </a:ext>
              </a:extLst>
            </p:cNvPr>
            <p:cNvSpPr/>
            <p:nvPr/>
          </p:nvSpPr>
          <p:spPr>
            <a:xfrm>
              <a:off x="493260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70">
              <a:extLst>
                <a:ext uri="{FF2B5EF4-FFF2-40B4-BE49-F238E27FC236}">
                  <a16:creationId xmlns:a16="http://schemas.microsoft.com/office/drawing/2014/main" id="{F5FFA033-C107-F545-ACAD-316B76EF0D55}"/>
                </a:ext>
              </a:extLst>
            </p:cNvPr>
            <p:cNvSpPr/>
            <p:nvPr/>
          </p:nvSpPr>
          <p:spPr>
            <a:xfrm>
              <a:off x="506719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C789A3A9-0C71-5C4B-9823-99936B2AAC5A}"/>
                </a:ext>
              </a:extLst>
            </p:cNvPr>
            <p:cNvSpPr/>
            <p:nvPr/>
          </p:nvSpPr>
          <p:spPr>
            <a:xfrm>
              <a:off x="520178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84DF65E7-BAF7-8D46-9D04-35B5ADE8F2C6}"/>
                </a:ext>
              </a:extLst>
            </p:cNvPr>
            <p:cNvSpPr/>
            <p:nvPr/>
          </p:nvSpPr>
          <p:spPr>
            <a:xfrm>
              <a:off x="533638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36F0751C-2D96-A74C-AD28-620A94C23D57}"/>
                </a:ext>
              </a:extLst>
            </p:cNvPr>
            <p:cNvSpPr/>
            <p:nvPr/>
          </p:nvSpPr>
          <p:spPr>
            <a:xfrm>
              <a:off x="546946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03E167C8-D2BA-3249-875E-519056CA0AA3}"/>
                </a:ext>
              </a:extLst>
            </p:cNvPr>
            <p:cNvSpPr/>
            <p:nvPr/>
          </p:nvSpPr>
          <p:spPr>
            <a:xfrm>
              <a:off x="560405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D3F2F842-BCB9-8F4F-BD3F-FC0C9483FD2D}"/>
                </a:ext>
              </a:extLst>
            </p:cNvPr>
            <p:cNvSpPr/>
            <p:nvPr/>
          </p:nvSpPr>
          <p:spPr>
            <a:xfrm>
              <a:off x="573865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F85B9EC0-7241-ED45-8E9E-2FB14307ABDC}"/>
                </a:ext>
              </a:extLst>
            </p:cNvPr>
            <p:cNvSpPr/>
            <p:nvPr/>
          </p:nvSpPr>
          <p:spPr>
            <a:xfrm>
              <a:off x="587324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ECA776D4-D93F-404B-89B9-3DB12B5C4EE2}"/>
                </a:ext>
              </a:extLst>
            </p:cNvPr>
            <p:cNvGrpSpPr/>
            <p:nvPr/>
          </p:nvGrpSpPr>
          <p:grpSpPr>
            <a:xfrm>
              <a:off x="4332005" y="4276476"/>
              <a:ext cx="1746284" cy="137160"/>
              <a:chOff x="3571766" y="4774243"/>
              <a:chExt cx="1746284" cy="137160"/>
            </a:xfrm>
          </p:grpSpPr>
          <p:sp>
            <p:nvSpPr>
              <p:cNvPr id="387" name="Oval 386">
                <a:extLst>
                  <a:ext uri="{FF2B5EF4-FFF2-40B4-BE49-F238E27FC236}">
                    <a16:creationId xmlns:a16="http://schemas.microsoft.com/office/drawing/2014/main" id="{49527AED-BC0D-084B-8CCB-44DCD29DFCF3}"/>
                  </a:ext>
                </a:extLst>
              </p:cNvPr>
              <p:cNvSpPr/>
              <p:nvPr/>
            </p:nvSpPr>
            <p:spPr>
              <a:xfrm>
                <a:off x="357176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8" name="Oval 387">
                <a:extLst>
                  <a:ext uri="{FF2B5EF4-FFF2-40B4-BE49-F238E27FC236}">
                    <a16:creationId xmlns:a16="http://schemas.microsoft.com/office/drawing/2014/main" id="{9C6D6A43-AF20-554A-B098-5900AF3F61C1}"/>
                  </a:ext>
                </a:extLst>
              </p:cNvPr>
              <p:cNvSpPr/>
              <p:nvPr/>
            </p:nvSpPr>
            <p:spPr>
              <a:xfrm>
                <a:off x="3706359"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Oval 388">
                <a:extLst>
                  <a:ext uri="{FF2B5EF4-FFF2-40B4-BE49-F238E27FC236}">
                    <a16:creationId xmlns:a16="http://schemas.microsoft.com/office/drawing/2014/main" id="{0058502C-5BC6-174A-82CB-EE41A77912E6}"/>
                  </a:ext>
                </a:extLst>
              </p:cNvPr>
              <p:cNvSpPr/>
              <p:nvPr/>
            </p:nvSpPr>
            <p:spPr>
              <a:xfrm>
                <a:off x="3840952"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Oval 389">
                <a:extLst>
                  <a:ext uri="{FF2B5EF4-FFF2-40B4-BE49-F238E27FC236}">
                    <a16:creationId xmlns:a16="http://schemas.microsoft.com/office/drawing/2014/main" id="{25245AC6-8B47-9D47-837C-E07BF394B074}"/>
                  </a:ext>
                </a:extLst>
              </p:cNvPr>
              <p:cNvSpPr/>
              <p:nvPr/>
            </p:nvSpPr>
            <p:spPr>
              <a:xfrm>
                <a:off x="3975545"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92F6967D-C684-8040-A40B-E73D932733EA}"/>
                  </a:ext>
                </a:extLst>
              </p:cNvPr>
              <p:cNvSpPr/>
              <p:nvPr/>
            </p:nvSpPr>
            <p:spPr>
              <a:xfrm>
                <a:off x="410863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2" name="Oval 391">
                <a:extLst>
                  <a:ext uri="{FF2B5EF4-FFF2-40B4-BE49-F238E27FC236}">
                    <a16:creationId xmlns:a16="http://schemas.microsoft.com/office/drawing/2014/main" id="{FC2829C9-A234-AB42-A0B6-51AEC19B628A}"/>
                  </a:ext>
                </a:extLst>
              </p:cNvPr>
              <p:cNvSpPr/>
              <p:nvPr/>
            </p:nvSpPr>
            <p:spPr>
              <a:xfrm>
                <a:off x="4243223"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3" name="Oval 392">
                <a:extLst>
                  <a:ext uri="{FF2B5EF4-FFF2-40B4-BE49-F238E27FC236}">
                    <a16:creationId xmlns:a16="http://schemas.microsoft.com/office/drawing/2014/main" id="{FD8FB8CB-C058-454C-933D-7813DEEEA1EC}"/>
                  </a:ext>
                </a:extLst>
              </p:cNvPr>
              <p:cNvSpPr/>
              <p:nvPr/>
            </p:nvSpPr>
            <p:spPr>
              <a:xfrm>
                <a:off x="437781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4" name="Oval 393">
                <a:extLst>
                  <a:ext uri="{FF2B5EF4-FFF2-40B4-BE49-F238E27FC236}">
                    <a16:creationId xmlns:a16="http://schemas.microsoft.com/office/drawing/2014/main" id="{5400FC8F-05A1-4142-AE24-BB6CD6B42B04}"/>
                  </a:ext>
                </a:extLst>
              </p:cNvPr>
              <p:cNvSpPr/>
              <p:nvPr/>
            </p:nvSpPr>
            <p:spPr>
              <a:xfrm>
                <a:off x="4512409"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5" name="Oval 394">
                <a:extLst>
                  <a:ext uri="{FF2B5EF4-FFF2-40B4-BE49-F238E27FC236}">
                    <a16:creationId xmlns:a16="http://schemas.microsoft.com/office/drawing/2014/main" id="{01D7EAA2-6038-B24E-A687-8FB7B7233E2A}"/>
                  </a:ext>
                </a:extLst>
              </p:cNvPr>
              <p:cNvSpPr/>
              <p:nvPr/>
            </p:nvSpPr>
            <p:spPr>
              <a:xfrm>
                <a:off x="4645493"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Oval 395">
                <a:extLst>
                  <a:ext uri="{FF2B5EF4-FFF2-40B4-BE49-F238E27FC236}">
                    <a16:creationId xmlns:a16="http://schemas.microsoft.com/office/drawing/2014/main" id="{760420AB-7CA4-2245-A225-A217E30022C5}"/>
                  </a:ext>
                </a:extLst>
              </p:cNvPr>
              <p:cNvSpPr/>
              <p:nvPr/>
            </p:nvSpPr>
            <p:spPr>
              <a:xfrm>
                <a:off x="4780086"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7" name="Oval 396">
                <a:extLst>
                  <a:ext uri="{FF2B5EF4-FFF2-40B4-BE49-F238E27FC236}">
                    <a16:creationId xmlns:a16="http://schemas.microsoft.com/office/drawing/2014/main" id="{86702161-C022-984E-82A7-82CF6F575CD6}"/>
                  </a:ext>
                </a:extLst>
              </p:cNvPr>
              <p:cNvSpPr/>
              <p:nvPr/>
            </p:nvSpPr>
            <p:spPr>
              <a:xfrm>
                <a:off x="4914679"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8" name="Oval 397">
                <a:extLst>
                  <a:ext uri="{FF2B5EF4-FFF2-40B4-BE49-F238E27FC236}">
                    <a16:creationId xmlns:a16="http://schemas.microsoft.com/office/drawing/2014/main" id="{96A9D23F-46A5-5843-AB90-AE7C8308030A}"/>
                  </a:ext>
                </a:extLst>
              </p:cNvPr>
              <p:cNvSpPr/>
              <p:nvPr/>
            </p:nvSpPr>
            <p:spPr>
              <a:xfrm>
                <a:off x="5049272"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 name="Oval 398">
                <a:extLst>
                  <a:ext uri="{FF2B5EF4-FFF2-40B4-BE49-F238E27FC236}">
                    <a16:creationId xmlns:a16="http://schemas.microsoft.com/office/drawing/2014/main" id="{6AE53A46-5800-6F4C-A0D8-F7B8672524CB}"/>
                  </a:ext>
                </a:extLst>
              </p:cNvPr>
              <p:cNvSpPr/>
              <p:nvPr/>
            </p:nvSpPr>
            <p:spPr>
              <a:xfrm>
                <a:off x="518089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8" name="Oval 197">
              <a:extLst>
                <a:ext uri="{FF2B5EF4-FFF2-40B4-BE49-F238E27FC236}">
                  <a16:creationId xmlns:a16="http://schemas.microsoft.com/office/drawing/2014/main" id="{F0888C5D-2A5C-A74A-8FA0-ABC1DEEF5B2B}"/>
                </a:ext>
              </a:extLst>
            </p:cNvPr>
            <p:cNvSpPr/>
            <p:nvPr/>
          </p:nvSpPr>
          <p:spPr>
            <a:xfrm>
              <a:off x="439573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393721B2-1A38-E746-9142-6E6FF649E5B4}"/>
                </a:ext>
              </a:extLst>
            </p:cNvPr>
            <p:cNvSpPr/>
            <p:nvPr/>
          </p:nvSpPr>
          <p:spPr>
            <a:xfrm>
              <a:off x="453033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E7408F07-0C46-E94D-A4E7-4D718CCE06E1}"/>
                </a:ext>
              </a:extLst>
            </p:cNvPr>
            <p:cNvSpPr/>
            <p:nvPr/>
          </p:nvSpPr>
          <p:spPr>
            <a:xfrm>
              <a:off x="466492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Oval 200">
              <a:extLst>
                <a:ext uri="{FF2B5EF4-FFF2-40B4-BE49-F238E27FC236}">
                  <a16:creationId xmlns:a16="http://schemas.microsoft.com/office/drawing/2014/main" id="{5C19A556-9EAB-D54D-B4B8-214018C94814}"/>
                </a:ext>
              </a:extLst>
            </p:cNvPr>
            <p:cNvSpPr/>
            <p:nvPr/>
          </p:nvSpPr>
          <p:spPr>
            <a:xfrm>
              <a:off x="4799516"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Oval 202">
              <a:extLst>
                <a:ext uri="{FF2B5EF4-FFF2-40B4-BE49-F238E27FC236}">
                  <a16:creationId xmlns:a16="http://schemas.microsoft.com/office/drawing/2014/main" id="{E0217D96-437F-834C-854A-2AB02113C4FD}"/>
                </a:ext>
              </a:extLst>
            </p:cNvPr>
            <p:cNvSpPr/>
            <p:nvPr/>
          </p:nvSpPr>
          <p:spPr>
            <a:xfrm>
              <a:off x="4932601"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Oval 203">
              <a:extLst>
                <a:ext uri="{FF2B5EF4-FFF2-40B4-BE49-F238E27FC236}">
                  <a16:creationId xmlns:a16="http://schemas.microsoft.com/office/drawing/2014/main" id="{470F524C-A3C3-9F4F-9A32-70EAF5521C96}"/>
                </a:ext>
              </a:extLst>
            </p:cNvPr>
            <p:cNvSpPr/>
            <p:nvPr/>
          </p:nvSpPr>
          <p:spPr>
            <a:xfrm>
              <a:off x="506719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7EB4DD15-45E6-0F47-A79C-231E6A3F9DCE}"/>
                </a:ext>
              </a:extLst>
            </p:cNvPr>
            <p:cNvSpPr/>
            <p:nvPr/>
          </p:nvSpPr>
          <p:spPr>
            <a:xfrm>
              <a:off x="5201787"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84CBEDAF-C6D4-AA49-8F29-919AF3FA2CCC}"/>
                </a:ext>
              </a:extLst>
            </p:cNvPr>
            <p:cNvSpPr/>
            <p:nvPr/>
          </p:nvSpPr>
          <p:spPr>
            <a:xfrm>
              <a:off x="533638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Oval 206">
              <a:extLst>
                <a:ext uri="{FF2B5EF4-FFF2-40B4-BE49-F238E27FC236}">
                  <a16:creationId xmlns:a16="http://schemas.microsoft.com/office/drawing/2014/main" id="{B274CF05-5664-BB4D-8654-8D5E1D53FA72}"/>
                </a:ext>
              </a:extLst>
            </p:cNvPr>
            <p:cNvSpPr/>
            <p:nvPr/>
          </p:nvSpPr>
          <p:spPr>
            <a:xfrm>
              <a:off x="546946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64A31AE8-CD8A-5D4D-A217-DE1C1D6150E8}"/>
                </a:ext>
              </a:extLst>
            </p:cNvPr>
            <p:cNvSpPr/>
            <p:nvPr/>
          </p:nvSpPr>
          <p:spPr>
            <a:xfrm>
              <a:off x="560405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35C10AF1-34DE-AB43-9DBC-0823AC09DAC3}"/>
                </a:ext>
              </a:extLst>
            </p:cNvPr>
            <p:cNvSpPr/>
            <p:nvPr/>
          </p:nvSpPr>
          <p:spPr>
            <a:xfrm>
              <a:off x="573865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60864D9C-19B2-C24C-BE41-0CEB89D6C70F}"/>
                </a:ext>
              </a:extLst>
            </p:cNvPr>
            <p:cNvSpPr/>
            <p:nvPr/>
          </p:nvSpPr>
          <p:spPr>
            <a:xfrm>
              <a:off x="5873243"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CC68FAA9-81F2-B14F-88A8-BF34152B37D4}"/>
                </a:ext>
              </a:extLst>
            </p:cNvPr>
            <p:cNvSpPr/>
            <p:nvPr/>
          </p:nvSpPr>
          <p:spPr>
            <a:xfrm>
              <a:off x="4332005"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Oval 211">
              <a:extLst>
                <a:ext uri="{FF2B5EF4-FFF2-40B4-BE49-F238E27FC236}">
                  <a16:creationId xmlns:a16="http://schemas.microsoft.com/office/drawing/2014/main" id="{C76420DC-A5EE-D346-AA56-9723470701B2}"/>
                </a:ext>
              </a:extLst>
            </p:cNvPr>
            <p:cNvSpPr/>
            <p:nvPr/>
          </p:nvSpPr>
          <p:spPr>
            <a:xfrm>
              <a:off x="4466598"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Oval 212">
              <a:extLst>
                <a:ext uri="{FF2B5EF4-FFF2-40B4-BE49-F238E27FC236}">
                  <a16:creationId xmlns:a16="http://schemas.microsoft.com/office/drawing/2014/main" id="{694B3E4A-5831-E143-8713-8B0AF68D332D}"/>
                </a:ext>
              </a:extLst>
            </p:cNvPr>
            <p:cNvSpPr/>
            <p:nvPr/>
          </p:nvSpPr>
          <p:spPr>
            <a:xfrm>
              <a:off x="4601191"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3FC12446-F990-C740-9975-F9AC4BCA6746}"/>
                </a:ext>
              </a:extLst>
            </p:cNvPr>
            <p:cNvSpPr/>
            <p:nvPr/>
          </p:nvSpPr>
          <p:spPr>
            <a:xfrm>
              <a:off x="4735784"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Oval 214">
              <a:extLst>
                <a:ext uri="{FF2B5EF4-FFF2-40B4-BE49-F238E27FC236}">
                  <a16:creationId xmlns:a16="http://schemas.microsoft.com/office/drawing/2014/main" id="{D56E58B8-C4F7-D642-BAE0-D7A5770E1C37}"/>
                </a:ext>
              </a:extLst>
            </p:cNvPr>
            <p:cNvSpPr/>
            <p:nvPr/>
          </p:nvSpPr>
          <p:spPr>
            <a:xfrm>
              <a:off x="4868869"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Oval 215">
              <a:extLst>
                <a:ext uri="{FF2B5EF4-FFF2-40B4-BE49-F238E27FC236}">
                  <a16:creationId xmlns:a16="http://schemas.microsoft.com/office/drawing/2014/main" id="{C8DB20CF-395D-F94C-A6A8-2219808C1DB4}"/>
                </a:ext>
              </a:extLst>
            </p:cNvPr>
            <p:cNvSpPr/>
            <p:nvPr/>
          </p:nvSpPr>
          <p:spPr>
            <a:xfrm>
              <a:off x="5003462"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Oval 306">
              <a:extLst>
                <a:ext uri="{FF2B5EF4-FFF2-40B4-BE49-F238E27FC236}">
                  <a16:creationId xmlns:a16="http://schemas.microsoft.com/office/drawing/2014/main" id="{6600F207-F8C4-824C-B27C-14F5348A19F5}"/>
                </a:ext>
              </a:extLst>
            </p:cNvPr>
            <p:cNvSpPr/>
            <p:nvPr/>
          </p:nvSpPr>
          <p:spPr>
            <a:xfrm>
              <a:off x="513805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 name="Oval 307">
              <a:extLst>
                <a:ext uri="{FF2B5EF4-FFF2-40B4-BE49-F238E27FC236}">
                  <a16:creationId xmlns:a16="http://schemas.microsoft.com/office/drawing/2014/main" id="{866923C3-9B9C-6C48-AA97-EBE43FA474C0}"/>
                </a:ext>
              </a:extLst>
            </p:cNvPr>
            <p:cNvSpPr/>
            <p:nvPr/>
          </p:nvSpPr>
          <p:spPr>
            <a:xfrm>
              <a:off x="5272648"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055AEF55-7A2E-744B-9B4E-8BACF9F7712E}"/>
                </a:ext>
              </a:extLst>
            </p:cNvPr>
            <p:cNvSpPr/>
            <p:nvPr/>
          </p:nvSpPr>
          <p:spPr>
            <a:xfrm>
              <a:off x="5405732"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Oval 309">
              <a:extLst>
                <a:ext uri="{FF2B5EF4-FFF2-40B4-BE49-F238E27FC236}">
                  <a16:creationId xmlns:a16="http://schemas.microsoft.com/office/drawing/2014/main" id="{947B1A32-A5C1-2E4C-8789-7AAE12E0AAE2}"/>
                </a:ext>
              </a:extLst>
            </p:cNvPr>
            <p:cNvSpPr/>
            <p:nvPr/>
          </p:nvSpPr>
          <p:spPr>
            <a:xfrm>
              <a:off x="554032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29841EE5-1695-FF4F-9ECB-BBE071BC8A5D}"/>
                </a:ext>
              </a:extLst>
            </p:cNvPr>
            <p:cNvSpPr/>
            <p:nvPr/>
          </p:nvSpPr>
          <p:spPr>
            <a:xfrm>
              <a:off x="5674918"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FDEED129-26B1-A94F-A8E9-8D2C46297794}"/>
                </a:ext>
              </a:extLst>
            </p:cNvPr>
            <p:cNvSpPr/>
            <p:nvPr/>
          </p:nvSpPr>
          <p:spPr>
            <a:xfrm>
              <a:off x="5809511"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D933E35E-7DCF-1C4D-9351-332638EE8A8A}"/>
                </a:ext>
              </a:extLst>
            </p:cNvPr>
            <p:cNvSpPr/>
            <p:nvPr/>
          </p:nvSpPr>
          <p:spPr>
            <a:xfrm>
              <a:off x="5941129"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4" name="Oval 313">
              <a:extLst>
                <a:ext uri="{FF2B5EF4-FFF2-40B4-BE49-F238E27FC236}">
                  <a16:creationId xmlns:a16="http://schemas.microsoft.com/office/drawing/2014/main" id="{338F4D8A-28CB-7E40-9217-301269518D74}"/>
                </a:ext>
              </a:extLst>
            </p:cNvPr>
            <p:cNvSpPr/>
            <p:nvPr/>
          </p:nvSpPr>
          <p:spPr>
            <a:xfrm>
              <a:off x="4395737"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Oval 314">
              <a:extLst>
                <a:ext uri="{FF2B5EF4-FFF2-40B4-BE49-F238E27FC236}">
                  <a16:creationId xmlns:a16="http://schemas.microsoft.com/office/drawing/2014/main" id="{024FBE33-EB9D-A642-8974-FCA3C835B1AB}"/>
                </a:ext>
              </a:extLst>
            </p:cNvPr>
            <p:cNvSpPr/>
            <p:nvPr/>
          </p:nvSpPr>
          <p:spPr>
            <a:xfrm>
              <a:off x="453033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 name="Oval 315">
              <a:extLst>
                <a:ext uri="{FF2B5EF4-FFF2-40B4-BE49-F238E27FC236}">
                  <a16:creationId xmlns:a16="http://schemas.microsoft.com/office/drawing/2014/main" id="{3DDC6E51-8FF0-5B49-AA35-87DE904E51C3}"/>
                </a:ext>
              </a:extLst>
            </p:cNvPr>
            <p:cNvSpPr/>
            <p:nvPr/>
          </p:nvSpPr>
          <p:spPr>
            <a:xfrm>
              <a:off x="466492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 name="Oval 316">
              <a:extLst>
                <a:ext uri="{FF2B5EF4-FFF2-40B4-BE49-F238E27FC236}">
                  <a16:creationId xmlns:a16="http://schemas.microsoft.com/office/drawing/2014/main" id="{6F2DBF03-8561-994F-B492-A6A5C00B1C54}"/>
                </a:ext>
              </a:extLst>
            </p:cNvPr>
            <p:cNvSpPr/>
            <p:nvPr/>
          </p:nvSpPr>
          <p:spPr>
            <a:xfrm>
              <a:off x="4799516"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8" name="Oval 317">
              <a:extLst>
                <a:ext uri="{FF2B5EF4-FFF2-40B4-BE49-F238E27FC236}">
                  <a16:creationId xmlns:a16="http://schemas.microsoft.com/office/drawing/2014/main" id="{F4962816-598A-484D-A5A2-3433C599FEEA}"/>
                </a:ext>
              </a:extLst>
            </p:cNvPr>
            <p:cNvSpPr/>
            <p:nvPr/>
          </p:nvSpPr>
          <p:spPr>
            <a:xfrm>
              <a:off x="493260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Oval 318">
              <a:extLst>
                <a:ext uri="{FF2B5EF4-FFF2-40B4-BE49-F238E27FC236}">
                  <a16:creationId xmlns:a16="http://schemas.microsoft.com/office/drawing/2014/main" id="{0AB2DB24-4EAE-3A44-B26E-2FCAB18516BA}"/>
                </a:ext>
              </a:extLst>
            </p:cNvPr>
            <p:cNvSpPr/>
            <p:nvPr/>
          </p:nvSpPr>
          <p:spPr>
            <a:xfrm>
              <a:off x="506719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0" name="Oval 319">
              <a:extLst>
                <a:ext uri="{FF2B5EF4-FFF2-40B4-BE49-F238E27FC236}">
                  <a16:creationId xmlns:a16="http://schemas.microsoft.com/office/drawing/2014/main" id="{1BBB1D61-934D-AD41-AE87-6ABDBC73A089}"/>
                </a:ext>
              </a:extLst>
            </p:cNvPr>
            <p:cNvSpPr/>
            <p:nvPr/>
          </p:nvSpPr>
          <p:spPr>
            <a:xfrm>
              <a:off x="520178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1" name="Oval 320">
              <a:extLst>
                <a:ext uri="{FF2B5EF4-FFF2-40B4-BE49-F238E27FC236}">
                  <a16:creationId xmlns:a16="http://schemas.microsoft.com/office/drawing/2014/main" id="{267EB30A-41A3-AC45-BECD-D0825BE5E475}"/>
                </a:ext>
              </a:extLst>
            </p:cNvPr>
            <p:cNvSpPr/>
            <p:nvPr/>
          </p:nvSpPr>
          <p:spPr>
            <a:xfrm>
              <a:off x="5336380"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Oval 321">
              <a:extLst>
                <a:ext uri="{FF2B5EF4-FFF2-40B4-BE49-F238E27FC236}">
                  <a16:creationId xmlns:a16="http://schemas.microsoft.com/office/drawing/2014/main" id="{363F2A5F-FC78-2E44-9E4F-6696DDB31F33}"/>
                </a:ext>
              </a:extLst>
            </p:cNvPr>
            <p:cNvSpPr/>
            <p:nvPr/>
          </p:nvSpPr>
          <p:spPr>
            <a:xfrm>
              <a:off x="546946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A58BAF7A-A608-F64A-8C18-302121C6143D}"/>
                </a:ext>
              </a:extLst>
            </p:cNvPr>
            <p:cNvSpPr/>
            <p:nvPr/>
          </p:nvSpPr>
          <p:spPr>
            <a:xfrm>
              <a:off x="5604057"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4" name="Oval 323">
              <a:extLst>
                <a:ext uri="{FF2B5EF4-FFF2-40B4-BE49-F238E27FC236}">
                  <a16:creationId xmlns:a16="http://schemas.microsoft.com/office/drawing/2014/main" id="{77BD7B79-6A68-A14C-B705-63C40D24EE02}"/>
                </a:ext>
              </a:extLst>
            </p:cNvPr>
            <p:cNvSpPr/>
            <p:nvPr/>
          </p:nvSpPr>
          <p:spPr>
            <a:xfrm>
              <a:off x="573865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5" name="Oval 324">
              <a:extLst>
                <a:ext uri="{FF2B5EF4-FFF2-40B4-BE49-F238E27FC236}">
                  <a16:creationId xmlns:a16="http://schemas.microsoft.com/office/drawing/2014/main" id="{F0E8A1C7-B683-294F-A928-588A1D472E39}"/>
                </a:ext>
              </a:extLst>
            </p:cNvPr>
            <p:cNvSpPr/>
            <p:nvPr/>
          </p:nvSpPr>
          <p:spPr>
            <a:xfrm>
              <a:off x="5873243"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6" name="Group 325">
              <a:extLst>
                <a:ext uri="{FF2B5EF4-FFF2-40B4-BE49-F238E27FC236}">
                  <a16:creationId xmlns:a16="http://schemas.microsoft.com/office/drawing/2014/main" id="{A797B7BD-E78E-A847-B854-DE02670404A4}"/>
                </a:ext>
              </a:extLst>
            </p:cNvPr>
            <p:cNvGrpSpPr/>
            <p:nvPr/>
          </p:nvGrpSpPr>
          <p:grpSpPr>
            <a:xfrm>
              <a:off x="4332005" y="3816499"/>
              <a:ext cx="1746284" cy="137160"/>
              <a:chOff x="3571766" y="4314266"/>
              <a:chExt cx="1746284" cy="137160"/>
            </a:xfrm>
          </p:grpSpPr>
          <p:sp>
            <p:nvSpPr>
              <p:cNvPr id="374" name="Oval 373">
                <a:extLst>
                  <a:ext uri="{FF2B5EF4-FFF2-40B4-BE49-F238E27FC236}">
                    <a16:creationId xmlns:a16="http://schemas.microsoft.com/office/drawing/2014/main" id="{71D61B68-3BE9-5A47-9D47-72814F29295B}"/>
                  </a:ext>
                </a:extLst>
              </p:cNvPr>
              <p:cNvSpPr/>
              <p:nvPr/>
            </p:nvSpPr>
            <p:spPr>
              <a:xfrm>
                <a:off x="3571766"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5" name="Oval 374">
                <a:extLst>
                  <a:ext uri="{FF2B5EF4-FFF2-40B4-BE49-F238E27FC236}">
                    <a16:creationId xmlns:a16="http://schemas.microsoft.com/office/drawing/2014/main" id="{465C16D9-5401-EE4D-84E7-59670F8CCE9D}"/>
                  </a:ext>
                </a:extLst>
              </p:cNvPr>
              <p:cNvSpPr/>
              <p:nvPr/>
            </p:nvSpPr>
            <p:spPr>
              <a:xfrm>
                <a:off x="3706359"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6" name="Oval 375">
                <a:extLst>
                  <a:ext uri="{FF2B5EF4-FFF2-40B4-BE49-F238E27FC236}">
                    <a16:creationId xmlns:a16="http://schemas.microsoft.com/office/drawing/2014/main" id="{F7EF9D27-47E9-884C-8D1E-D8E98C91EEC5}"/>
                  </a:ext>
                </a:extLst>
              </p:cNvPr>
              <p:cNvSpPr/>
              <p:nvPr/>
            </p:nvSpPr>
            <p:spPr>
              <a:xfrm>
                <a:off x="3840952"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7" name="Oval 376">
                <a:extLst>
                  <a:ext uri="{FF2B5EF4-FFF2-40B4-BE49-F238E27FC236}">
                    <a16:creationId xmlns:a16="http://schemas.microsoft.com/office/drawing/2014/main" id="{4EA6732D-2EFC-164A-B422-2117BFF1BF6A}"/>
                  </a:ext>
                </a:extLst>
              </p:cNvPr>
              <p:cNvSpPr/>
              <p:nvPr/>
            </p:nvSpPr>
            <p:spPr>
              <a:xfrm>
                <a:off x="3975545"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8" name="Oval 377">
                <a:extLst>
                  <a:ext uri="{FF2B5EF4-FFF2-40B4-BE49-F238E27FC236}">
                    <a16:creationId xmlns:a16="http://schemas.microsoft.com/office/drawing/2014/main" id="{3DCED268-7EB1-0A46-BF0B-7EE184332D5F}"/>
                  </a:ext>
                </a:extLst>
              </p:cNvPr>
              <p:cNvSpPr/>
              <p:nvPr/>
            </p:nvSpPr>
            <p:spPr>
              <a:xfrm>
                <a:off x="4108630"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9" name="Oval 378">
                <a:extLst>
                  <a:ext uri="{FF2B5EF4-FFF2-40B4-BE49-F238E27FC236}">
                    <a16:creationId xmlns:a16="http://schemas.microsoft.com/office/drawing/2014/main" id="{3645DC89-627A-174B-B300-5CCEEE9B9CC4}"/>
                  </a:ext>
                </a:extLst>
              </p:cNvPr>
              <p:cNvSpPr/>
              <p:nvPr/>
            </p:nvSpPr>
            <p:spPr>
              <a:xfrm>
                <a:off x="4243223"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Oval 379">
                <a:extLst>
                  <a:ext uri="{FF2B5EF4-FFF2-40B4-BE49-F238E27FC236}">
                    <a16:creationId xmlns:a16="http://schemas.microsoft.com/office/drawing/2014/main" id="{11099DBF-F3F8-DC48-9F82-8DD36C6FACB7}"/>
                  </a:ext>
                </a:extLst>
              </p:cNvPr>
              <p:cNvSpPr/>
              <p:nvPr/>
            </p:nvSpPr>
            <p:spPr>
              <a:xfrm>
                <a:off x="437781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1" name="Oval 380">
                <a:extLst>
                  <a:ext uri="{FF2B5EF4-FFF2-40B4-BE49-F238E27FC236}">
                    <a16:creationId xmlns:a16="http://schemas.microsoft.com/office/drawing/2014/main" id="{DF0E0BED-57C1-704C-9009-30A5FE4D7BAD}"/>
                  </a:ext>
                </a:extLst>
              </p:cNvPr>
              <p:cNvSpPr/>
              <p:nvPr/>
            </p:nvSpPr>
            <p:spPr>
              <a:xfrm>
                <a:off x="4512409"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2" name="Oval 381">
                <a:extLst>
                  <a:ext uri="{FF2B5EF4-FFF2-40B4-BE49-F238E27FC236}">
                    <a16:creationId xmlns:a16="http://schemas.microsoft.com/office/drawing/2014/main" id="{72ED60C0-A66A-2647-BE7D-837797D641A7}"/>
                  </a:ext>
                </a:extLst>
              </p:cNvPr>
              <p:cNvSpPr/>
              <p:nvPr/>
            </p:nvSpPr>
            <p:spPr>
              <a:xfrm>
                <a:off x="4645493"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Oval 382">
                <a:extLst>
                  <a:ext uri="{FF2B5EF4-FFF2-40B4-BE49-F238E27FC236}">
                    <a16:creationId xmlns:a16="http://schemas.microsoft.com/office/drawing/2014/main" id="{BC53B134-E7C2-534B-8275-E9429BFA4073}"/>
                  </a:ext>
                </a:extLst>
              </p:cNvPr>
              <p:cNvSpPr/>
              <p:nvPr/>
            </p:nvSpPr>
            <p:spPr>
              <a:xfrm>
                <a:off x="478008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4" name="Oval 383">
                <a:extLst>
                  <a:ext uri="{FF2B5EF4-FFF2-40B4-BE49-F238E27FC236}">
                    <a16:creationId xmlns:a16="http://schemas.microsoft.com/office/drawing/2014/main" id="{175F9AE4-84D5-EB4C-B945-6A51654BBD5D}"/>
                  </a:ext>
                </a:extLst>
              </p:cNvPr>
              <p:cNvSpPr/>
              <p:nvPr/>
            </p:nvSpPr>
            <p:spPr>
              <a:xfrm>
                <a:off x="4914679"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5" name="Oval 384">
                <a:extLst>
                  <a:ext uri="{FF2B5EF4-FFF2-40B4-BE49-F238E27FC236}">
                    <a16:creationId xmlns:a16="http://schemas.microsoft.com/office/drawing/2014/main" id="{6379D038-8CF7-164D-A907-66219B9B46FC}"/>
                  </a:ext>
                </a:extLst>
              </p:cNvPr>
              <p:cNvSpPr/>
              <p:nvPr/>
            </p:nvSpPr>
            <p:spPr>
              <a:xfrm>
                <a:off x="5049272"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6" name="Oval 385">
                <a:extLst>
                  <a:ext uri="{FF2B5EF4-FFF2-40B4-BE49-F238E27FC236}">
                    <a16:creationId xmlns:a16="http://schemas.microsoft.com/office/drawing/2014/main" id="{D355475F-36DD-E34B-8951-15A1EF74719D}"/>
                  </a:ext>
                </a:extLst>
              </p:cNvPr>
              <p:cNvSpPr/>
              <p:nvPr/>
            </p:nvSpPr>
            <p:spPr>
              <a:xfrm>
                <a:off x="5180890"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27" name="Oval 326">
              <a:extLst>
                <a:ext uri="{FF2B5EF4-FFF2-40B4-BE49-F238E27FC236}">
                  <a16:creationId xmlns:a16="http://schemas.microsoft.com/office/drawing/2014/main" id="{FF3C33A7-C239-4944-BCDA-1DA1D6AE00A9}"/>
                </a:ext>
              </a:extLst>
            </p:cNvPr>
            <p:cNvSpPr/>
            <p:nvPr/>
          </p:nvSpPr>
          <p:spPr>
            <a:xfrm>
              <a:off x="4395737"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Oval 327">
              <a:extLst>
                <a:ext uri="{FF2B5EF4-FFF2-40B4-BE49-F238E27FC236}">
                  <a16:creationId xmlns:a16="http://schemas.microsoft.com/office/drawing/2014/main" id="{D94E6E3E-7399-D542-9376-51E1AC314792}"/>
                </a:ext>
              </a:extLst>
            </p:cNvPr>
            <p:cNvSpPr/>
            <p:nvPr/>
          </p:nvSpPr>
          <p:spPr>
            <a:xfrm>
              <a:off x="453033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9" name="Oval 328">
              <a:extLst>
                <a:ext uri="{FF2B5EF4-FFF2-40B4-BE49-F238E27FC236}">
                  <a16:creationId xmlns:a16="http://schemas.microsoft.com/office/drawing/2014/main" id="{9DC1BB92-39D8-F345-857B-831AA9F86A78}"/>
                </a:ext>
              </a:extLst>
            </p:cNvPr>
            <p:cNvSpPr/>
            <p:nvPr/>
          </p:nvSpPr>
          <p:spPr>
            <a:xfrm>
              <a:off x="4664923"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Oval 329">
              <a:extLst>
                <a:ext uri="{FF2B5EF4-FFF2-40B4-BE49-F238E27FC236}">
                  <a16:creationId xmlns:a16="http://schemas.microsoft.com/office/drawing/2014/main" id="{95995248-255D-B64B-955E-27FFF84E46A0}"/>
                </a:ext>
              </a:extLst>
            </p:cNvPr>
            <p:cNvSpPr/>
            <p:nvPr/>
          </p:nvSpPr>
          <p:spPr>
            <a:xfrm>
              <a:off x="4799516"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1" name="Oval 330">
              <a:extLst>
                <a:ext uri="{FF2B5EF4-FFF2-40B4-BE49-F238E27FC236}">
                  <a16:creationId xmlns:a16="http://schemas.microsoft.com/office/drawing/2014/main" id="{66B3ED3D-614F-C34A-B387-F88235C813B5}"/>
                </a:ext>
              </a:extLst>
            </p:cNvPr>
            <p:cNvSpPr/>
            <p:nvPr/>
          </p:nvSpPr>
          <p:spPr>
            <a:xfrm>
              <a:off x="493260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2" name="Oval 331">
              <a:extLst>
                <a:ext uri="{FF2B5EF4-FFF2-40B4-BE49-F238E27FC236}">
                  <a16:creationId xmlns:a16="http://schemas.microsoft.com/office/drawing/2014/main" id="{BAD0725E-10CA-F244-B82F-34E8A1D33072}"/>
                </a:ext>
              </a:extLst>
            </p:cNvPr>
            <p:cNvSpPr/>
            <p:nvPr/>
          </p:nvSpPr>
          <p:spPr>
            <a:xfrm>
              <a:off x="506719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3" name="Oval 332">
              <a:extLst>
                <a:ext uri="{FF2B5EF4-FFF2-40B4-BE49-F238E27FC236}">
                  <a16:creationId xmlns:a16="http://schemas.microsoft.com/office/drawing/2014/main" id="{9853CBCF-27D7-0844-87D1-6D306F5D5719}"/>
                </a:ext>
              </a:extLst>
            </p:cNvPr>
            <p:cNvSpPr/>
            <p:nvPr/>
          </p:nvSpPr>
          <p:spPr>
            <a:xfrm>
              <a:off x="520178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4" name="Oval 333">
              <a:extLst>
                <a:ext uri="{FF2B5EF4-FFF2-40B4-BE49-F238E27FC236}">
                  <a16:creationId xmlns:a16="http://schemas.microsoft.com/office/drawing/2014/main" id="{567C4C3D-1F88-0642-95AC-089FA60D5899}"/>
                </a:ext>
              </a:extLst>
            </p:cNvPr>
            <p:cNvSpPr/>
            <p:nvPr/>
          </p:nvSpPr>
          <p:spPr>
            <a:xfrm>
              <a:off x="533638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5" name="Oval 334">
              <a:extLst>
                <a:ext uri="{FF2B5EF4-FFF2-40B4-BE49-F238E27FC236}">
                  <a16:creationId xmlns:a16="http://schemas.microsoft.com/office/drawing/2014/main" id="{A17FE906-3F3B-9346-8DBC-13CE2A2CA059}"/>
                </a:ext>
              </a:extLst>
            </p:cNvPr>
            <p:cNvSpPr/>
            <p:nvPr/>
          </p:nvSpPr>
          <p:spPr>
            <a:xfrm>
              <a:off x="546946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6" name="Oval 335">
              <a:extLst>
                <a:ext uri="{FF2B5EF4-FFF2-40B4-BE49-F238E27FC236}">
                  <a16:creationId xmlns:a16="http://schemas.microsoft.com/office/drawing/2014/main" id="{59C64CC9-A639-2349-A73F-FAF6A390C4AF}"/>
                </a:ext>
              </a:extLst>
            </p:cNvPr>
            <p:cNvSpPr/>
            <p:nvPr/>
          </p:nvSpPr>
          <p:spPr>
            <a:xfrm>
              <a:off x="560405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Oval 336">
              <a:extLst>
                <a:ext uri="{FF2B5EF4-FFF2-40B4-BE49-F238E27FC236}">
                  <a16:creationId xmlns:a16="http://schemas.microsoft.com/office/drawing/2014/main" id="{9A74A454-485E-ED40-9752-4F61BA2D9820}"/>
                </a:ext>
              </a:extLst>
            </p:cNvPr>
            <p:cNvSpPr/>
            <p:nvPr/>
          </p:nvSpPr>
          <p:spPr>
            <a:xfrm>
              <a:off x="573865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Oval 337">
              <a:extLst>
                <a:ext uri="{FF2B5EF4-FFF2-40B4-BE49-F238E27FC236}">
                  <a16:creationId xmlns:a16="http://schemas.microsoft.com/office/drawing/2014/main" id="{42564F1C-19D6-DB43-9EB0-7FDB94FDB896}"/>
                </a:ext>
              </a:extLst>
            </p:cNvPr>
            <p:cNvSpPr/>
            <p:nvPr/>
          </p:nvSpPr>
          <p:spPr>
            <a:xfrm>
              <a:off x="587324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9" name="Group 338">
              <a:extLst>
                <a:ext uri="{FF2B5EF4-FFF2-40B4-BE49-F238E27FC236}">
                  <a16:creationId xmlns:a16="http://schemas.microsoft.com/office/drawing/2014/main" id="{29009D81-A172-0C4B-9F7C-A73AE52BD42B}"/>
                </a:ext>
              </a:extLst>
            </p:cNvPr>
            <p:cNvGrpSpPr/>
            <p:nvPr/>
          </p:nvGrpSpPr>
          <p:grpSpPr>
            <a:xfrm>
              <a:off x="4332005" y="3586511"/>
              <a:ext cx="1746284" cy="137160"/>
              <a:chOff x="3571766" y="4084278"/>
              <a:chExt cx="1746284" cy="137160"/>
            </a:xfrm>
          </p:grpSpPr>
          <p:sp>
            <p:nvSpPr>
              <p:cNvPr id="361" name="Oval 360">
                <a:extLst>
                  <a:ext uri="{FF2B5EF4-FFF2-40B4-BE49-F238E27FC236}">
                    <a16:creationId xmlns:a16="http://schemas.microsoft.com/office/drawing/2014/main" id="{45E4232E-0776-AF40-9D49-6A9308A76CF0}"/>
                  </a:ext>
                </a:extLst>
              </p:cNvPr>
              <p:cNvSpPr/>
              <p:nvPr/>
            </p:nvSpPr>
            <p:spPr>
              <a:xfrm>
                <a:off x="357176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Oval 361">
                <a:extLst>
                  <a:ext uri="{FF2B5EF4-FFF2-40B4-BE49-F238E27FC236}">
                    <a16:creationId xmlns:a16="http://schemas.microsoft.com/office/drawing/2014/main" id="{8DFC9ACC-4873-B74E-A39B-3F1B904D2F99}"/>
                  </a:ext>
                </a:extLst>
              </p:cNvPr>
              <p:cNvSpPr/>
              <p:nvPr/>
            </p:nvSpPr>
            <p:spPr>
              <a:xfrm>
                <a:off x="3706359"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3" name="Oval 362">
                <a:extLst>
                  <a:ext uri="{FF2B5EF4-FFF2-40B4-BE49-F238E27FC236}">
                    <a16:creationId xmlns:a16="http://schemas.microsoft.com/office/drawing/2014/main" id="{FB1DE02F-F572-CE4C-B1AC-21D45BF9D84E}"/>
                  </a:ext>
                </a:extLst>
              </p:cNvPr>
              <p:cNvSpPr/>
              <p:nvPr/>
            </p:nvSpPr>
            <p:spPr>
              <a:xfrm>
                <a:off x="3840952"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Oval 363">
                <a:extLst>
                  <a:ext uri="{FF2B5EF4-FFF2-40B4-BE49-F238E27FC236}">
                    <a16:creationId xmlns:a16="http://schemas.microsoft.com/office/drawing/2014/main" id="{005C0C22-1CA7-2C47-80F9-8D822C18D22B}"/>
                  </a:ext>
                </a:extLst>
              </p:cNvPr>
              <p:cNvSpPr/>
              <p:nvPr/>
            </p:nvSpPr>
            <p:spPr>
              <a:xfrm>
                <a:off x="3975545"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5" name="Oval 364">
                <a:extLst>
                  <a:ext uri="{FF2B5EF4-FFF2-40B4-BE49-F238E27FC236}">
                    <a16:creationId xmlns:a16="http://schemas.microsoft.com/office/drawing/2014/main" id="{658E0679-991E-7E4C-B6B7-1FD8F1E74DB3}"/>
                  </a:ext>
                </a:extLst>
              </p:cNvPr>
              <p:cNvSpPr/>
              <p:nvPr/>
            </p:nvSpPr>
            <p:spPr>
              <a:xfrm>
                <a:off x="410863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6" name="Oval 365">
                <a:extLst>
                  <a:ext uri="{FF2B5EF4-FFF2-40B4-BE49-F238E27FC236}">
                    <a16:creationId xmlns:a16="http://schemas.microsoft.com/office/drawing/2014/main" id="{47F375B2-C4CF-6646-8668-D1031A4E54DC}"/>
                  </a:ext>
                </a:extLst>
              </p:cNvPr>
              <p:cNvSpPr/>
              <p:nvPr/>
            </p:nvSpPr>
            <p:spPr>
              <a:xfrm>
                <a:off x="4243223"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7" name="Oval 366">
                <a:extLst>
                  <a:ext uri="{FF2B5EF4-FFF2-40B4-BE49-F238E27FC236}">
                    <a16:creationId xmlns:a16="http://schemas.microsoft.com/office/drawing/2014/main" id="{1A9EB7F0-743C-A247-8848-5ED58C482FD2}"/>
                  </a:ext>
                </a:extLst>
              </p:cNvPr>
              <p:cNvSpPr/>
              <p:nvPr/>
            </p:nvSpPr>
            <p:spPr>
              <a:xfrm>
                <a:off x="437781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 name="Oval 367">
                <a:extLst>
                  <a:ext uri="{FF2B5EF4-FFF2-40B4-BE49-F238E27FC236}">
                    <a16:creationId xmlns:a16="http://schemas.microsoft.com/office/drawing/2014/main" id="{9CBC7EAA-5215-9746-9F43-FFA49BF54569}"/>
                  </a:ext>
                </a:extLst>
              </p:cNvPr>
              <p:cNvSpPr/>
              <p:nvPr/>
            </p:nvSpPr>
            <p:spPr>
              <a:xfrm>
                <a:off x="4512409"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9" name="Oval 368">
                <a:extLst>
                  <a:ext uri="{FF2B5EF4-FFF2-40B4-BE49-F238E27FC236}">
                    <a16:creationId xmlns:a16="http://schemas.microsoft.com/office/drawing/2014/main" id="{339377FD-68B3-A045-8D84-FC8F651AA1CD}"/>
                  </a:ext>
                </a:extLst>
              </p:cNvPr>
              <p:cNvSpPr/>
              <p:nvPr/>
            </p:nvSpPr>
            <p:spPr>
              <a:xfrm>
                <a:off x="4645493"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0" name="Oval 369">
                <a:extLst>
                  <a:ext uri="{FF2B5EF4-FFF2-40B4-BE49-F238E27FC236}">
                    <a16:creationId xmlns:a16="http://schemas.microsoft.com/office/drawing/2014/main" id="{6C2EEF37-4B27-AA40-9451-1D7482CF5DCD}"/>
                  </a:ext>
                </a:extLst>
              </p:cNvPr>
              <p:cNvSpPr/>
              <p:nvPr/>
            </p:nvSpPr>
            <p:spPr>
              <a:xfrm>
                <a:off x="4780086"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1" name="Oval 370">
                <a:extLst>
                  <a:ext uri="{FF2B5EF4-FFF2-40B4-BE49-F238E27FC236}">
                    <a16:creationId xmlns:a16="http://schemas.microsoft.com/office/drawing/2014/main" id="{82CE55F2-B528-A748-A60A-E76100C76DBA}"/>
                  </a:ext>
                </a:extLst>
              </p:cNvPr>
              <p:cNvSpPr/>
              <p:nvPr/>
            </p:nvSpPr>
            <p:spPr>
              <a:xfrm>
                <a:off x="4914679"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2" name="Oval 371">
                <a:extLst>
                  <a:ext uri="{FF2B5EF4-FFF2-40B4-BE49-F238E27FC236}">
                    <a16:creationId xmlns:a16="http://schemas.microsoft.com/office/drawing/2014/main" id="{4F1FC683-1878-4448-8164-DEFD6E812CC4}"/>
                  </a:ext>
                </a:extLst>
              </p:cNvPr>
              <p:cNvSpPr/>
              <p:nvPr/>
            </p:nvSpPr>
            <p:spPr>
              <a:xfrm>
                <a:off x="5049272"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3" name="Oval 372">
                <a:extLst>
                  <a:ext uri="{FF2B5EF4-FFF2-40B4-BE49-F238E27FC236}">
                    <a16:creationId xmlns:a16="http://schemas.microsoft.com/office/drawing/2014/main" id="{24E48206-811D-C64C-A482-1D7F981A109E}"/>
                  </a:ext>
                </a:extLst>
              </p:cNvPr>
              <p:cNvSpPr/>
              <p:nvPr/>
            </p:nvSpPr>
            <p:spPr>
              <a:xfrm>
                <a:off x="518089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0" name="Oval 339">
              <a:extLst>
                <a:ext uri="{FF2B5EF4-FFF2-40B4-BE49-F238E27FC236}">
                  <a16:creationId xmlns:a16="http://schemas.microsoft.com/office/drawing/2014/main" id="{9060DC1E-E575-234E-8EF9-4696F76B4B21}"/>
                </a:ext>
              </a:extLst>
            </p:cNvPr>
            <p:cNvSpPr/>
            <p:nvPr/>
          </p:nvSpPr>
          <p:spPr>
            <a:xfrm>
              <a:off x="446085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491CD108-EF9D-C24F-9952-299F219014CD}"/>
                </a:ext>
              </a:extLst>
            </p:cNvPr>
            <p:cNvSpPr/>
            <p:nvPr/>
          </p:nvSpPr>
          <p:spPr>
            <a:xfrm>
              <a:off x="459544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2" name="Oval 341">
              <a:extLst>
                <a:ext uri="{FF2B5EF4-FFF2-40B4-BE49-F238E27FC236}">
                  <a16:creationId xmlns:a16="http://schemas.microsoft.com/office/drawing/2014/main" id="{2DDA76CE-A71E-524F-87D2-27F393DDFBC2}"/>
                </a:ext>
              </a:extLst>
            </p:cNvPr>
            <p:cNvSpPr/>
            <p:nvPr/>
          </p:nvSpPr>
          <p:spPr>
            <a:xfrm>
              <a:off x="473004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3" name="Oval 342">
              <a:extLst>
                <a:ext uri="{FF2B5EF4-FFF2-40B4-BE49-F238E27FC236}">
                  <a16:creationId xmlns:a16="http://schemas.microsoft.com/office/drawing/2014/main" id="{BFCFDFFA-BE4D-4141-AB21-98937A946C28}"/>
                </a:ext>
              </a:extLst>
            </p:cNvPr>
            <p:cNvSpPr/>
            <p:nvPr/>
          </p:nvSpPr>
          <p:spPr>
            <a:xfrm>
              <a:off x="4864633"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Oval 343">
              <a:extLst>
                <a:ext uri="{FF2B5EF4-FFF2-40B4-BE49-F238E27FC236}">
                  <a16:creationId xmlns:a16="http://schemas.microsoft.com/office/drawing/2014/main" id="{59F7A90D-BAA3-3D45-A3EA-A01C5A18896F}"/>
                </a:ext>
              </a:extLst>
            </p:cNvPr>
            <p:cNvSpPr/>
            <p:nvPr/>
          </p:nvSpPr>
          <p:spPr>
            <a:xfrm>
              <a:off x="499771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Oval 344">
              <a:extLst>
                <a:ext uri="{FF2B5EF4-FFF2-40B4-BE49-F238E27FC236}">
                  <a16:creationId xmlns:a16="http://schemas.microsoft.com/office/drawing/2014/main" id="{8D23119B-8351-5047-A74E-186D60BC878D}"/>
                </a:ext>
              </a:extLst>
            </p:cNvPr>
            <p:cNvSpPr/>
            <p:nvPr/>
          </p:nvSpPr>
          <p:spPr>
            <a:xfrm>
              <a:off x="513231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Oval 345">
              <a:extLst>
                <a:ext uri="{FF2B5EF4-FFF2-40B4-BE49-F238E27FC236}">
                  <a16:creationId xmlns:a16="http://schemas.microsoft.com/office/drawing/2014/main" id="{A8564178-36A4-124C-BE8B-849E3A1A8621}"/>
                </a:ext>
              </a:extLst>
            </p:cNvPr>
            <p:cNvSpPr/>
            <p:nvPr/>
          </p:nvSpPr>
          <p:spPr>
            <a:xfrm>
              <a:off x="526690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Oval 346">
              <a:extLst>
                <a:ext uri="{FF2B5EF4-FFF2-40B4-BE49-F238E27FC236}">
                  <a16:creationId xmlns:a16="http://schemas.microsoft.com/office/drawing/2014/main" id="{952FB009-7253-3D40-AD5D-BD928E2EF4B5}"/>
                </a:ext>
              </a:extLst>
            </p:cNvPr>
            <p:cNvSpPr/>
            <p:nvPr/>
          </p:nvSpPr>
          <p:spPr>
            <a:xfrm>
              <a:off x="540149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Oval 347">
              <a:extLst>
                <a:ext uri="{FF2B5EF4-FFF2-40B4-BE49-F238E27FC236}">
                  <a16:creationId xmlns:a16="http://schemas.microsoft.com/office/drawing/2014/main" id="{B5529CEB-610D-5A47-BB98-CB243381DC8D}"/>
                </a:ext>
              </a:extLst>
            </p:cNvPr>
            <p:cNvSpPr/>
            <p:nvPr/>
          </p:nvSpPr>
          <p:spPr>
            <a:xfrm>
              <a:off x="553458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9" name="Oval 348">
              <a:extLst>
                <a:ext uri="{FF2B5EF4-FFF2-40B4-BE49-F238E27FC236}">
                  <a16:creationId xmlns:a16="http://schemas.microsoft.com/office/drawing/2014/main" id="{223ADDF6-5C3A-4A47-A239-E684F3BD2D33}"/>
                </a:ext>
              </a:extLst>
            </p:cNvPr>
            <p:cNvSpPr/>
            <p:nvPr/>
          </p:nvSpPr>
          <p:spPr>
            <a:xfrm>
              <a:off x="566917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Oval 349">
              <a:extLst>
                <a:ext uri="{FF2B5EF4-FFF2-40B4-BE49-F238E27FC236}">
                  <a16:creationId xmlns:a16="http://schemas.microsoft.com/office/drawing/2014/main" id="{8C63DA4B-91D1-1D4A-ACDE-075E1F904E02}"/>
                </a:ext>
              </a:extLst>
            </p:cNvPr>
            <p:cNvSpPr/>
            <p:nvPr/>
          </p:nvSpPr>
          <p:spPr>
            <a:xfrm>
              <a:off x="580376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1" name="Oval 350">
              <a:extLst>
                <a:ext uri="{FF2B5EF4-FFF2-40B4-BE49-F238E27FC236}">
                  <a16:creationId xmlns:a16="http://schemas.microsoft.com/office/drawing/2014/main" id="{AD6213C1-7986-6C47-B355-F02A8853DCA2}"/>
                </a:ext>
              </a:extLst>
            </p:cNvPr>
            <p:cNvSpPr/>
            <p:nvPr/>
          </p:nvSpPr>
          <p:spPr>
            <a:xfrm>
              <a:off x="4791000"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2" name="Oval 351">
              <a:extLst>
                <a:ext uri="{FF2B5EF4-FFF2-40B4-BE49-F238E27FC236}">
                  <a16:creationId xmlns:a16="http://schemas.microsoft.com/office/drawing/2014/main" id="{5FE35E0B-CBDA-204D-9D9D-A368C58FA15D}"/>
                </a:ext>
              </a:extLst>
            </p:cNvPr>
            <p:cNvSpPr/>
            <p:nvPr/>
          </p:nvSpPr>
          <p:spPr>
            <a:xfrm>
              <a:off x="4925593"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Oval 352">
              <a:extLst>
                <a:ext uri="{FF2B5EF4-FFF2-40B4-BE49-F238E27FC236}">
                  <a16:creationId xmlns:a16="http://schemas.microsoft.com/office/drawing/2014/main" id="{CD9B98B6-E663-4049-B331-EE8AE98596C0}"/>
                </a:ext>
              </a:extLst>
            </p:cNvPr>
            <p:cNvSpPr/>
            <p:nvPr/>
          </p:nvSpPr>
          <p:spPr>
            <a:xfrm>
              <a:off x="505867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92A3E4E7-0865-464C-88AD-CA67B8396CD4}"/>
                </a:ext>
              </a:extLst>
            </p:cNvPr>
            <p:cNvSpPr/>
            <p:nvPr/>
          </p:nvSpPr>
          <p:spPr>
            <a:xfrm>
              <a:off x="5193271"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Oval 354">
              <a:extLst>
                <a:ext uri="{FF2B5EF4-FFF2-40B4-BE49-F238E27FC236}">
                  <a16:creationId xmlns:a16="http://schemas.microsoft.com/office/drawing/2014/main" id="{C9C973B7-DCAD-7341-9764-2FB408FA43AF}"/>
                </a:ext>
              </a:extLst>
            </p:cNvPr>
            <p:cNvSpPr/>
            <p:nvPr/>
          </p:nvSpPr>
          <p:spPr>
            <a:xfrm>
              <a:off x="5327864"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Oval 355">
              <a:extLst>
                <a:ext uri="{FF2B5EF4-FFF2-40B4-BE49-F238E27FC236}">
                  <a16:creationId xmlns:a16="http://schemas.microsoft.com/office/drawing/2014/main" id="{B4DF77AA-2D86-2D4E-8FF2-DE00F5B37952}"/>
                </a:ext>
              </a:extLst>
            </p:cNvPr>
            <p:cNvSpPr/>
            <p:nvPr/>
          </p:nvSpPr>
          <p:spPr>
            <a:xfrm>
              <a:off x="546245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7" name="Flowchart: Magnetic Disk 734">
              <a:extLst>
                <a:ext uri="{FF2B5EF4-FFF2-40B4-BE49-F238E27FC236}">
                  <a16:creationId xmlns:a16="http://schemas.microsoft.com/office/drawing/2014/main" id="{0864C41F-F325-AE43-A98C-351470522160}"/>
                </a:ext>
              </a:extLst>
            </p:cNvPr>
            <p:cNvSpPr/>
            <p:nvPr/>
          </p:nvSpPr>
          <p:spPr>
            <a:xfrm>
              <a:off x="4344879" y="2310115"/>
              <a:ext cx="1726080" cy="2488432"/>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8" name="Group 357">
              <a:extLst>
                <a:ext uri="{FF2B5EF4-FFF2-40B4-BE49-F238E27FC236}">
                  <a16:creationId xmlns:a16="http://schemas.microsoft.com/office/drawing/2014/main" id="{5760F6DD-4075-6841-9647-C1C2A87F6568}"/>
                </a:ext>
              </a:extLst>
            </p:cNvPr>
            <p:cNvGrpSpPr/>
            <p:nvPr/>
          </p:nvGrpSpPr>
          <p:grpSpPr>
            <a:xfrm>
              <a:off x="4128959" y="3045794"/>
              <a:ext cx="438912" cy="438912"/>
              <a:chOff x="2909759" y="2905347"/>
              <a:chExt cx="438912" cy="438912"/>
            </a:xfrm>
          </p:grpSpPr>
          <p:sp>
            <p:nvSpPr>
              <p:cNvPr id="359" name="Rectangle 358">
                <a:extLst>
                  <a:ext uri="{FF2B5EF4-FFF2-40B4-BE49-F238E27FC236}">
                    <a16:creationId xmlns:a16="http://schemas.microsoft.com/office/drawing/2014/main" id="{ADDE3B36-085A-A349-8B67-562BCF7DF415}"/>
                  </a:ext>
                </a:extLst>
              </p:cNvPr>
              <p:cNvSpPr/>
              <p:nvPr/>
            </p:nvSpPr>
            <p:spPr>
              <a:xfrm>
                <a:off x="2909759" y="2905347"/>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0" name="Graphic 195">
                <a:extLst>
                  <a:ext uri="{FF2B5EF4-FFF2-40B4-BE49-F238E27FC236}">
                    <a16:creationId xmlns:a16="http://schemas.microsoft.com/office/drawing/2014/main" id="{4D986F3F-0A59-8242-8046-59E29671D25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46335" y="2941923"/>
                <a:ext cx="365760" cy="365760"/>
              </a:xfrm>
              <a:prstGeom prst="rect">
                <a:avLst/>
              </a:prstGeom>
            </p:spPr>
          </p:pic>
        </p:grpSp>
      </p:grpSp>
      <p:grpSp>
        <p:nvGrpSpPr>
          <p:cNvPr id="400" name="Group 399">
            <a:extLst>
              <a:ext uri="{FF2B5EF4-FFF2-40B4-BE49-F238E27FC236}">
                <a16:creationId xmlns:a16="http://schemas.microsoft.com/office/drawing/2014/main" id="{A40E809A-288D-A941-A3D9-7466A7C8C883}"/>
              </a:ext>
            </a:extLst>
          </p:cNvPr>
          <p:cNvGrpSpPr/>
          <p:nvPr/>
        </p:nvGrpSpPr>
        <p:grpSpPr>
          <a:xfrm>
            <a:off x="3770820" y="3873864"/>
            <a:ext cx="1278561" cy="1273447"/>
            <a:chOff x="6982843" y="3284196"/>
            <a:chExt cx="1278561" cy="1273447"/>
          </a:xfrm>
        </p:grpSpPr>
        <p:sp>
          <p:nvSpPr>
            <p:cNvPr id="401" name="Rectangle: Rounded Corners 650">
              <a:extLst>
                <a:ext uri="{FF2B5EF4-FFF2-40B4-BE49-F238E27FC236}">
                  <a16:creationId xmlns:a16="http://schemas.microsoft.com/office/drawing/2014/main" id="{51114155-8366-A54D-8665-3306FD4CD2B6}"/>
                </a:ext>
              </a:extLst>
            </p:cNvPr>
            <p:cNvSpPr/>
            <p:nvPr/>
          </p:nvSpPr>
          <p:spPr>
            <a:xfrm>
              <a:off x="6982843" y="3284196"/>
              <a:ext cx="1278561" cy="1273447"/>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2" name="Picture 401">
              <a:extLst>
                <a:ext uri="{FF2B5EF4-FFF2-40B4-BE49-F238E27FC236}">
                  <a16:creationId xmlns:a16="http://schemas.microsoft.com/office/drawing/2014/main" id="{9AC04DB6-6DDF-BF49-8CB3-557A96785BF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6084" r="16084"/>
            <a:stretch/>
          </p:blipFill>
          <p:spPr>
            <a:xfrm>
              <a:off x="7263817" y="3562613"/>
              <a:ext cx="716613" cy="716613"/>
            </a:xfrm>
            <a:prstGeom prst="ellipse">
              <a:avLst/>
            </a:prstGeom>
          </p:spPr>
        </p:pic>
      </p:grpSp>
      <p:cxnSp>
        <p:nvCxnSpPr>
          <p:cNvPr id="404" name="Straight Arrow Connector 403">
            <a:extLst>
              <a:ext uri="{FF2B5EF4-FFF2-40B4-BE49-F238E27FC236}">
                <a16:creationId xmlns:a16="http://schemas.microsoft.com/office/drawing/2014/main" id="{F0F7C3E8-2C13-3C49-8362-808B7ACA2DD6}"/>
              </a:ext>
            </a:extLst>
          </p:cNvPr>
          <p:cNvCxnSpPr>
            <a:cxnSpLocks/>
          </p:cNvCxnSpPr>
          <p:nvPr/>
        </p:nvCxnSpPr>
        <p:spPr>
          <a:xfrm>
            <a:off x="2666273" y="4514214"/>
            <a:ext cx="978075"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06" name="Group 405">
            <a:extLst>
              <a:ext uri="{FF2B5EF4-FFF2-40B4-BE49-F238E27FC236}">
                <a16:creationId xmlns:a16="http://schemas.microsoft.com/office/drawing/2014/main" id="{78CD2CB0-8484-4641-86F8-DACC70E7E7CA}"/>
              </a:ext>
            </a:extLst>
          </p:cNvPr>
          <p:cNvGrpSpPr/>
          <p:nvPr/>
        </p:nvGrpSpPr>
        <p:grpSpPr>
          <a:xfrm>
            <a:off x="3484166" y="3576613"/>
            <a:ext cx="591862" cy="587828"/>
            <a:chOff x="10257340" y="1680054"/>
            <a:chExt cx="394878" cy="392187"/>
          </a:xfrm>
        </p:grpSpPr>
        <p:sp>
          <p:nvSpPr>
            <p:cNvPr id="407" name="Rectangle 406">
              <a:extLst>
                <a:ext uri="{FF2B5EF4-FFF2-40B4-BE49-F238E27FC236}">
                  <a16:creationId xmlns:a16="http://schemas.microsoft.com/office/drawing/2014/main" id="{467F21CA-A995-8444-A1DD-DEDC3BEC429D}"/>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8" name="Picture 407" descr="Image result for azure functions logo png">
              <a:extLst>
                <a:ext uri="{FF2B5EF4-FFF2-40B4-BE49-F238E27FC236}">
                  <a16:creationId xmlns:a16="http://schemas.microsoft.com/office/drawing/2014/main" id="{F45BB1E1-42F7-D046-B112-41FAF56B6306}"/>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10" name="Straight Arrow Connector 409">
            <a:extLst>
              <a:ext uri="{FF2B5EF4-FFF2-40B4-BE49-F238E27FC236}">
                <a16:creationId xmlns:a16="http://schemas.microsoft.com/office/drawing/2014/main" id="{713F50A5-A504-874C-B130-6805384D69D7}"/>
              </a:ext>
            </a:extLst>
          </p:cNvPr>
          <p:cNvCxnSpPr>
            <a:cxnSpLocks/>
          </p:cNvCxnSpPr>
          <p:nvPr/>
        </p:nvCxnSpPr>
        <p:spPr>
          <a:xfrm>
            <a:off x="5207031" y="4514214"/>
            <a:ext cx="929503"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12" name="Group 411">
            <a:extLst>
              <a:ext uri="{FF2B5EF4-FFF2-40B4-BE49-F238E27FC236}">
                <a16:creationId xmlns:a16="http://schemas.microsoft.com/office/drawing/2014/main" id="{8B2F8A5C-2DE6-9647-94D4-62E4EC1DF44E}"/>
              </a:ext>
            </a:extLst>
          </p:cNvPr>
          <p:cNvGrpSpPr/>
          <p:nvPr/>
        </p:nvGrpSpPr>
        <p:grpSpPr>
          <a:xfrm>
            <a:off x="6067254" y="2855708"/>
            <a:ext cx="1949330" cy="2488432"/>
            <a:chOff x="8952126" y="2310115"/>
            <a:chExt cx="1949330" cy="2488432"/>
          </a:xfrm>
        </p:grpSpPr>
        <p:sp>
          <p:nvSpPr>
            <p:cNvPr id="413" name="Oval 412">
              <a:extLst>
                <a:ext uri="{FF2B5EF4-FFF2-40B4-BE49-F238E27FC236}">
                  <a16:creationId xmlns:a16="http://schemas.microsoft.com/office/drawing/2014/main" id="{142D9DD3-5ADA-7740-BEB3-0FA9A370D035}"/>
                </a:ext>
              </a:extLst>
            </p:cNvPr>
            <p:cNvSpPr/>
            <p:nvPr/>
          </p:nvSpPr>
          <p:spPr>
            <a:xfrm>
              <a:off x="9218904"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Oval 413">
              <a:extLst>
                <a:ext uri="{FF2B5EF4-FFF2-40B4-BE49-F238E27FC236}">
                  <a16:creationId xmlns:a16="http://schemas.microsoft.com/office/drawing/2014/main" id="{C9DC0A87-6B93-4644-8EAA-D8B63092ABF2}"/>
                </a:ext>
              </a:extLst>
            </p:cNvPr>
            <p:cNvSpPr/>
            <p:nvPr/>
          </p:nvSpPr>
          <p:spPr>
            <a:xfrm>
              <a:off x="935349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5" name="Oval 414">
              <a:extLst>
                <a:ext uri="{FF2B5EF4-FFF2-40B4-BE49-F238E27FC236}">
                  <a16:creationId xmlns:a16="http://schemas.microsoft.com/office/drawing/2014/main" id="{E86243B4-1E55-E942-868A-71F8AAB2D20F}"/>
                </a:ext>
              </a:extLst>
            </p:cNvPr>
            <p:cNvSpPr/>
            <p:nvPr/>
          </p:nvSpPr>
          <p:spPr>
            <a:xfrm>
              <a:off x="9488090"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6" name="Oval 415">
              <a:extLst>
                <a:ext uri="{FF2B5EF4-FFF2-40B4-BE49-F238E27FC236}">
                  <a16:creationId xmlns:a16="http://schemas.microsoft.com/office/drawing/2014/main" id="{C9BE65CD-D5C3-E445-9FD9-E03F76DE29C7}"/>
                </a:ext>
              </a:extLst>
            </p:cNvPr>
            <p:cNvSpPr/>
            <p:nvPr/>
          </p:nvSpPr>
          <p:spPr>
            <a:xfrm>
              <a:off x="962268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7" name="Oval 416">
              <a:extLst>
                <a:ext uri="{FF2B5EF4-FFF2-40B4-BE49-F238E27FC236}">
                  <a16:creationId xmlns:a16="http://schemas.microsoft.com/office/drawing/2014/main" id="{D4F34466-2341-5C4D-805B-852F9C93BB06}"/>
                </a:ext>
              </a:extLst>
            </p:cNvPr>
            <p:cNvSpPr/>
            <p:nvPr/>
          </p:nvSpPr>
          <p:spPr>
            <a:xfrm>
              <a:off x="9755768"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8" name="Oval 417">
              <a:extLst>
                <a:ext uri="{FF2B5EF4-FFF2-40B4-BE49-F238E27FC236}">
                  <a16:creationId xmlns:a16="http://schemas.microsoft.com/office/drawing/2014/main" id="{899146BB-EF9A-314C-A92A-D7663A467142}"/>
                </a:ext>
              </a:extLst>
            </p:cNvPr>
            <p:cNvSpPr/>
            <p:nvPr/>
          </p:nvSpPr>
          <p:spPr>
            <a:xfrm>
              <a:off x="989036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9" name="Oval 418">
              <a:extLst>
                <a:ext uri="{FF2B5EF4-FFF2-40B4-BE49-F238E27FC236}">
                  <a16:creationId xmlns:a16="http://schemas.microsoft.com/office/drawing/2014/main" id="{A14A9C02-B01A-5842-9EE2-C7CB84881D9E}"/>
                </a:ext>
              </a:extLst>
            </p:cNvPr>
            <p:cNvSpPr/>
            <p:nvPr/>
          </p:nvSpPr>
          <p:spPr>
            <a:xfrm>
              <a:off x="1002495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0" name="Oval 419">
              <a:extLst>
                <a:ext uri="{FF2B5EF4-FFF2-40B4-BE49-F238E27FC236}">
                  <a16:creationId xmlns:a16="http://schemas.microsoft.com/office/drawing/2014/main" id="{5895DB85-DFD0-D544-8FC7-638498BC7C50}"/>
                </a:ext>
              </a:extLst>
            </p:cNvPr>
            <p:cNvSpPr/>
            <p:nvPr/>
          </p:nvSpPr>
          <p:spPr>
            <a:xfrm>
              <a:off x="1015954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1" name="Oval 420">
              <a:extLst>
                <a:ext uri="{FF2B5EF4-FFF2-40B4-BE49-F238E27FC236}">
                  <a16:creationId xmlns:a16="http://schemas.microsoft.com/office/drawing/2014/main" id="{278A37C8-A8E1-514A-952D-0E167E0CFC5D}"/>
                </a:ext>
              </a:extLst>
            </p:cNvPr>
            <p:cNvSpPr/>
            <p:nvPr/>
          </p:nvSpPr>
          <p:spPr>
            <a:xfrm>
              <a:off x="10292631"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2" name="Oval 421">
              <a:extLst>
                <a:ext uri="{FF2B5EF4-FFF2-40B4-BE49-F238E27FC236}">
                  <a16:creationId xmlns:a16="http://schemas.microsoft.com/office/drawing/2014/main" id="{E5FD0B4F-E83B-5B4D-A754-A28E796918FB}"/>
                </a:ext>
              </a:extLst>
            </p:cNvPr>
            <p:cNvSpPr/>
            <p:nvPr/>
          </p:nvSpPr>
          <p:spPr>
            <a:xfrm>
              <a:off x="1042722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3" name="Oval 422">
              <a:extLst>
                <a:ext uri="{FF2B5EF4-FFF2-40B4-BE49-F238E27FC236}">
                  <a16:creationId xmlns:a16="http://schemas.microsoft.com/office/drawing/2014/main" id="{FA1E778F-E55E-784B-BC9B-A8115DECBFA9}"/>
                </a:ext>
              </a:extLst>
            </p:cNvPr>
            <p:cNvSpPr/>
            <p:nvPr/>
          </p:nvSpPr>
          <p:spPr>
            <a:xfrm>
              <a:off x="1056181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 name="Oval 423">
              <a:extLst>
                <a:ext uri="{FF2B5EF4-FFF2-40B4-BE49-F238E27FC236}">
                  <a16:creationId xmlns:a16="http://schemas.microsoft.com/office/drawing/2014/main" id="{8E3E9B4C-5BF2-C544-BA0B-5D71FB337332}"/>
                </a:ext>
              </a:extLst>
            </p:cNvPr>
            <p:cNvSpPr/>
            <p:nvPr/>
          </p:nvSpPr>
          <p:spPr>
            <a:xfrm>
              <a:off x="10696410"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5" name="Oval 424">
              <a:extLst>
                <a:ext uri="{FF2B5EF4-FFF2-40B4-BE49-F238E27FC236}">
                  <a16:creationId xmlns:a16="http://schemas.microsoft.com/office/drawing/2014/main" id="{5E76EAA7-8CF4-074F-9221-A9EE432A625D}"/>
                </a:ext>
              </a:extLst>
            </p:cNvPr>
            <p:cNvSpPr/>
            <p:nvPr/>
          </p:nvSpPr>
          <p:spPr>
            <a:xfrm>
              <a:off x="921890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6" name="Oval 425">
              <a:extLst>
                <a:ext uri="{FF2B5EF4-FFF2-40B4-BE49-F238E27FC236}">
                  <a16:creationId xmlns:a16="http://schemas.microsoft.com/office/drawing/2014/main" id="{807EB2F5-90E1-0B42-91FA-3E156CEDDCA6}"/>
                </a:ext>
              </a:extLst>
            </p:cNvPr>
            <p:cNvSpPr/>
            <p:nvPr/>
          </p:nvSpPr>
          <p:spPr>
            <a:xfrm>
              <a:off x="935349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7" name="Oval 426">
              <a:extLst>
                <a:ext uri="{FF2B5EF4-FFF2-40B4-BE49-F238E27FC236}">
                  <a16:creationId xmlns:a16="http://schemas.microsoft.com/office/drawing/2014/main" id="{3424CE7A-D606-9D43-A8B0-347A45D4542B}"/>
                </a:ext>
              </a:extLst>
            </p:cNvPr>
            <p:cNvSpPr/>
            <p:nvPr/>
          </p:nvSpPr>
          <p:spPr>
            <a:xfrm>
              <a:off x="948809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8" name="Oval 427">
              <a:extLst>
                <a:ext uri="{FF2B5EF4-FFF2-40B4-BE49-F238E27FC236}">
                  <a16:creationId xmlns:a16="http://schemas.microsoft.com/office/drawing/2014/main" id="{F0FF6BF5-DE15-6D4D-8BD9-DF4E3A501124}"/>
                </a:ext>
              </a:extLst>
            </p:cNvPr>
            <p:cNvSpPr/>
            <p:nvPr/>
          </p:nvSpPr>
          <p:spPr>
            <a:xfrm>
              <a:off x="962268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9" name="Oval 428">
              <a:extLst>
                <a:ext uri="{FF2B5EF4-FFF2-40B4-BE49-F238E27FC236}">
                  <a16:creationId xmlns:a16="http://schemas.microsoft.com/office/drawing/2014/main" id="{CEB41D0F-98A8-2540-B464-D667796B2820}"/>
                </a:ext>
              </a:extLst>
            </p:cNvPr>
            <p:cNvSpPr/>
            <p:nvPr/>
          </p:nvSpPr>
          <p:spPr>
            <a:xfrm>
              <a:off x="9755768"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Oval 429">
              <a:extLst>
                <a:ext uri="{FF2B5EF4-FFF2-40B4-BE49-F238E27FC236}">
                  <a16:creationId xmlns:a16="http://schemas.microsoft.com/office/drawing/2014/main" id="{8659770A-6324-1743-8A81-60ACB41A4186}"/>
                </a:ext>
              </a:extLst>
            </p:cNvPr>
            <p:cNvSpPr/>
            <p:nvPr/>
          </p:nvSpPr>
          <p:spPr>
            <a:xfrm>
              <a:off x="9890361"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1" name="Oval 430">
              <a:extLst>
                <a:ext uri="{FF2B5EF4-FFF2-40B4-BE49-F238E27FC236}">
                  <a16:creationId xmlns:a16="http://schemas.microsoft.com/office/drawing/2014/main" id="{AB137374-2B5A-7049-A7F0-F07BD6B2E384}"/>
                </a:ext>
              </a:extLst>
            </p:cNvPr>
            <p:cNvSpPr/>
            <p:nvPr/>
          </p:nvSpPr>
          <p:spPr>
            <a:xfrm>
              <a:off x="10024954"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 name="Oval 431">
              <a:extLst>
                <a:ext uri="{FF2B5EF4-FFF2-40B4-BE49-F238E27FC236}">
                  <a16:creationId xmlns:a16="http://schemas.microsoft.com/office/drawing/2014/main" id="{6AAF7E45-206B-DE44-8575-AD46E82491F6}"/>
                </a:ext>
              </a:extLst>
            </p:cNvPr>
            <p:cNvSpPr/>
            <p:nvPr/>
          </p:nvSpPr>
          <p:spPr>
            <a:xfrm>
              <a:off x="10159547"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3" name="Oval 432">
              <a:extLst>
                <a:ext uri="{FF2B5EF4-FFF2-40B4-BE49-F238E27FC236}">
                  <a16:creationId xmlns:a16="http://schemas.microsoft.com/office/drawing/2014/main" id="{4133E4D9-A666-B243-959F-BA7912BC9513}"/>
                </a:ext>
              </a:extLst>
            </p:cNvPr>
            <p:cNvSpPr/>
            <p:nvPr/>
          </p:nvSpPr>
          <p:spPr>
            <a:xfrm>
              <a:off x="1029263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Oval 433">
              <a:extLst>
                <a:ext uri="{FF2B5EF4-FFF2-40B4-BE49-F238E27FC236}">
                  <a16:creationId xmlns:a16="http://schemas.microsoft.com/office/drawing/2014/main" id="{1E0386E3-743D-564F-BA5B-89B37365D008}"/>
                </a:ext>
              </a:extLst>
            </p:cNvPr>
            <p:cNvSpPr/>
            <p:nvPr/>
          </p:nvSpPr>
          <p:spPr>
            <a:xfrm>
              <a:off x="1042722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D8D6465A-A4FC-9F4F-BE7D-2A68FFB1BAEC}"/>
                </a:ext>
              </a:extLst>
            </p:cNvPr>
            <p:cNvSpPr/>
            <p:nvPr/>
          </p:nvSpPr>
          <p:spPr>
            <a:xfrm>
              <a:off x="1056181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6" name="Oval 435">
              <a:extLst>
                <a:ext uri="{FF2B5EF4-FFF2-40B4-BE49-F238E27FC236}">
                  <a16:creationId xmlns:a16="http://schemas.microsoft.com/office/drawing/2014/main" id="{BB3DC24C-56E6-8B4B-BEA7-DF562912D11E}"/>
                </a:ext>
              </a:extLst>
            </p:cNvPr>
            <p:cNvSpPr/>
            <p:nvPr/>
          </p:nvSpPr>
          <p:spPr>
            <a:xfrm>
              <a:off x="1069641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Oval 436">
              <a:extLst>
                <a:ext uri="{FF2B5EF4-FFF2-40B4-BE49-F238E27FC236}">
                  <a16:creationId xmlns:a16="http://schemas.microsoft.com/office/drawing/2014/main" id="{5DD3F6D9-A309-A240-ABFC-CBE0A34D83BF}"/>
                </a:ext>
              </a:extLst>
            </p:cNvPr>
            <p:cNvSpPr/>
            <p:nvPr/>
          </p:nvSpPr>
          <p:spPr>
            <a:xfrm>
              <a:off x="915517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Oval 437">
              <a:extLst>
                <a:ext uri="{FF2B5EF4-FFF2-40B4-BE49-F238E27FC236}">
                  <a16:creationId xmlns:a16="http://schemas.microsoft.com/office/drawing/2014/main" id="{B8362815-EC43-C34C-B8BA-75C8B6CF7149}"/>
                </a:ext>
              </a:extLst>
            </p:cNvPr>
            <p:cNvSpPr/>
            <p:nvPr/>
          </p:nvSpPr>
          <p:spPr>
            <a:xfrm>
              <a:off x="928976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9" name="Oval 438">
              <a:extLst>
                <a:ext uri="{FF2B5EF4-FFF2-40B4-BE49-F238E27FC236}">
                  <a16:creationId xmlns:a16="http://schemas.microsoft.com/office/drawing/2014/main" id="{46FC2946-190A-8A43-9CBE-2E024CDA1985}"/>
                </a:ext>
              </a:extLst>
            </p:cNvPr>
            <p:cNvSpPr/>
            <p:nvPr/>
          </p:nvSpPr>
          <p:spPr>
            <a:xfrm>
              <a:off x="942435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0" name="Oval 439">
              <a:extLst>
                <a:ext uri="{FF2B5EF4-FFF2-40B4-BE49-F238E27FC236}">
                  <a16:creationId xmlns:a16="http://schemas.microsoft.com/office/drawing/2014/main" id="{E6BCF20D-C8DA-7E46-876E-C6288947D40D}"/>
                </a:ext>
              </a:extLst>
            </p:cNvPr>
            <p:cNvSpPr/>
            <p:nvPr/>
          </p:nvSpPr>
          <p:spPr>
            <a:xfrm>
              <a:off x="9558951"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1" name="Oval 440">
              <a:extLst>
                <a:ext uri="{FF2B5EF4-FFF2-40B4-BE49-F238E27FC236}">
                  <a16:creationId xmlns:a16="http://schemas.microsoft.com/office/drawing/2014/main" id="{6380DE5F-6B44-9249-9E73-8A2AD9882FA1}"/>
                </a:ext>
              </a:extLst>
            </p:cNvPr>
            <p:cNvSpPr/>
            <p:nvPr/>
          </p:nvSpPr>
          <p:spPr>
            <a:xfrm>
              <a:off x="969203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2" name="Oval 441">
              <a:extLst>
                <a:ext uri="{FF2B5EF4-FFF2-40B4-BE49-F238E27FC236}">
                  <a16:creationId xmlns:a16="http://schemas.microsoft.com/office/drawing/2014/main" id="{08B9B167-6F58-5D4D-944B-147B8E1341A4}"/>
                </a:ext>
              </a:extLst>
            </p:cNvPr>
            <p:cNvSpPr/>
            <p:nvPr/>
          </p:nvSpPr>
          <p:spPr>
            <a:xfrm>
              <a:off x="982662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3" name="Oval 442">
              <a:extLst>
                <a:ext uri="{FF2B5EF4-FFF2-40B4-BE49-F238E27FC236}">
                  <a16:creationId xmlns:a16="http://schemas.microsoft.com/office/drawing/2014/main" id="{09A4F8F0-7FC2-054F-9EA4-4D54954BBEAD}"/>
                </a:ext>
              </a:extLst>
            </p:cNvPr>
            <p:cNvSpPr/>
            <p:nvPr/>
          </p:nvSpPr>
          <p:spPr>
            <a:xfrm>
              <a:off x="996122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4" name="Oval 443">
              <a:extLst>
                <a:ext uri="{FF2B5EF4-FFF2-40B4-BE49-F238E27FC236}">
                  <a16:creationId xmlns:a16="http://schemas.microsoft.com/office/drawing/2014/main" id="{D68352D5-D536-DA46-81B8-F3C3DE0D1079}"/>
                </a:ext>
              </a:extLst>
            </p:cNvPr>
            <p:cNvSpPr/>
            <p:nvPr/>
          </p:nvSpPr>
          <p:spPr>
            <a:xfrm>
              <a:off x="1009581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Oval 444">
              <a:extLst>
                <a:ext uri="{FF2B5EF4-FFF2-40B4-BE49-F238E27FC236}">
                  <a16:creationId xmlns:a16="http://schemas.microsoft.com/office/drawing/2014/main" id="{3AFD8050-65C8-0D4F-9E20-AA2A13E96A80}"/>
                </a:ext>
              </a:extLst>
            </p:cNvPr>
            <p:cNvSpPr/>
            <p:nvPr/>
          </p:nvSpPr>
          <p:spPr>
            <a:xfrm>
              <a:off x="1022889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Oval 445">
              <a:extLst>
                <a:ext uri="{FF2B5EF4-FFF2-40B4-BE49-F238E27FC236}">
                  <a16:creationId xmlns:a16="http://schemas.microsoft.com/office/drawing/2014/main" id="{95D36B77-9555-5D4E-956A-973FE2C18230}"/>
                </a:ext>
              </a:extLst>
            </p:cNvPr>
            <p:cNvSpPr/>
            <p:nvPr/>
          </p:nvSpPr>
          <p:spPr>
            <a:xfrm>
              <a:off x="1036349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Oval 446">
              <a:extLst>
                <a:ext uri="{FF2B5EF4-FFF2-40B4-BE49-F238E27FC236}">
                  <a16:creationId xmlns:a16="http://schemas.microsoft.com/office/drawing/2014/main" id="{81D1E178-B9D2-C64F-88C9-906C424B19D9}"/>
                </a:ext>
              </a:extLst>
            </p:cNvPr>
            <p:cNvSpPr/>
            <p:nvPr/>
          </p:nvSpPr>
          <p:spPr>
            <a:xfrm>
              <a:off x="1049808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 name="Oval 447">
              <a:extLst>
                <a:ext uri="{FF2B5EF4-FFF2-40B4-BE49-F238E27FC236}">
                  <a16:creationId xmlns:a16="http://schemas.microsoft.com/office/drawing/2014/main" id="{DA6EEA88-5F67-1749-9E58-2DC491ADDFBF}"/>
                </a:ext>
              </a:extLst>
            </p:cNvPr>
            <p:cNvSpPr/>
            <p:nvPr/>
          </p:nvSpPr>
          <p:spPr>
            <a:xfrm>
              <a:off x="1063267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9" name="Oval 448">
              <a:extLst>
                <a:ext uri="{FF2B5EF4-FFF2-40B4-BE49-F238E27FC236}">
                  <a16:creationId xmlns:a16="http://schemas.microsoft.com/office/drawing/2014/main" id="{AF5C1ACD-63DB-DF49-B1D7-F66245914B8B}"/>
                </a:ext>
              </a:extLst>
            </p:cNvPr>
            <p:cNvSpPr/>
            <p:nvPr/>
          </p:nvSpPr>
          <p:spPr>
            <a:xfrm>
              <a:off x="1076429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CCA503D2-FA7B-A243-B8AF-49913D3C9D23}"/>
                </a:ext>
              </a:extLst>
            </p:cNvPr>
            <p:cNvSpPr/>
            <p:nvPr/>
          </p:nvSpPr>
          <p:spPr>
            <a:xfrm>
              <a:off x="915517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Oval 450">
              <a:extLst>
                <a:ext uri="{FF2B5EF4-FFF2-40B4-BE49-F238E27FC236}">
                  <a16:creationId xmlns:a16="http://schemas.microsoft.com/office/drawing/2014/main" id="{3224D128-3E4B-5842-84B4-6D31D232E9DB}"/>
                </a:ext>
              </a:extLst>
            </p:cNvPr>
            <p:cNvSpPr/>
            <p:nvPr/>
          </p:nvSpPr>
          <p:spPr>
            <a:xfrm>
              <a:off x="928976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Oval 451">
              <a:extLst>
                <a:ext uri="{FF2B5EF4-FFF2-40B4-BE49-F238E27FC236}">
                  <a16:creationId xmlns:a16="http://schemas.microsoft.com/office/drawing/2014/main" id="{56A218DF-49A9-FF47-917B-5BBA30E7A2D1}"/>
                </a:ext>
              </a:extLst>
            </p:cNvPr>
            <p:cNvSpPr/>
            <p:nvPr/>
          </p:nvSpPr>
          <p:spPr>
            <a:xfrm>
              <a:off x="942435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Oval 452">
              <a:extLst>
                <a:ext uri="{FF2B5EF4-FFF2-40B4-BE49-F238E27FC236}">
                  <a16:creationId xmlns:a16="http://schemas.microsoft.com/office/drawing/2014/main" id="{326945B2-E9BF-404C-B037-5D2BE586DAF1}"/>
                </a:ext>
              </a:extLst>
            </p:cNvPr>
            <p:cNvSpPr/>
            <p:nvPr/>
          </p:nvSpPr>
          <p:spPr>
            <a:xfrm>
              <a:off x="9558951"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Oval 453">
              <a:extLst>
                <a:ext uri="{FF2B5EF4-FFF2-40B4-BE49-F238E27FC236}">
                  <a16:creationId xmlns:a16="http://schemas.microsoft.com/office/drawing/2014/main" id="{0E204232-3EFD-6D4F-BB45-EBB8EFC23538}"/>
                </a:ext>
              </a:extLst>
            </p:cNvPr>
            <p:cNvSpPr/>
            <p:nvPr/>
          </p:nvSpPr>
          <p:spPr>
            <a:xfrm>
              <a:off x="969203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Oval 454">
              <a:extLst>
                <a:ext uri="{FF2B5EF4-FFF2-40B4-BE49-F238E27FC236}">
                  <a16:creationId xmlns:a16="http://schemas.microsoft.com/office/drawing/2014/main" id="{A9C5954C-96BE-2240-A461-889A32E43E5E}"/>
                </a:ext>
              </a:extLst>
            </p:cNvPr>
            <p:cNvSpPr/>
            <p:nvPr/>
          </p:nvSpPr>
          <p:spPr>
            <a:xfrm>
              <a:off x="982662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6" name="Oval 455">
              <a:extLst>
                <a:ext uri="{FF2B5EF4-FFF2-40B4-BE49-F238E27FC236}">
                  <a16:creationId xmlns:a16="http://schemas.microsoft.com/office/drawing/2014/main" id="{F713F27C-B3DC-3146-B30C-82FB1DA1840F}"/>
                </a:ext>
              </a:extLst>
            </p:cNvPr>
            <p:cNvSpPr/>
            <p:nvPr/>
          </p:nvSpPr>
          <p:spPr>
            <a:xfrm>
              <a:off x="996122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Oval 456">
              <a:extLst>
                <a:ext uri="{FF2B5EF4-FFF2-40B4-BE49-F238E27FC236}">
                  <a16:creationId xmlns:a16="http://schemas.microsoft.com/office/drawing/2014/main" id="{62412FB1-E7D6-CB4E-A61F-7DD13CE0CBBE}"/>
                </a:ext>
              </a:extLst>
            </p:cNvPr>
            <p:cNvSpPr/>
            <p:nvPr/>
          </p:nvSpPr>
          <p:spPr>
            <a:xfrm>
              <a:off x="1009581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Oval 457">
              <a:extLst>
                <a:ext uri="{FF2B5EF4-FFF2-40B4-BE49-F238E27FC236}">
                  <a16:creationId xmlns:a16="http://schemas.microsoft.com/office/drawing/2014/main" id="{7C608CB0-28B0-D54B-AE35-92FEFD5EA8C8}"/>
                </a:ext>
              </a:extLst>
            </p:cNvPr>
            <p:cNvSpPr/>
            <p:nvPr/>
          </p:nvSpPr>
          <p:spPr>
            <a:xfrm>
              <a:off x="1022889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9" name="Oval 458">
              <a:extLst>
                <a:ext uri="{FF2B5EF4-FFF2-40B4-BE49-F238E27FC236}">
                  <a16:creationId xmlns:a16="http://schemas.microsoft.com/office/drawing/2014/main" id="{85ED8DA2-6E75-024E-86F0-C1DCDC879FE3}"/>
                </a:ext>
              </a:extLst>
            </p:cNvPr>
            <p:cNvSpPr/>
            <p:nvPr/>
          </p:nvSpPr>
          <p:spPr>
            <a:xfrm>
              <a:off x="1036349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Oval 459">
              <a:extLst>
                <a:ext uri="{FF2B5EF4-FFF2-40B4-BE49-F238E27FC236}">
                  <a16:creationId xmlns:a16="http://schemas.microsoft.com/office/drawing/2014/main" id="{3C553FB3-49AF-9341-98C1-DEAC42D17FB9}"/>
                </a:ext>
              </a:extLst>
            </p:cNvPr>
            <p:cNvSpPr/>
            <p:nvPr/>
          </p:nvSpPr>
          <p:spPr>
            <a:xfrm>
              <a:off x="1049808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Oval 460">
              <a:extLst>
                <a:ext uri="{FF2B5EF4-FFF2-40B4-BE49-F238E27FC236}">
                  <a16:creationId xmlns:a16="http://schemas.microsoft.com/office/drawing/2014/main" id="{125173E0-4DE8-D147-9E0D-1F7EB342FC49}"/>
                </a:ext>
              </a:extLst>
            </p:cNvPr>
            <p:cNvSpPr/>
            <p:nvPr/>
          </p:nvSpPr>
          <p:spPr>
            <a:xfrm>
              <a:off x="1063267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Oval 461">
              <a:extLst>
                <a:ext uri="{FF2B5EF4-FFF2-40B4-BE49-F238E27FC236}">
                  <a16:creationId xmlns:a16="http://schemas.microsoft.com/office/drawing/2014/main" id="{F9668C20-A4AF-4944-BF59-1AB1D6E26FAD}"/>
                </a:ext>
              </a:extLst>
            </p:cNvPr>
            <p:cNvSpPr/>
            <p:nvPr/>
          </p:nvSpPr>
          <p:spPr>
            <a:xfrm>
              <a:off x="1076429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Oval 462">
              <a:extLst>
                <a:ext uri="{FF2B5EF4-FFF2-40B4-BE49-F238E27FC236}">
                  <a16:creationId xmlns:a16="http://schemas.microsoft.com/office/drawing/2014/main" id="{ED0C56C5-A4DD-3F46-8955-D82831DB59C7}"/>
                </a:ext>
              </a:extLst>
            </p:cNvPr>
            <p:cNvSpPr/>
            <p:nvPr/>
          </p:nvSpPr>
          <p:spPr>
            <a:xfrm>
              <a:off x="9155172"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Oval 463">
              <a:extLst>
                <a:ext uri="{FF2B5EF4-FFF2-40B4-BE49-F238E27FC236}">
                  <a16:creationId xmlns:a16="http://schemas.microsoft.com/office/drawing/2014/main" id="{1C682D7A-27D9-A34D-9F46-C552A3526ED8}"/>
                </a:ext>
              </a:extLst>
            </p:cNvPr>
            <p:cNvSpPr/>
            <p:nvPr/>
          </p:nvSpPr>
          <p:spPr>
            <a:xfrm>
              <a:off x="9289765"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Oval 464">
              <a:extLst>
                <a:ext uri="{FF2B5EF4-FFF2-40B4-BE49-F238E27FC236}">
                  <a16:creationId xmlns:a16="http://schemas.microsoft.com/office/drawing/2014/main" id="{A727CC59-F851-8143-8C63-C50F282CA0B3}"/>
                </a:ext>
              </a:extLst>
            </p:cNvPr>
            <p:cNvSpPr/>
            <p:nvPr/>
          </p:nvSpPr>
          <p:spPr>
            <a:xfrm>
              <a:off x="9424358"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Oval 465">
              <a:extLst>
                <a:ext uri="{FF2B5EF4-FFF2-40B4-BE49-F238E27FC236}">
                  <a16:creationId xmlns:a16="http://schemas.microsoft.com/office/drawing/2014/main" id="{FBF2A494-62E7-F943-BEE0-1AA760C346BB}"/>
                </a:ext>
              </a:extLst>
            </p:cNvPr>
            <p:cNvSpPr/>
            <p:nvPr/>
          </p:nvSpPr>
          <p:spPr>
            <a:xfrm>
              <a:off x="9558951"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7" name="Oval 466">
              <a:extLst>
                <a:ext uri="{FF2B5EF4-FFF2-40B4-BE49-F238E27FC236}">
                  <a16:creationId xmlns:a16="http://schemas.microsoft.com/office/drawing/2014/main" id="{2CC2CCC2-8A57-8A49-B56F-11341AA3A98A}"/>
                </a:ext>
              </a:extLst>
            </p:cNvPr>
            <p:cNvSpPr/>
            <p:nvPr/>
          </p:nvSpPr>
          <p:spPr>
            <a:xfrm>
              <a:off x="9692036"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Oval 467">
              <a:extLst>
                <a:ext uri="{FF2B5EF4-FFF2-40B4-BE49-F238E27FC236}">
                  <a16:creationId xmlns:a16="http://schemas.microsoft.com/office/drawing/2014/main" id="{59BCDD4E-09F7-2048-9037-0B5190C49F49}"/>
                </a:ext>
              </a:extLst>
            </p:cNvPr>
            <p:cNvSpPr/>
            <p:nvPr/>
          </p:nvSpPr>
          <p:spPr>
            <a:xfrm>
              <a:off x="9826629"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Oval 468">
              <a:extLst>
                <a:ext uri="{FF2B5EF4-FFF2-40B4-BE49-F238E27FC236}">
                  <a16:creationId xmlns:a16="http://schemas.microsoft.com/office/drawing/2014/main" id="{EC996CAE-C8BD-5740-AA65-32BBE6AFDEB5}"/>
                </a:ext>
              </a:extLst>
            </p:cNvPr>
            <p:cNvSpPr/>
            <p:nvPr/>
          </p:nvSpPr>
          <p:spPr>
            <a:xfrm>
              <a:off x="996122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Oval 469">
              <a:extLst>
                <a:ext uri="{FF2B5EF4-FFF2-40B4-BE49-F238E27FC236}">
                  <a16:creationId xmlns:a16="http://schemas.microsoft.com/office/drawing/2014/main" id="{2F255E6B-6F6B-4D43-8AA0-DF3A972CEE3B}"/>
                </a:ext>
              </a:extLst>
            </p:cNvPr>
            <p:cNvSpPr/>
            <p:nvPr/>
          </p:nvSpPr>
          <p:spPr>
            <a:xfrm>
              <a:off x="10095815"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Oval 470">
              <a:extLst>
                <a:ext uri="{FF2B5EF4-FFF2-40B4-BE49-F238E27FC236}">
                  <a16:creationId xmlns:a16="http://schemas.microsoft.com/office/drawing/2014/main" id="{66BFE28C-4ED6-F143-A8D2-D681078FD2DC}"/>
                </a:ext>
              </a:extLst>
            </p:cNvPr>
            <p:cNvSpPr/>
            <p:nvPr/>
          </p:nvSpPr>
          <p:spPr>
            <a:xfrm>
              <a:off x="10228899"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Oval 471">
              <a:extLst>
                <a:ext uri="{FF2B5EF4-FFF2-40B4-BE49-F238E27FC236}">
                  <a16:creationId xmlns:a16="http://schemas.microsoft.com/office/drawing/2014/main" id="{7ABEC929-AFEE-8E4C-AB67-0065F6C03452}"/>
                </a:ext>
              </a:extLst>
            </p:cNvPr>
            <p:cNvSpPr/>
            <p:nvPr/>
          </p:nvSpPr>
          <p:spPr>
            <a:xfrm>
              <a:off x="1036349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Oval 472">
              <a:extLst>
                <a:ext uri="{FF2B5EF4-FFF2-40B4-BE49-F238E27FC236}">
                  <a16:creationId xmlns:a16="http://schemas.microsoft.com/office/drawing/2014/main" id="{EE5308E2-DA74-6042-8162-D4BD517EE97D}"/>
                </a:ext>
              </a:extLst>
            </p:cNvPr>
            <p:cNvSpPr/>
            <p:nvPr/>
          </p:nvSpPr>
          <p:spPr>
            <a:xfrm>
              <a:off x="10498085"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Oval 473">
              <a:extLst>
                <a:ext uri="{FF2B5EF4-FFF2-40B4-BE49-F238E27FC236}">
                  <a16:creationId xmlns:a16="http://schemas.microsoft.com/office/drawing/2014/main" id="{A64EBE49-B7E2-174F-A4E6-F3BE322D4473}"/>
                </a:ext>
              </a:extLst>
            </p:cNvPr>
            <p:cNvSpPr/>
            <p:nvPr/>
          </p:nvSpPr>
          <p:spPr>
            <a:xfrm>
              <a:off x="10632678"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Oval 474">
              <a:extLst>
                <a:ext uri="{FF2B5EF4-FFF2-40B4-BE49-F238E27FC236}">
                  <a16:creationId xmlns:a16="http://schemas.microsoft.com/office/drawing/2014/main" id="{CB8170BA-3F27-8346-A151-83ECAA2CC30F}"/>
                </a:ext>
              </a:extLst>
            </p:cNvPr>
            <p:cNvSpPr/>
            <p:nvPr/>
          </p:nvSpPr>
          <p:spPr>
            <a:xfrm>
              <a:off x="10764296"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Oval 475">
              <a:extLst>
                <a:ext uri="{FF2B5EF4-FFF2-40B4-BE49-F238E27FC236}">
                  <a16:creationId xmlns:a16="http://schemas.microsoft.com/office/drawing/2014/main" id="{E18F1F84-9C4B-3043-9638-6A2FF6BF7108}"/>
                </a:ext>
              </a:extLst>
            </p:cNvPr>
            <p:cNvSpPr/>
            <p:nvPr/>
          </p:nvSpPr>
          <p:spPr>
            <a:xfrm>
              <a:off x="921890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Oval 476">
              <a:extLst>
                <a:ext uri="{FF2B5EF4-FFF2-40B4-BE49-F238E27FC236}">
                  <a16:creationId xmlns:a16="http://schemas.microsoft.com/office/drawing/2014/main" id="{1494CCCE-DC17-DB40-B311-34B6D66E6412}"/>
                </a:ext>
              </a:extLst>
            </p:cNvPr>
            <p:cNvSpPr/>
            <p:nvPr/>
          </p:nvSpPr>
          <p:spPr>
            <a:xfrm>
              <a:off x="935349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Oval 477">
              <a:extLst>
                <a:ext uri="{FF2B5EF4-FFF2-40B4-BE49-F238E27FC236}">
                  <a16:creationId xmlns:a16="http://schemas.microsoft.com/office/drawing/2014/main" id="{1F5E1DA5-E54F-F94D-B91E-BC04AFA6F8B4}"/>
                </a:ext>
              </a:extLst>
            </p:cNvPr>
            <p:cNvSpPr/>
            <p:nvPr/>
          </p:nvSpPr>
          <p:spPr>
            <a:xfrm>
              <a:off x="948809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9" name="Oval 478">
              <a:extLst>
                <a:ext uri="{FF2B5EF4-FFF2-40B4-BE49-F238E27FC236}">
                  <a16:creationId xmlns:a16="http://schemas.microsoft.com/office/drawing/2014/main" id="{1A8F378E-260E-BE4D-BCCA-8650F10CAFEA}"/>
                </a:ext>
              </a:extLst>
            </p:cNvPr>
            <p:cNvSpPr/>
            <p:nvPr/>
          </p:nvSpPr>
          <p:spPr>
            <a:xfrm>
              <a:off x="962268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Oval 479">
              <a:extLst>
                <a:ext uri="{FF2B5EF4-FFF2-40B4-BE49-F238E27FC236}">
                  <a16:creationId xmlns:a16="http://schemas.microsoft.com/office/drawing/2014/main" id="{CF037449-3165-6B4B-83A3-4E905275B15D}"/>
                </a:ext>
              </a:extLst>
            </p:cNvPr>
            <p:cNvSpPr/>
            <p:nvPr/>
          </p:nvSpPr>
          <p:spPr>
            <a:xfrm>
              <a:off x="9755768"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Oval 480">
              <a:extLst>
                <a:ext uri="{FF2B5EF4-FFF2-40B4-BE49-F238E27FC236}">
                  <a16:creationId xmlns:a16="http://schemas.microsoft.com/office/drawing/2014/main" id="{0A27169B-6AF1-D246-A327-F28E974B5EC2}"/>
                </a:ext>
              </a:extLst>
            </p:cNvPr>
            <p:cNvSpPr/>
            <p:nvPr/>
          </p:nvSpPr>
          <p:spPr>
            <a:xfrm>
              <a:off x="9890361"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Oval 481">
              <a:extLst>
                <a:ext uri="{FF2B5EF4-FFF2-40B4-BE49-F238E27FC236}">
                  <a16:creationId xmlns:a16="http://schemas.microsoft.com/office/drawing/2014/main" id="{02BD2691-34D5-2740-99D8-1C63E3623C84}"/>
                </a:ext>
              </a:extLst>
            </p:cNvPr>
            <p:cNvSpPr/>
            <p:nvPr/>
          </p:nvSpPr>
          <p:spPr>
            <a:xfrm>
              <a:off x="10024954"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3" name="Oval 482">
              <a:extLst>
                <a:ext uri="{FF2B5EF4-FFF2-40B4-BE49-F238E27FC236}">
                  <a16:creationId xmlns:a16="http://schemas.microsoft.com/office/drawing/2014/main" id="{2A7B0E52-DD25-E54D-85FA-C4D2E890338A}"/>
                </a:ext>
              </a:extLst>
            </p:cNvPr>
            <p:cNvSpPr/>
            <p:nvPr/>
          </p:nvSpPr>
          <p:spPr>
            <a:xfrm>
              <a:off x="1015954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Oval 483">
              <a:extLst>
                <a:ext uri="{FF2B5EF4-FFF2-40B4-BE49-F238E27FC236}">
                  <a16:creationId xmlns:a16="http://schemas.microsoft.com/office/drawing/2014/main" id="{9E389A39-C967-684C-ADEE-B63E7EA61BF7}"/>
                </a:ext>
              </a:extLst>
            </p:cNvPr>
            <p:cNvSpPr/>
            <p:nvPr/>
          </p:nvSpPr>
          <p:spPr>
            <a:xfrm>
              <a:off x="1029263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Oval 484">
              <a:extLst>
                <a:ext uri="{FF2B5EF4-FFF2-40B4-BE49-F238E27FC236}">
                  <a16:creationId xmlns:a16="http://schemas.microsoft.com/office/drawing/2014/main" id="{AE6A3572-2524-CF40-8739-9A1005AFC5B2}"/>
                </a:ext>
              </a:extLst>
            </p:cNvPr>
            <p:cNvSpPr/>
            <p:nvPr/>
          </p:nvSpPr>
          <p:spPr>
            <a:xfrm>
              <a:off x="1042722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Oval 485">
              <a:extLst>
                <a:ext uri="{FF2B5EF4-FFF2-40B4-BE49-F238E27FC236}">
                  <a16:creationId xmlns:a16="http://schemas.microsoft.com/office/drawing/2014/main" id="{63620C0B-18B0-0A4E-8C1E-A57D32822155}"/>
                </a:ext>
              </a:extLst>
            </p:cNvPr>
            <p:cNvSpPr/>
            <p:nvPr/>
          </p:nvSpPr>
          <p:spPr>
            <a:xfrm>
              <a:off x="1056181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7" name="Oval 486">
              <a:extLst>
                <a:ext uri="{FF2B5EF4-FFF2-40B4-BE49-F238E27FC236}">
                  <a16:creationId xmlns:a16="http://schemas.microsoft.com/office/drawing/2014/main" id="{2450BE85-75FF-D248-B735-54009FC9598A}"/>
                </a:ext>
              </a:extLst>
            </p:cNvPr>
            <p:cNvSpPr/>
            <p:nvPr/>
          </p:nvSpPr>
          <p:spPr>
            <a:xfrm>
              <a:off x="1069641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6837F92B-DAD1-3F4D-B8C0-86B9761E24EF}"/>
                </a:ext>
              </a:extLst>
            </p:cNvPr>
            <p:cNvSpPr/>
            <p:nvPr/>
          </p:nvSpPr>
          <p:spPr>
            <a:xfrm>
              <a:off x="915517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Oval 488">
              <a:extLst>
                <a:ext uri="{FF2B5EF4-FFF2-40B4-BE49-F238E27FC236}">
                  <a16:creationId xmlns:a16="http://schemas.microsoft.com/office/drawing/2014/main" id="{823276BC-BF4B-8545-B937-D2135D6E9D46}"/>
                </a:ext>
              </a:extLst>
            </p:cNvPr>
            <p:cNvSpPr/>
            <p:nvPr/>
          </p:nvSpPr>
          <p:spPr>
            <a:xfrm>
              <a:off x="9289765"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Oval 489">
              <a:extLst>
                <a:ext uri="{FF2B5EF4-FFF2-40B4-BE49-F238E27FC236}">
                  <a16:creationId xmlns:a16="http://schemas.microsoft.com/office/drawing/2014/main" id="{8C255BEE-FE03-994E-ACD3-F3C7119EBF99}"/>
                </a:ext>
              </a:extLst>
            </p:cNvPr>
            <p:cNvSpPr/>
            <p:nvPr/>
          </p:nvSpPr>
          <p:spPr>
            <a:xfrm>
              <a:off x="9424358"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 name="Oval 490">
              <a:extLst>
                <a:ext uri="{FF2B5EF4-FFF2-40B4-BE49-F238E27FC236}">
                  <a16:creationId xmlns:a16="http://schemas.microsoft.com/office/drawing/2014/main" id="{7412EE1B-567F-7542-8CAB-7848FCAD6CCE}"/>
                </a:ext>
              </a:extLst>
            </p:cNvPr>
            <p:cNvSpPr/>
            <p:nvPr/>
          </p:nvSpPr>
          <p:spPr>
            <a:xfrm>
              <a:off x="9558951"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Oval 491">
              <a:extLst>
                <a:ext uri="{FF2B5EF4-FFF2-40B4-BE49-F238E27FC236}">
                  <a16:creationId xmlns:a16="http://schemas.microsoft.com/office/drawing/2014/main" id="{696249EB-44C4-3A43-A911-59E98897160D}"/>
                </a:ext>
              </a:extLst>
            </p:cNvPr>
            <p:cNvSpPr/>
            <p:nvPr/>
          </p:nvSpPr>
          <p:spPr>
            <a:xfrm>
              <a:off x="969203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Oval 492">
              <a:extLst>
                <a:ext uri="{FF2B5EF4-FFF2-40B4-BE49-F238E27FC236}">
                  <a16:creationId xmlns:a16="http://schemas.microsoft.com/office/drawing/2014/main" id="{48D47958-6E02-6842-A044-3D038EC12A11}"/>
                </a:ext>
              </a:extLst>
            </p:cNvPr>
            <p:cNvSpPr/>
            <p:nvPr/>
          </p:nvSpPr>
          <p:spPr>
            <a:xfrm>
              <a:off x="9826629"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Oval 493">
              <a:extLst>
                <a:ext uri="{FF2B5EF4-FFF2-40B4-BE49-F238E27FC236}">
                  <a16:creationId xmlns:a16="http://schemas.microsoft.com/office/drawing/2014/main" id="{619AE1D5-0C0A-FE4A-80DB-41DE37FD29CE}"/>
                </a:ext>
              </a:extLst>
            </p:cNvPr>
            <p:cNvSpPr/>
            <p:nvPr/>
          </p:nvSpPr>
          <p:spPr>
            <a:xfrm>
              <a:off x="996122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5" name="Oval 494">
              <a:extLst>
                <a:ext uri="{FF2B5EF4-FFF2-40B4-BE49-F238E27FC236}">
                  <a16:creationId xmlns:a16="http://schemas.microsoft.com/office/drawing/2014/main" id="{BD20DAE2-5AE4-184F-9939-FDE89B0D5273}"/>
                </a:ext>
              </a:extLst>
            </p:cNvPr>
            <p:cNvSpPr/>
            <p:nvPr/>
          </p:nvSpPr>
          <p:spPr>
            <a:xfrm>
              <a:off x="10095815"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6" name="Oval 495">
              <a:extLst>
                <a:ext uri="{FF2B5EF4-FFF2-40B4-BE49-F238E27FC236}">
                  <a16:creationId xmlns:a16="http://schemas.microsoft.com/office/drawing/2014/main" id="{BA61CAFD-CBB7-B547-A326-529E1F201268}"/>
                </a:ext>
              </a:extLst>
            </p:cNvPr>
            <p:cNvSpPr/>
            <p:nvPr/>
          </p:nvSpPr>
          <p:spPr>
            <a:xfrm>
              <a:off x="10228899"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Oval 496">
              <a:extLst>
                <a:ext uri="{FF2B5EF4-FFF2-40B4-BE49-F238E27FC236}">
                  <a16:creationId xmlns:a16="http://schemas.microsoft.com/office/drawing/2014/main" id="{EE9475F4-AA07-104B-BCE2-167234AB8A7E}"/>
                </a:ext>
              </a:extLst>
            </p:cNvPr>
            <p:cNvSpPr/>
            <p:nvPr/>
          </p:nvSpPr>
          <p:spPr>
            <a:xfrm>
              <a:off x="10363492"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8" name="Oval 497">
              <a:extLst>
                <a:ext uri="{FF2B5EF4-FFF2-40B4-BE49-F238E27FC236}">
                  <a16:creationId xmlns:a16="http://schemas.microsoft.com/office/drawing/2014/main" id="{922362FC-D12E-6841-8B39-ECD7CE43D12F}"/>
                </a:ext>
              </a:extLst>
            </p:cNvPr>
            <p:cNvSpPr/>
            <p:nvPr/>
          </p:nvSpPr>
          <p:spPr>
            <a:xfrm>
              <a:off x="10498085"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4D27CA0F-2CB8-7647-AB53-85140540FF98}"/>
                </a:ext>
              </a:extLst>
            </p:cNvPr>
            <p:cNvSpPr/>
            <p:nvPr/>
          </p:nvSpPr>
          <p:spPr>
            <a:xfrm>
              <a:off x="10632678"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D49DFA9E-122A-9C4F-BF7E-BC26E7E9C148}"/>
                </a:ext>
              </a:extLst>
            </p:cNvPr>
            <p:cNvSpPr/>
            <p:nvPr/>
          </p:nvSpPr>
          <p:spPr>
            <a:xfrm>
              <a:off x="1076429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1B63966C-E673-624E-A7AD-E504E240624B}"/>
                </a:ext>
              </a:extLst>
            </p:cNvPr>
            <p:cNvSpPr/>
            <p:nvPr/>
          </p:nvSpPr>
          <p:spPr>
            <a:xfrm>
              <a:off x="928402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Oval 501">
              <a:extLst>
                <a:ext uri="{FF2B5EF4-FFF2-40B4-BE49-F238E27FC236}">
                  <a16:creationId xmlns:a16="http://schemas.microsoft.com/office/drawing/2014/main" id="{F39BF102-DC2B-5C48-8CD9-D7AD6B8C818C}"/>
                </a:ext>
              </a:extLst>
            </p:cNvPr>
            <p:cNvSpPr/>
            <p:nvPr/>
          </p:nvSpPr>
          <p:spPr>
            <a:xfrm>
              <a:off x="941861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Oval 502">
              <a:extLst>
                <a:ext uri="{FF2B5EF4-FFF2-40B4-BE49-F238E27FC236}">
                  <a16:creationId xmlns:a16="http://schemas.microsoft.com/office/drawing/2014/main" id="{F82EB9C0-9F0F-2145-A86C-0CC45BFC1110}"/>
                </a:ext>
              </a:extLst>
            </p:cNvPr>
            <p:cNvSpPr/>
            <p:nvPr/>
          </p:nvSpPr>
          <p:spPr>
            <a:xfrm>
              <a:off x="955320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Oval 503">
              <a:extLst>
                <a:ext uri="{FF2B5EF4-FFF2-40B4-BE49-F238E27FC236}">
                  <a16:creationId xmlns:a16="http://schemas.microsoft.com/office/drawing/2014/main" id="{DC49221D-403F-B943-A710-2A9BDECC7C60}"/>
                </a:ext>
              </a:extLst>
            </p:cNvPr>
            <p:cNvSpPr/>
            <p:nvPr/>
          </p:nvSpPr>
          <p:spPr>
            <a:xfrm>
              <a:off x="968780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Oval 504">
              <a:extLst>
                <a:ext uri="{FF2B5EF4-FFF2-40B4-BE49-F238E27FC236}">
                  <a16:creationId xmlns:a16="http://schemas.microsoft.com/office/drawing/2014/main" id="{31D0EA65-9CD4-6341-AE88-5B4C2BA40D2E}"/>
                </a:ext>
              </a:extLst>
            </p:cNvPr>
            <p:cNvSpPr/>
            <p:nvPr/>
          </p:nvSpPr>
          <p:spPr>
            <a:xfrm>
              <a:off x="9820885"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Oval 505">
              <a:extLst>
                <a:ext uri="{FF2B5EF4-FFF2-40B4-BE49-F238E27FC236}">
                  <a16:creationId xmlns:a16="http://schemas.microsoft.com/office/drawing/2014/main" id="{2047C753-F4DB-BC4A-B464-4ECC37B61FD3}"/>
                </a:ext>
              </a:extLst>
            </p:cNvPr>
            <p:cNvSpPr/>
            <p:nvPr/>
          </p:nvSpPr>
          <p:spPr>
            <a:xfrm>
              <a:off x="9955478"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7" name="Oval 506">
              <a:extLst>
                <a:ext uri="{FF2B5EF4-FFF2-40B4-BE49-F238E27FC236}">
                  <a16:creationId xmlns:a16="http://schemas.microsoft.com/office/drawing/2014/main" id="{885A7921-6A50-5341-A968-F93DBDCDD2F3}"/>
                </a:ext>
              </a:extLst>
            </p:cNvPr>
            <p:cNvSpPr/>
            <p:nvPr/>
          </p:nvSpPr>
          <p:spPr>
            <a:xfrm>
              <a:off x="1009007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Oval 507">
              <a:extLst>
                <a:ext uri="{FF2B5EF4-FFF2-40B4-BE49-F238E27FC236}">
                  <a16:creationId xmlns:a16="http://schemas.microsoft.com/office/drawing/2014/main" id="{FA9CD21A-1D76-B143-90AF-C1069E1542B1}"/>
                </a:ext>
              </a:extLst>
            </p:cNvPr>
            <p:cNvSpPr/>
            <p:nvPr/>
          </p:nvSpPr>
          <p:spPr>
            <a:xfrm>
              <a:off x="1022466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Oval 508">
              <a:extLst>
                <a:ext uri="{FF2B5EF4-FFF2-40B4-BE49-F238E27FC236}">
                  <a16:creationId xmlns:a16="http://schemas.microsoft.com/office/drawing/2014/main" id="{9DAE922F-8D1C-964A-9DEB-B1DCF0F47FED}"/>
                </a:ext>
              </a:extLst>
            </p:cNvPr>
            <p:cNvSpPr/>
            <p:nvPr/>
          </p:nvSpPr>
          <p:spPr>
            <a:xfrm>
              <a:off x="1035774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Oval 509">
              <a:extLst>
                <a:ext uri="{FF2B5EF4-FFF2-40B4-BE49-F238E27FC236}">
                  <a16:creationId xmlns:a16="http://schemas.microsoft.com/office/drawing/2014/main" id="{3B75867A-B33B-5B48-B191-A8F1C2845018}"/>
                </a:ext>
              </a:extLst>
            </p:cNvPr>
            <p:cNvSpPr/>
            <p:nvPr/>
          </p:nvSpPr>
          <p:spPr>
            <a:xfrm>
              <a:off x="1049234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1" name="Oval 510">
              <a:extLst>
                <a:ext uri="{FF2B5EF4-FFF2-40B4-BE49-F238E27FC236}">
                  <a16:creationId xmlns:a16="http://schemas.microsoft.com/office/drawing/2014/main" id="{4006704E-01D0-F945-A3A5-2DA2457100FE}"/>
                </a:ext>
              </a:extLst>
            </p:cNvPr>
            <p:cNvSpPr/>
            <p:nvPr/>
          </p:nvSpPr>
          <p:spPr>
            <a:xfrm>
              <a:off x="1062693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 name="Oval 511">
              <a:extLst>
                <a:ext uri="{FF2B5EF4-FFF2-40B4-BE49-F238E27FC236}">
                  <a16:creationId xmlns:a16="http://schemas.microsoft.com/office/drawing/2014/main" id="{E7584574-5A82-AA48-B08F-E4A458DE5369}"/>
                </a:ext>
              </a:extLst>
            </p:cNvPr>
            <p:cNvSpPr/>
            <p:nvPr/>
          </p:nvSpPr>
          <p:spPr>
            <a:xfrm>
              <a:off x="961416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Oval 512">
              <a:extLst>
                <a:ext uri="{FF2B5EF4-FFF2-40B4-BE49-F238E27FC236}">
                  <a16:creationId xmlns:a16="http://schemas.microsoft.com/office/drawing/2014/main" id="{D3690C37-54FF-C947-B484-80AD971281A2}"/>
                </a:ext>
              </a:extLst>
            </p:cNvPr>
            <p:cNvSpPr/>
            <p:nvPr/>
          </p:nvSpPr>
          <p:spPr>
            <a:xfrm>
              <a:off x="9748760"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 name="Oval 513">
              <a:extLst>
                <a:ext uri="{FF2B5EF4-FFF2-40B4-BE49-F238E27FC236}">
                  <a16:creationId xmlns:a16="http://schemas.microsoft.com/office/drawing/2014/main" id="{FF827B4E-F50F-7545-A846-38F11F54B844}"/>
                </a:ext>
              </a:extLst>
            </p:cNvPr>
            <p:cNvSpPr/>
            <p:nvPr/>
          </p:nvSpPr>
          <p:spPr>
            <a:xfrm>
              <a:off x="9881845"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 name="Oval 514">
              <a:extLst>
                <a:ext uri="{FF2B5EF4-FFF2-40B4-BE49-F238E27FC236}">
                  <a16:creationId xmlns:a16="http://schemas.microsoft.com/office/drawing/2014/main" id="{110BA8C9-62DE-AB40-B2FF-8420EEEB6AD1}"/>
                </a:ext>
              </a:extLst>
            </p:cNvPr>
            <p:cNvSpPr/>
            <p:nvPr/>
          </p:nvSpPr>
          <p:spPr>
            <a:xfrm>
              <a:off x="1001643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Oval 515">
              <a:extLst>
                <a:ext uri="{FF2B5EF4-FFF2-40B4-BE49-F238E27FC236}">
                  <a16:creationId xmlns:a16="http://schemas.microsoft.com/office/drawing/2014/main" id="{2E9DE6C5-08E0-1344-B597-FC4377A51860}"/>
                </a:ext>
              </a:extLst>
            </p:cNvPr>
            <p:cNvSpPr/>
            <p:nvPr/>
          </p:nvSpPr>
          <p:spPr>
            <a:xfrm>
              <a:off x="10151031"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Oval 516">
              <a:extLst>
                <a:ext uri="{FF2B5EF4-FFF2-40B4-BE49-F238E27FC236}">
                  <a16:creationId xmlns:a16="http://schemas.microsoft.com/office/drawing/2014/main" id="{8FF58E88-CA34-AB46-B78C-2A4B9203239A}"/>
                </a:ext>
              </a:extLst>
            </p:cNvPr>
            <p:cNvSpPr/>
            <p:nvPr/>
          </p:nvSpPr>
          <p:spPr>
            <a:xfrm>
              <a:off x="10285624"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Flowchart: Magnetic Disk 268">
              <a:extLst>
                <a:ext uri="{FF2B5EF4-FFF2-40B4-BE49-F238E27FC236}">
                  <a16:creationId xmlns:a16="http://schemas.microsoft.com/office/drawing/2014/main" id="{DCDEDA39-695D-B847-969B-1674B97AA7C3}"/>
                </a:ext>
              </a:extLst>
            </p:cNvPr>
            <p:cNvSpPr/>
            <p:nvPr/>
          </p:nvSpPr>
          <p:spPr>
            <a:xfrm>
              <a:off x="9168046" y="2310115"/>
              <a:ext cx="1726080" cy="2488432"/>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Rectangle 518">
              <a:extLst>
                <a:ext uri="{FF2B5EF4-FFF2-40B4-BE49-F238E27FC236}">
                  <a16:creationId xmlns:a16="http://schemas.microsoft.com/office/drawing/2014/main" id="{404277DE-8FCD-A641-A907-339CC168BD62}"/>
                </a:ext>
              </a:extLst>
            </p:cNvPr>
            <p:cNvSpPr/>
            <p:nvPr/>
          </p:nvSpPr>
          <p:spPr>
            <a:xfrm>
              <a:off x="8952126" y="3045794"/>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20" name="Graphic 195">
              <a:extLst>
                <a:ext uri="{FF2B5EF4-FFF2-40B4-BE49-F238E27FC236}">
                  <a16:creationId xmlns:a16="http://schemas.microsoft.com/office/drawing/2014/main" id="{A87DFD31-F4D3-3A4A-9225-53267D6FA88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88702" y="3082370"/>
              <a:ext cx="365760" cy="365760"/>
            </a:xfrm>
            <a:prstGeom prst="rect">
              <a:avLst/>
            </a:prstGeom>
          </p:spPr>
        </p:pic>
        <p:sp>
          <p:nvSpPr>
            <p:cNvPr id="521" name="Oval 520">
              <a:extLst>
                <a:ext uri="{FF2B5EF4-FFF2-40B4-BE49-F238E27FC236}">
                  <a16:creationId xmlns:a16="http://schemas.microsoft.com/office/drawing/2014/main" id="{49200C67-3835-594E-BEAE-42A2D22509D8}"/>
                </a:ext>
              </a:extLst>
            </p:cNvPr>
            <p:cNvSpPr/>
            <p:nvPr/>
          </p:nvSpPr>
          <p:spPr>
            <a:xfrm>
              <a:off x="9218904"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Oval 521">
              <a:extLst>
                <a:ext uri="{FF2B5EF4-FFF2-40B4-BE49-F238E27FC236}">
                  <a16:creationId xmlns:a16="http://schemas.microsoft.com/office/drawing/2014/main" id="{A7866279-DA24-8742-A091-4DE37DEEC8A6}"/>
                </a:ext>
              </a:extLst>
            </p:cNvPr>
            <p:cNvSpPr/>
            <p:nvPr/>
          </p:nvSpPr>
          <p:spPr>
            <a:xfrm>
              <a:off x="935349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Oval 522">
              <a:extLst>
                <a:ext uri="{FF2B5EF4-FFF2-40B4-BE49-F238E27FC236}">
                  <a16:creationId xmlns:a16="http://schemas.microsoft.com/office/drawing/2014/main" id="{9D1E0FD7-8931-874C-A419-F5E623428FA5}"/>
                </a:ext>
              </a:extLst>
            </p:cNvPr>
            <p:cNvSpPr/>
            <p:nvPr/>
          </p:nvSpPr>
          <p:spPr>
            <a:xfrm>
              <a:off x="948809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4" name="Oval 523">
              <a:extLst>
                <a:ext uri="{FF2B5EF4-FFF2-40B4-BE49-F238E27FC236}">
                  <a16:creationId xmlns:a16="http://schemas.microsoft.com/office/drawing/2014/main" id="{2198E634-F898-804B-9CDA-9FB0A5F432DA}"/>
                </a:ext>
              </a:extLst>
            </p:cNvPr>
            <p:cNvSpPr/>
            <p:nvPr/>
          </p:nvSpPr>
          <p:spPr>
            <a:xfrm>
              <a:off x="962268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Oval 524">
              <a:extLst>
                <a:ext uri="{FF2B5EF4-FFF2-40B4-BE49-F238E27FC236}">
                  <a16:creationId xmlns:a16="http://schemas.microsoft.com/office/drawing/2014/main" id="{C5208220-97F4-E842-9062-720C0A33424F}"/>
                </a:ext>
              </a:extLst>
            </p:cNvPr>
            <p:cNvSpPr/>
            <p:nvPr/>
          </p:nvSpPr>
          <p:spPr>
            <a:xfrm>
              <a:off x="9755768"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Oval 525">
              <a:extLst>
                <a:ext uri="{FF2B5EF4-FFF2-40B4-BE49-F238E27FC236}">
                  <a16:creationId xmlns:a16="http://schemas.microsoft.com/office/drawing/2014/main" id="{BDDDFF53-180F-754F-89AF-A5F953B33149}"/>
                </a:ext>
              </a:extLst>
            </p:cNvPr>
            <p:cNvSpPr/>
            <p:nvPr/>
          </p:nvSpPr>
          <p:spPr>
            <a:xfrm>
              <a:off x="9890361"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Oval 526">
              <a:extLst>
                <a:ext uri="{FF2B5EF4-FFF2-40B4-BE49-F238E27FC236}">
                  <a16:creationId xmlns:a16="http://schemas.microsoft.com/office/drawing/2014/main" id="{366E8750-1B89-9A42-8D72-EAEAD34B8155}"/>
                </a:ext>
              </a:extLst>
            </p:cNvPr>
            <p:cNvSpPr/>
            <p:nvPr/>
          </p:nvSpPr>
          <p:spPr>
            <a:xfrm>
              <a:off x="1002495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8" name="Oval 527">
              <a:extLst>
                <a:ext uri="{FF2B5EF4-FFF2-40B4-BE49-F238E27FC236}">
                  <a16:creationId xmlns:a16="http://schemas.microsoft.com/office/drawing/2014/main" id="{BA91CEA9-6384-544E-80D0-D889EF88A761}"/>
                </a:ext>
              </a:extLst>
            </p:cNvPr>
            <p:cNvSpPr/>
            <p:nvPr/>
          </p:nvSpPr>
          <p:spPr>
            <a:xfrm>
              <a:off x="1015954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9" name="Oval 528">
              <a:extLst>
                <a:ext uri="{FF2B5EF4-FFF2-40B4-BE49-F238E27FC236}">
                  <a16:creationId xmlns:a16="http://schemas.microsoft.com/office/drawing/2014/main" id="{B3FFA168-319F-A043-8018-A6485B2F6868}"/>
                </a:ext>
              </a:extLst>
            </p:cNvPr>
            <p:cNvSpPr/>
            <p:nvPr/>
          </p:nvSpPr>
          <p:spPr>
            <a:xfrm>
              <a:off x="10292631"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0" name="Oval 529">
              <a:extLst>
                <a:ext uri="{FF2B5EF4-FFF2-40B4-BE49-F238E27FC236}">
                  <a16:creationId xmlns:a16="http://schemas.microsoft.com/office/drawing/2014/main" id="{E932794D-5F5A-F44D-8DE9-C72277A9B1D8}"/>
                </a:ext>
              </a:extLst>
            </p:cNvPr>
            <p:cNvSpPr/>
            <p:nvPr/>
          </p:nvSpPr>
          <p:spPr>
            <a:xfrm>
              <a:off x="1042722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Oval 530">
              <a:extLst>
                <a:ext uri="{FF2B5EF4-FFF2-40B4-BE49-F238E27FC236}">
                  <a16:creationId xmlns:a16="http://schemas.microsoft.com/office/drawing/2014/main" id="{49E6A823-2A39-CE48-B7A2-855A825738E9}"/>
                </a:ext>
              </a:extLst>
            </p:cNvPr>
            <p:cNvSpPr/>
            <p:nvPr/>
          </p:nvSpPr>
          <p:spPr>
            <a:xfrm>
              <a:off x="1056181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 name="Oval 531">
              <a:extLst>
                <a:ext uri="{FF2B5EF4-FFF2-40B4-BE49-F238E27FC236}">
                  <a16:creationId xmlns:a16="http://schemas.microsoft.com/office/drawing/2014/main" id="{687EB371-152A-7144-A8A0-9B1E71416CBC}"/>
                </a:ext>
              </a:extLst>
            </p:cNvPr>
            <p:cNvSpPr/>
            <p:nvPr/>
          </p:nvSpPr>
          <p:spPr>
            <a:xfrm>
              <a:off x="1069641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981772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Extending SaaS Applications</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540747"/>
          </a:xfrm>
        </p:spPr>
        <p:txBody>
          <a:bodyPr/>
          <a:lstStyle/>
          <a:p>
            <a:pPr defTabSz="457200">
              <a:lnSpc>
                <a:spcPct val="100000"/>
              </a:lnSpc>
              <a:spcAft>
                <a:spcPts val="0"/>
              </a:spcAft>
              <a:buSzTx/>
              <a:defRPr/>
            </a:pPr>
            <a:r>
              <a:rPr lang="en-US" sz="1800">
                <a:solidFill>
                  <a:schemeClr val="tx1"/>
                </a:solidFill>
                <a:cs typeface="Segoe UI Light" panose="020B0502040204020203" pitchFamily="34" charset="0"/>
              </a:rPr>
              <a:t>A SaaS solution provides extensibility through webhooks, which can be implemented through Functions, to automate certain workflows</a:t>
            </a:r>
          </a:p>
          <a:p>
            <a:pPr lvl="0"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Professional Services</a:t>
            </a:r>
          </a:p>
        </p:txBody>
      </p:sp>
      <p:pic>
        <p:nvPicPr>
          <p:cNvPr id="269" name="Picture 268" descr="A person sitting in a room&#10;&#10;Description generated with high confidence">
            <a:extLst>
              <a:ext uri="{FF2B5EF4-FFF2-40B4-BE49-F238E27FC236}">
                <a16:creationId xmlns:a16="http://schemas.microsoft.com/office/drawing/2014/main" id="{99D5B78A-54CA-E14A-AC64-11D8AF2532A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0139265" y="0"/>
            <a:ext cx="2305865" cy="6994525"/>
          </a:xfrm>
          <a:prstGeom prst="rect">
            <a:avLst/>
          </a:prstGeom>
        </p:spPr>
      </p:pic>
      <p:sp>
        <p:nvSpPr>
          <p:cNvPr id="270" name="TextBox 269">
            <a:extLst>
              <a:ext uri="{FF2B5EF4-FFF2-40B4-BE49-F238E27FC236}">
                <a16:creationId xmlns:a16="http://schemas.microsoft.com/office/drawing/2014/main" id="{75196B5D-E636-B648-A349-097C2BE2389C}"/>
              </a:ext>
            </a:extLst>
          </p:cNvPr>
          <p:cNvSpPr txBox="1"/>
          <p:nvPr/>
        </p:nvSpPr>
        <p:spPr>
          <a:xfrm>
            <a:off x="1273189" y="5453111"/>
            <a:ext cx="1669133"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Issue created in GitHub…</a:t>
            </a:r>
          </a:p>
        </p:txBody>
      </p:sp>
      <p:sp>
        <p:nvSpPr>
          <p:cNvPr id="271" name="TextBox 270">
            <a:extLst>
              <a:ext uri="{FF2B5EF4-FFF2-40B4-BE49-F238E27FC236}">
                <a16:creationId xmlns:a16="http://schemas.microsoft.com/office/drawing/2014/main" id="{04BF0ED1-B119-E244-B77F-5D0BE4C4C05C}"/>
              </a:ext>
            </a:extLst>
          </p:cNvPr>
          <p:cNvSpPr txBox="1"/>
          <p:nvPr/>
        </p:nvSpPr>
        <p:spPr>
          <a:xfrm>
            <a:off x="5594676" y="5443661"/>
            <a:ext cx="1686805"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…which is processed by a function…</a:t>
            </a:r>
          </a:p>
        </p:txBody>
      </p:sp>
      <p:sp>
        <p:nvSpPr>
          <p:cNvPr id="272" name="TextBox 271">
            <a:extLst>
              <a:ext uri="{FF2B5EF4-FFF2-40B4-BE49-F238E27FC236}">
                <a16:creationId xmlns:a16="http://schemas.microsoft.com/office/drawing/2014/main" id="{1CDA6F95-8F21-2D48-A0E9-7F8A9F834E46}"/>
              </a:ext>
            </a:extLst>
          </p:cNvPr>
          <p:cNvSpPr txBox="1"/>
          <p:nvPr/>
        </p:nvSpPr>
        <p:spPr>
          <a:xfrm>
            <a:off x="8014337" y="5453111"/>
            <a:ext cx="1714566"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…by posting the issue details to Slack</a:t>
            </a:r>
          </a:p>
        </p:txBody>
      </p:sp>
      <p:sp>
        <p:nvSpPr>
          <p:cNvPr id="273" name="Rectangle 272">
            <a:extLst>
              <a:ext uri="{FF2B5EF4-FFF2-40B4-BE49-F238E27FC236}">
                <a16:creationId xmlns:a16="http://schemas.microsoft.com/office/drawing/2014/main" id="{5B34B939-FEF8-2E40-B2ED-DD83A0150F57}"/>
              </a:ext>
            </a:extLst>
          </p:cNvPr>
          <p:cNvSpPr/>
          <p:nvPr/>
        </p:nvSpPr>
        <p:spPr>
          <a:xfrm>
            <a:off x="753334" y="3442564"/>
            <a:ext cx="2621471" cy="1566356"/>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4" name="Straight Connector 273">
            <a:extLst>
              <a:ext uri="{FF2B5EF4-FFF2-40B4-BE49-F238E27FC236}">
                <a16:creationId xmlns:a16="http://schemas.microsoft.com/office/drawing/2014/main" id="{FD489646-F6BB-8A45-864B-6B66BD8C6BF3}"/>
              </a:ext>
            </a:extLst>
          </p:cNvPr>
          <p:cNvCxnSpPr/>
          <p:nvPr/>
        </p:nvCxnSpPr>
        <p:spPr>
          <a:xfrm>
            <a:off x="478823" y="5320284"/>
            <a:ext cx="3170006"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95789840-989D-CB49-A5F1-DB921FDA5D64}"/>
              </a:ext>
            </a:extLst>
          </p:cNvPr>
          <p:cNvGrpSpPr/>
          <p:nvPr/>
        </p:nvGrpSpPr>
        <p:grpSpPr>
          <a:xfrm>
            <a:off x="498859" y="3182202"/>
            <a:ext cx="522119" cy="522119"/>
            <a:chOff x="4707081" y="3127173"/>
            <a:chExt cx="438912" cy="438912"/>
          </a:xfrm>
        </p:grpSpPr>
        <p:sp>
          <p:nvSpPr>
            <p:cNvPr id="276" name="Rectangle 275">
              <a:extLst>
                <a:ext uri="{FF2B5EF4-FFF2-40B4-BE49-F238E27FC236}">
                  <a16:creationId xmlns:a16="http://schemas.microsoft.com/office/drawing/2014/main" id="{DB8270DB-5EEA-764C-A2F8-26DA95251DB6}"/>
                </a:ext>
              </a:extLst>
            </p:cNvPr>
            <p:cNvSpPr/>
            <p:nvPr/>
          </p:nvSpPr>
          <p:spPr>
            <a:xfrm>
              <a:off x="4707081" y="3127173"/>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7" name="Graphic 4">
              <a:extLst>
                <a:ext uri="{FF2B5EF4-FFF2-40B4-BE49-F238E27FC236}">
                  <a16:creationId xmlns:a16="http://schemas.microsoft.com/office/drawing/2014/main" id="{D77DA234-6AE8-FB40-B135-8001BB05311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3657" y="3163749"/>
              <a:ext cx="365760" cy="365760"/>
            </a:xfrm>
            <a:prstGeom prst="rect">
              <a:avLst/>
            </a:prstGeom>
          </p:spPr>
        </p:pic>
      </p:grpSp>
      <p:grpSp>
        <p:nvGrpSpPr>
          <p:cNvPr id="278" name="Group 277">
            <a:extLst>
              <a:ext uri="{FF2B5EF4-FFF2-40B4-BE49-F238E27FC236}">
                <a16:creationId xmlns:a16="http://schemas.microsoft.com/office/drawing/2014/main" id="{C9A7D5F2-336E-9E47-B6C4-BF44B5888554}"/>
              </a:ext>
            </a:extLst>
          </p:cNvPr>
          <p:cNvGrpSpPr/>
          <p:nvPr/>
        </p:nvGrpSpPr>
        <p:grpSpPr>
          <a:xfrm>
            <a:off x="1710552" y="3872224"/>
            <a:ext cx="707036" cy="707036"/>
            <a:chOff x="17424571" y="5002114"/>
            <a:chExt cx="535082" cy="534943"/>
          </a:xfrm>
          <a:solidFill>
            <a:srgbClr val="3955A3"/>
          </a:solidFill>
        </p:grpSpPr>
        <p:sp>
          <p:nvSpPr>
            <p:cNvPr id="279" name="Freeform 101">
              <a:extLst>
                <a:ext uri="{FF2B5EF4-FFF2-40B4-BE49-F238E27FC236}">
                  <a16:creationId xmlns:a16="http://schemas.microsoft.com/office/drawing/2014/main" id="{2679A344-BE64-8743-BB94-D4B4A9606C12}"/>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Freeform 102">
              <a:extLst>
                <a:ext uri="{FF2B5EF4-FFF2-40B4-BE49-F238E27FC236}">
                  <a16:creationId xmlns:a16="http://schemas.microsoft.com/office/drawing/2014/main" id="{96970471-BE3B-7C46-9922-1EEEAA886D26}"/>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EB0C5DAD-2CBC-434B-A447-176F8F851B9A}"/>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2" name="Rectangle: Rounded Corners 62">
            <a:extLst>
              <a:ext uri="{FF2B5EF4-FFF2-40B4-BE49-F238E27FC236}">
                <a16:creationId xmlns:a16="http://schemas.microsoft.com/office/drawing/2014/main" id="{2106EA4B-2A71-7945-8080-51EF22D58292}"/>
              </a:ext>
            </a:extLst>
          </p:cNvPr>
          <p:cNvSpPr/>
          <p:nvPr/>
        </p:nvSpPr>
        <p:spPr>
          <a:xfrm>
            <a:off x="5728565" y="3561440"/>
            <a:ext cx="1316174" cy="1310910"/>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3" name="Straight Arrow Connector 282">
            <a:extLst>
              <a:ext uri="{FF2B5EF4-FFF2-40B4-BE49-F238E27FC236}">
                <a16:creationId xmlns:a16="http://schemas.microsoft.com/office/drawing/2014/main" id="{18A41CAE-71D9-4446-B1E5-AACCB5A6F62F}"/>
              </a:ext>
            </a:extLst>
          </p:cNvPr>
          <p:cNvCxnSpPr>
            <a:cxnSpLocks/>
          </p:cNvCxnSpPr>
          <p:nvPr/>
        </p:nvCxnSpPr>
        <p:spPr>
          <a:xfrm>
            <a:off x="3570010" y="4225742"/>
            <a:ext cx="1980153"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29058D99-A624-F94D-98C2-C13D4E64DECE}"/>
              </a:ext>
            </a:extLst>
          </p:cNvPr>
          <p:cNvGrpSpPr/>
          <p:nvPr/>
        </p:nvGrpSpPr>
        <p:grpSpPr>
          <a:xfrm>
            <a:off x="6033134" y="3863376"/>
            <a:ext cx="707036" cy="707036"/>
            <a:chOff x="17424571" y="5002114"/>
            <a:chExt cx="535082" cy="534943"/>
          </a:xfrm>
          <a:solidFill>
            <a:srgbClr val="3955A3"/>
          </a:solidFill>
        </p:grpSpPr>
        <p:sp>
          <p:nvSpPr>
            <p:cNvPr id="285" name="Freeform 101">
              <a:extLst>
                <a:ext uri="{FF2B5EF4-FFF2-40B4-BE49-F238E27FC236}">
                  <a16:creationId xmlns:a16="http://schemas.microsoft.com/office/drawing/2014/main" id="{47F550CB-8C33-4845-948D-1781912EFBC1}"/>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2">
              <a:extLst>
                <a:ext uri="{FF2B5EF4-FFF2-40B4-BE49-F238E27FC236}">
                  <a16:creationId xmlns:a16="http://schemas.microsoft.com/office/drawing/2014/main" id="{2F08837F-0F27-064A-8755-532BE5D22E6F}"/>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Rectangle 286">
              <a:extLst>
                <a:ext uri="{FF2B5EF4-FFF2-40B4-BE49-F238E27FC236}">
                  <a16:creationId xmlns:a16="http://schemas.microsoft.com/office/drawing/2014/main" id="{3B073528-81DD-4146-95BF-A0EE28E3F452}"/>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8" name="Rectangle 287">
            <a:extLst>
              <a:ext uri="{FF2B5EF4-FFF2-40B4-BE49-F238E27FC236}">
                <a16:creationId xmlns:a16="http://schemas.microsoft.com/office/drawing/2014/main" id="{BE41DD04-BFF4-CB4D-BCEC-410B30E409D5}"/>
              </a:ext>
            </a:extLst>
          </p:cNvPr>
          <p:cNvSpPr/>
          <p:nvPr/>
        </p:nvSpPr>
        <p:spPr>
          <a:xfrm>
            <a:off x="7981640" y="3442564"/>
            <a:ext cx="425631" cy="187771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Rectangle 288">
            <a:extLst>
              <a:ext uri="{FF2B5EF4-FFF2-40B4-BE49-F238E27FC236}">
                <a16:creationId xmlns:a16="http://schemas.microsoft.com/office/drawing/2014/main" id="{86C8B1BC-90F4-6649-AC85-5B9AFBE884E8}"/>
              </a:ext>
            </a:extLst>
          </p:cNvPr>
          <p:cNvSpPr/>
          <p:nvPr/>
        </p:nvSpPr>
        <p:spPr>
          <a:xfrm>
            <a:off x="7981640" y="3442564"/>
            <a:ext cx="1544916" cy="1877717"/>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Rectangle: Rounded Corners 68">
            <a:extLst>
              <a:ext uri="{FF2B5EF4-FFF2-40B4-BE49-F238E27FC236}">
                <a16:creationId xmlns:a16="http://schemas.microsoft.com/office/drawing/2014/main" id="{F3DB83CB-CA05-8A46-8BE0-1C73B17DEB4E}"/>
              </a:ext>
            </a:extLst>
          </p:cNvPr>
          <p:cNvSpPr/>
          <p:nvPr/>
        </p:nvSpPr>
        <p:spPr>
          <a:xfrm>
            <a:off x="8492580" y="4309087"/>
            <a:ext cx="307024" cy="307024"/>
          </a:xfrm>
          <a:prstGeom prst="roundRect">
            <a:avLst/>
          </a:prstGeom>
          <a:solidFill>
            <a:srgbClr val="EEB6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 name="Group 290">
            <a:extLst>
              <a:ext uri="{FF2B5EF4-FFF2-40B4-BE49-F238E27FC236}">
                <a16:creationId xmlns:a16="http://schemas.microsoft.com/office/drawing/2014/main" id="{E5A2D60F-2138-514E-ABF4-4218E124D0D9}"/>
              </a:ext>
            </a:extLst>
          </p:cNvPr>
          <p:cNvGrpSpPr/>
          <p:nvPr/>
        </p:nvGrpSpPr>
        <p:grpSpPr>
          <a:xfrm>
            <a:off x="8492580" y="3824307"/>
            <a:ext cx="880137" cy="307024"/>
            <a:chOff x="8486845" y="3379018"/>
            <a:chExt cx="739875" cy="258096"/>
          </a:xfrm>
        </p:grpSpPr>
        <p:sp>
          <p:nvSpPr>
            <p:cNvPr id="292" name="Rectangle: Rounded Corners 88">
              <a:extLst>
                <a:ext uri="{FF2B5EF4-FFF2-40B4-BE49-F238E27FC236}">
                  <a16:creationId xmlns:a16="http://schemas.microsoft.com/office/drawing/2014/main" id="{584F8D8B-3287-9847-AE01-EBEA7ED9081B}"/>
                </a:ext>
              </a:extLst>
            </p:cNvPr>
            <p:cNvSpPr/>
            <p:nvPr/>
          </p:nvSpPr>
          <p:spPr>
            <a:xfrm>
              <a:off x="8486845" y="3379018"/>
              <a:ext cx="258096" cy="258096"/>
            </a:xfrm>
            <a:prstGeom prst="roundRect">
              <a:avLst/>
            </a:prstGeom>
            <a:solidFill>
              <a:srgbClr val="57C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3" name="Group 292">
              <a:extLst>
                <a:ext uri="{FF2B5EF4-FFF2-40B4-BE49-F238E27FC236}">
                  <a16:creationId xmlns:a16="http://schemas.microsoft.com/office/drawing/2014/main" id="{278EAC45-F376-8845-B3EC-5833F2259D2C}"/>
                </a:ext>
              </a:extLst>
            </p:cNvPr>
            <p:cNvGrpSpPr/>
            <p:nvPr/>
          </p:nvGrpSpPr>
          <p:grpSpPr>
            <a:xfrm>
              <a:off x="8799016" y="3429001"/>
              <a:ext cx="427704" cy="149946"/>
              <a:chOff x="8878528" y="3429001"/>
              <a:chExt cx="427704" cy="149946"/>
            </a:xfrm>
          </p:grpSpPr>
          <p:cxnSp>
            <p:nvCxnSpPr>
              <p:cNvPr id="294" name="Straight Connector 293">
                <a:extLst>
                  <a:ext uri="{FF2B5EF4-FFF2-40B4-BE49-F238E27FC236}">
                    <a16:creationId xmlns:a16="http://schemas.microsoft.com/office/drawing/2014/main" id="{1B5A20E9-9FA8-9E45-BEF1-9AC3278C429D}"/>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87E5CE1E-5219-5740-B942-BCE7ADD2CA4E}"/>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0535AB8-99E8-1441-BD65-5D9030F02771}"/>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C45A3FB8-F3DF-1B4D-BBCD-211D7480BC44}"/>
              </a:ext>
            </a:extLst>
          </p:cNvPr>
          <p:cNvGrpSpPr/>
          <p:nvPr/>
        </p:nvGrpSpPr>
        <p:grpSpPr>
          <a:xfrm>
            <a:off x="8492580" y="4793867"/>
            <a:ext cx="880137" cy="307024"/>
            <a:chOff x="8486845" y="4303250"/>
            <a:chExt cx="739875" cy="258096"/>
          </a:xfrm>
        </p:grpSpPr>
        <p:sp>
          <p:nvSpPr>
            <p:cNvPr id="298" name="Rectangle: Rounded Corners 83">
              <a:extLst>
                <a:ext uri="{FF2B5EF4-FFF2-40B4-BE49-F238E27FC236}">
                  <a16:creationId xmlns:a16="http://schemas.microsoft.com/office/drawing/2014/main" id="{2A179265-C89B-EB41-8EA9-718A9A75540C}"/>
                </a:ext>
              </a:extLst>
            </p:cNvPr>
            <p:cNvSpPr/>
            <p:nvPr/>
          </p:nvSpPr>
          <p:spPr>
            <a:xfrm>
              <a:off x="8486845" y="4303250"/>
              <a:ext cx="258096" cy="258096"/>
            </a:xfrm>
            <a:prstGeom prst="roundRect">
              <a:avLst/>
            </a:prstGeom>
            <a:solidFill>
              <a:srgbClr val="82D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9" name="Group 298">
              <a:extLst>
                <a:ext uri="{FF2B5EF4-FFF2-40B4-BE49-F238E27FC236}">
                  <a16:creationId xmlns:a16="http://schemas.microsoft.com/office/drawing/2014/main" id="{81328A17-8756-D14A-BAD8-07F4D13833C9}"/>
                </a:ext>
              </a:extLst>
            </p:cNvPr>
            <p:cNvGrpSpPr/>
            <p:nvPr/>
          </p:nvGrpSpPr>
          <p:grpSpPr>
            <a:xfrm>
              <a:off x="8799016" y="4359782"/>
              <a:ext cx="427704" cy="149946"/>
              <a:chOff x="8878528" y="3429001"/>
              <a:chExt cx="427704" cy="149946"/>
            </a:xfrm>
          </p:grpSpPr>
          <p:cxnSp>
            <p:nvCxnSpPr>
              <p:cNvPr id="300" name="Straight Connector 299">
                <a:extLst>
                  <a:ext uri="{FF2B5EF4-FFF2-40B4-BE49-F238E27FC236}">
                    <a16:creationId xmlns:a16="http://schemas.microsoft.com/office/drawing/2014/main" id="{38D57AF6-0443-D242-8C7C-74A343A3F030}"/>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DDFD025-D2C4-C746-9A02-E50D2B6ACB2F}"/>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D071E61-B14F-8A47-8D38-04D62B66F9B9}"/>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0545A43C-D4D5-5147-9A68-8A93E84E993B}"/>
              </a:ext>
            </a:extLst>
          </p:cNvPr>
          <p:cNvGrpSpPr/>
          <p:nvPr/>
        </p:nvGrpSpPr>
        <p:grpSpPr>
          <a:xfrm>
            <a:off x="8911969" y="4248403"/>
            <a:ext cx="426831" cy="426831"/>
            <a:chOff x="17424571" y="5002114"/>
            <a:chExt cx="535082" cy="534943"/>
          </a:xfrm>
          <a:solidFill>
            <a:srgbClr val="3955A3"/>
          </a:solidFill>
        </p:grpSpPr>
        <p:sp>
          <p:nvSpPr>
            <p:cNvPr id="304" name="Freeform 101">
              <a:extLst>
                <a:ext uri="{FF2B5EF4-FFF2-40B4-BE49-F238E27FC236}">
                  <a16:creationId xmlns:a16="http://schemas.microsoft.com/office/drawing/2014/main" id="{440DE557-7EBD-5743-A994-767897948910}"/>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02">
              <a:extLst>
                <a:ext uri="{FF2B5EF4-FFF2-40B4-BE49-F238E27FC236}">
                  <a16:creationId xmlns:a16="http://schemas.microsoft.com/office/drawing/2014/main" id="{4C4E3E85-3BC3-8C45-BB23-CAAEDB6747A3}"/>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Rectangle 305">
              <a:extLst>
                <a:ext uri="{FF2B5EF4-FFF2-40B4-BE49-F238E27FC236}">
                  <a16:creationId xmlns:a16="http://schemas.microsoft.com/office/drawing/2014/main" id="{D9EAE18F-BFE8-9F42-828D-21084ADE930C}"/>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403" name="Straight Arrow Connector 402">
            <a:extLst>
              <a:ext uri="{FF2B5EF4-FFF2-40B4-BE49-F238E27FC236}">
                <a16:creationId xmlns:a16="http://schemas.microsoft.com/office/drawing/2014/main" id="{E9E1EE68-F895-D843-84E5-79C31906FDF5}"/>
              </a:ext>
            </a:extLst>
          </p:cNvPr>
          <p:cNvCxnSpPr>
            <a:cxnSpLocks/>
          </p:cNvCxnSpPr>
          <p:nvPr/>
        </p:nvCxnSpPr>
        <p:spPr>
          <a:xfrm>
            <a:off x="7226563" y="4225742"/>
            <a:ext cx="527145"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pic>
        <p:nvPicPr>
          <p:cNvPr id="405" name="Picture 404">
            <a:extLst>
              <a:ext uri="{FF2B5EF4-FFF2-40B4-BE49-F238E27FC236}">
                <a16:creationId xmlns:a16="http://schemas.microsoft.com/office/drawing/2014/main" id="{ACA7A4E4-788B-2149-8803-83B3DB5F68E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11751" y="3237125"/>
            <a:ext cx="1331376" cy="435099"/>
          </a:xfrm>
          <a:prstGeom prst="rect">
            <a:avLst/>
          </a:prstGeom>
        </p:spPr>
      </p:pic>
      <p:sp>
        <p:nvSpPr>
          <p:cNvPr id="409" name="Rectangle 408">
            <a:extLst>
              <a:ext uri="{FF2B5EF4-FFF2-40B4-BE49-F238E27FC236}">
                <a16:creationId xmlns:a16="http://schemas.microsoft.com/office/drawing/2014/main" id="{4E9A0493-7A79-2248-94E4-BFC0310D15CD}"/>
              </a:ext>
            </a:extLst>
          </p:cNvPr>
          <p:cNvSpPr/>
          <p:nvPr/>
        </p:nvSpPr>
        <p:spPr>
          <a:xfrm>
            <a:off x="4249874" y="3935243"/>
            <a:ext cx="561975" cy="561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1" name="Group 410">
            <a:extLst>
              <a:ext uri="{FF2B5EF4-FFF2-40B4-BE49-F238E27FC236}">
                <a16:creationId xmlns:a16="http://schemas.microsoft.com/office/drawing/2014/main" id="{63DF415B-1DEC-7B4C-98EB-33C343B63EB8}"/>
              </a:ext>
            </a:extLst>
          </p:cNvPr>
          <p:cNvGrpSpPr/>
          <p:nvPr/>
        </p:nvGrpSpPr>
        <p:grpSpPr>
          <a:xfrm>
            <a:off x="4345765" y="3686147"/>
            <a:ext cx="370193" cy="370193"/>
            <a:chOff x="17424571" y="5002114"/>
            <a:chExt cx="535082" cy="534943"/>
          </a:xfrm>
          <a:solidFill>
            <a:srgbClr val="3955A3"/>
          </a:solidFill>
        </p:grpSpPr>
        <p:sp>
          <p:nvSpPr>
            <p:cNvPr id="533" name="Freeform 101">
              <a:extLst>
                <a:ext uri="{FF2B5EF4-FFF2-40B4-BE49-F238E27FC236}">
                  <a16:creationId xmlns:a16="http://schemas.microsoft.com/office/drawing/2014/main" id="{D0156AF6-E1A5-CA44-87E8-F524DEE23012}"/>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 name="Freeform 102">
              <a:extLst>
                <a:ext uri="{FF2B5EF4-FFF2-40B4-BE49-F238E27FC236}">
                  <a16:creationId xmlns:a16="http://schemas.microsoft.com/office/drawing/2014/main" id="{6B120139-8B20-904A-96CA-74AD506697C4}"/>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5" name="Rectangle 534">
              <a:extLst>
                <a:ext uri="{FF2B5EF4-FFF2-40B4-BE49-F238E27FC236}">
                  <a16:creationId xmlns:a16="http://schemas.microsoft.com/office/drawing/2014/main" id="{71BDA1DC-5DFC-1047-A2AE-5CD16E55B32D}"/>
                </a:ext>
              </a:extLst>
            </p:cNvPr>
            <p:cNvSpPr>
              <a:spLocks noChangeArrowheads="1"/>
            </p:cNvSpPr>
            <p:nvPr/>
          </p:nvSpPr>
          <p:spPr bwMode="black">
            <a:xfrm>
              <a:off x="17667916" y="5333734"/>
              <a:ext cx="66623" cy="64501"/>
            </a:xfrm>
            <a:prstGeom prst="rect">
              <a:avLst/>
            </a:prstGeom>
            <a:grpFill/>
            <a:ln>
              <a:noFill/>
            </a:ln>
          </p:spPr>
          <p:txBody>
            <a:bodyPr vert="horz" wrap="square" lIns="82305" tIns="41153" rIns="82305" bIns="4115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36" name="Graphic 535">
            <a:extLst>
              <a:ext uri="{FF2B5EF4-FFF2-40B4-BE49-F238E27FC236}">
                <a16:creationId xmlns:a16="http://schemas.microsoft.com/office/drawing/2014/main" id="{36168501-8FCE-3C46-95CF-CEA025C9D41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11405" y="4011348"/>
            <a:ext cx="438912" cy="409765"/>
          </a:xfrm>
          <a:prstGeom prst="rect">
            <a:avLst/>
          </a:prstGeom>
        </p:spPr>
      </p:pic>
      <p:sp>
        <p:nvSpPr>
          <p:cNvPr id="537" name="TextBox 536">
            <a:extLst>
              <a:ext uri="{FF2B5EF4-FFF2-40B4-BE49-F238E27FC236}">
                <a16:creationId xmlns:a16="http://schemas.microsoft.com/office/drawing/2014/main" id="{BDC4A9E5-2502-6946-9966-3EC7E7510344}"/>
              </a:ext>
            </a:extLst>
          </p:cNvPr>
          <p:cNvSpPr txBox="1"/>
          <p:nvPr/>
        </p:nvSpPr>
        <p:spPr>
          <a:xfrm>
            <a:off x="3468576" y="5453111"/>
            <a:ext cx="2178424"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…which triggers a webhook call</a:t>
            </a:r>
          </a:p>
        </p:txBody>
      </p:sp>
      <p:grpSp>
        <p:nvGrpSpPr>
          <p:cNvPr id="539" name="Group 538">
            <a:extLst>
              <a:ext uri="{FF2B5EF4-FFF2-40B4-BE49-F238E27FC236}">
                <a16:creationId xmlns:a16="http://schemas.microsoft.com/office/drawing/2014/main" id="{892E74A9-50AA-1E48-A859-686C58550397}"/>
              </a:ext>
            </a:extLst>
          </p:cNvPr>
          <p:cNvGrpSpPr/>
          <p:nvPr/>
        </p:nvGrpSpPr>
        <p:grpSpPr>
          <a:xfrm>
            <a:off x="5434280" y="3268637"/>
            <a:ext cx="591862" cy="587828"/>
            <a:chOff x="10257340" y="1680054"/>
            <a:chExt cx="394878" cy="392187"/>
          </a:xfrm>
        </p:grpSpPr>
        <p:sp>
          <p:nvSpPr>
            <p:cNvPr id="540" name="Rectangle 539">
              <a:extLst>
                <a:ext uri="{FF2B5EF4-FFF2-40B4-BE49-F238E27FC236}">
                  <a16:creationId xmlns:a16="http://schemas.microsoft.com/office/drawing/2014/main" id="{86F1C739-4FCB-1349-B944-F35D5CF597EF}"/>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41" name="Picture 540" descr="Image result for azure functions logo png">
              <a:extLst>
                <a:ext uri="{FF2B5EF4-FFF2-40B4-BE49-F238E27FC236}">
                  <a16:creationId xmlns:a16="http://schemas.microsoft.com/office/drawing/2014/main" id="{35A81C77-C1F2-6C41-9CE5-22178498643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96378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561A-051E-4A8F-9404-C25BFB866C92}"/>
              </a:ext>
            </a:extLst>
          </p:cNvPr>
          <p:cNvSpPr>
            <a:spLocks noGrp="1"/>
          </p:cNvSpPr>
          <p:nvPr>
            <p:ph type="title"/>
          </p:nvPr>
        </p:nvSpPr>
        <p:spPr/>
        <p:txBody>
          <a:bodyPr/>
          <a:lstStyle/>
          <a:p>
            <a:r>
              <a:rPr lang="en-US" dirty="0"/>
              <a:t>Azure Functions</a:t>
            </a:r>
          </a:p>
        </p:txBody>
      </p:sp>
    </p:spTree>
    <p:extLst>
      <p:ext uri="{BB962C8B-B14F-4D97-AF65-F5344CB8AC3E}">
        <p14:creationId xmlns:p14="http://schemas.microsoft.com/office/powerpoint/2010/main" val="28449092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914603" y="1636451"/>
            <a:ext cx="1435008"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181004" y="1636451"/>
            <a:ext cx="98777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bold" panose="020B0702040204020203" pitchFamily="34" charset="0"/>
                <a:ea typeface="+mn-ea"/>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70673" y="3359038"/>
            <a:ext cx="2274822" cy="582967"/>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70673" y="4010084"/>
            <a:ext cx="2274814" cy="612452"/>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21517" y="2066619"/>
            <a:ext cx="2326026" cy="582967"/>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72682" y="2707992"/>
            <a:ext cx="2274849" cy="582968"/>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70673" y="4694709"/>
            <a:ext cx="2274808" cy="551059"/>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68131" y="4759471"/>
            <a:ext cx="1346824" cy="1137197"/>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814668" y="4759471"/>
            <a:ext cx="1346824" cy="1137197"/>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724746" y="4759471"/>
            <a:ext cx="1346824" cy="1137197"/>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278209" y="4759471"/>
            <a:ext cx="1346824" cy="1137197"/>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632451" y="4759471"/>
            <a:ext cx="1346824" cy="1137197"/>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185914" y="4759471"/>
            <a:ext cx="1346824" cy="1137197"/>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185914" y="206661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1832" tIns="149175" rIns="186468" bIns="149175" numCol="1" spcCol="0" rtlCol="0" fromWordArt="0" anchor="ctr" anchorCtr="0" forceAA="0" compatLnSpc="1">
            <a:prstTxWarp prst="textNoShape">
              <a:avLst/>
            </a:prstTxWarp>
            <a:noAutofit/>
          </a:bodyPr>
          <a:lstStyle/>
          <a:p>
            <a:pPr marL="0" marR="0" lvl="0" indent="0" algn="l"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185914" y="2672112"/>
            <a:ext cx="2793361" cy="178045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398621" y="2236281"/>
            <a:ext cx="499031" cy="273276"/>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6281955" y="207768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9175" rIns="186468" bIns="149175" numCol="1" spcCol="0" rtlCol="0" fromWordArt="0" anchor="ctr" anchorCtr="0" forceAA="0" compatLnSpc="1">
            <a:prstTxWarp prst="textNoShape">
              <a:avLst/>
            </a:prstTxWarp>
            <a:noAutofit/>
          </a:bodyPr>
          <a:lstStyle/>
          <a:p>
            <a:pPr marL="0" marR="0" lvl="0" indent="0" algn="l"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6281955" y="2683182"/>
            <a:ext cx="2793361" cy="178045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6377396" y="2208731"/>
            <a:ext cx="656513" cy="344669"/>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3368131" y="207768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7240" tIns="149175" rIns="186468" bIns="149175" numCol="1" spcCol="0" rtlCol="0" fromWordArt="0" anchor="ctr" anchorCtr="0" forceAA="0" compatLnSpc="1">
            <a:prstTxWarp prst="textNoShape">
              <a:avLst/>
            </a:prstTxWarp>
            <a:noAutofit/>
          </a:bodyPr>
          <a:lstStyle/>
          <a:p>
            <a:pPr marL="0" marR="0" lvl="0" indent="0" algn="l"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3368131" y="2683182"/>
            <a:ext cx="2793361" cy="177158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3557233" y="2219730"/>
            <a:ext cx="481362" cy="321413"/>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105415" y="2066619"/>
            <a:ext cx="0" cy="3824418"/>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p:nvPr>
        </p:nvSpPr>
        <p:spPr>
          <a:xfrm>
            <a:off x="274639" y="295276"/>
            <a:ext cx="11889564" cy="917575"/>
          </a:xfrm>
        </p:spPr>
        <p:txBody>
          <a:bodyPr/>
          <a:lstStyle/>
          <a:p>
            <a:r>
              <a:rPr lang="en-US"/>
              <a:t>Azure serverless application platform</a:t>
            </a:r>
          </a:p>
        </p:txBody>
      </p:sp>
      <p:grpSp>
        <p:nvGrpSpPr>
          <p:cNvPr id="62" name="Group 61">
            <a:extLst>
              <a:ext uri="{FF2B5EF4-FFF2-40B4-BE49-F238E27FC236}">
                <a16:creationId xmlns:a16="http://schemas.microsoft.com/office/drawing/2014/main" id="{13DEFC5E-2D3C-B34B-92D3-FF666B4389B4}"/>
              </a:ext>
            </a:extLst>
          </p:cNvPr>
          <p:cNvGrpSpPr/>
          <p:nvPr/>
        </p:nvGrpSpPr>
        <p:grpSpPr>
          <a:xfrm>
            <a:off x="473742" y="5308070"/>
            <a:ext cx="2274822" cy="582967"/>
            <a:chOff x="601720" y="3946072"/>
            <a:chExt cx="2367288" cy="758739"/>
          </a:xfrm>
        </p:grpSpPr>
        <p:sp>
          <p:nvSpPr>
            <p:cNvPr id="63" name="Rectangle 62">
              <a:extLst>
                <a:ext uri="{FF2B5EF4-FFF2-40B4-BE49-F238E27FC236}">
                  <a16:creationId xmlns:a16="http://schemas.microsoft.com/office/drawing/2014/main" id="{FF6F4A42-5684-A740-966D-5A517CB17817}"/>
                </a:ext>
              </a:extLst>
            </p:cNvPr>
            <p:cNvSpPr/>
            <p:nvPr/>
          </p:nvSpPr>
          <p:spPr bwMode="auto">
            <a:xfrm>
              <a:off x="601720" y="3946072"/>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Automation</a:t>
              </a:r>
            </a:p>
          </p:txBody>
        </p:sp>
        <p:sp>
          <p:nvSpPr>
            <p:cNvPr id="64" name="Freeform 33">
              <a:extLst>
                <a:ext uri="{FF2B5EF4-FFF2-40B4-BE49-F238E27FC236}">
                  <a16:creationId xmlns:a16="http://schemas.microsoft.com/office/drawing/2014/main" id="{9A6670E5-A3F7-9C48-B7E3-26FE16D71129}"/>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294661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E8C73-F2A5-4755-A3EC-B19EA8020E26}"/>
              </a:ext>
            </a:extLst>
          </p:cNvPr>
          <p:cNvSpPr>
            <a:spLocks noGrp="1"/>
          </p:cNvSpPr>
          <p:nvPr>
            <p:ph type="title"/>
          </p:nvPr>
        </p:nvSpPr>
        <p:spPr/>
        <p:txBody>
          <a:bodyPr/>
          <a:lstStyle/>
          <a:p>
            <a:r>
              <a:rPr lang="en-US"/>
              <a:t>Functions everywhere</a:t>
            </a:r>
          </a:p>
        </p:txBody>
      </p:sp>
      <p:sp>
        <p:nvSpPr>
          <p:cNvPr id="77" name="Rectangle 76">
            <a:extLst>
              <a:ext uri="{FF2B5EF4-FFF2-40B4-BE49-F238E27FC236}">
                <a16:creationId xmlns:a16="http://schemas.microsoft.com/office/drawing/2014/main" id="{7E5969E6-40BB-421F-A203-77E45DEC7690}"/>
              </a:ext>
            </a:extLst>
          </p:cNvPr>
          <p:cNvSpPr/>
          <p:nvPr/>
        </p:nvSpPr>
        <p:spPr bwMode="auto">
          <a:xfrm>
            <a:off x="598945" y="3699433"/>
            <a:ext cx="1304447"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ysClr val="windowText" lastClr="000000"/>
                </a:solidFill>
                <a:latin typeface="Segoe UI"/>
              </a:rPr>
              <a:t>Platform</a:t>
            </a:r>
          </a:p>
        </p:txBody>
      </p:sp>
      <p:sp>
        <p:nvSpPr>
          <p:cNvPr id="78" name="Rectangle 77">
            <a:extLst>
              <a:ext uri="{FF2B5EF4-FFF2-40B4-BE49-F238E27FC236}">
                <a16:creationId xmlns:a16="http://schemas.microsoft.com/office/drawing/2014/main" id="{C935AC29-D735-4B57-9978-EC3777496FFD}"/>
              </a:ext>
            </a:extLst>
          </p:cNvPr>
          <p:cNvSpPr/>
          <p:nvPr/>
        </p:nvSpPr>
        <p:spPr bwMode="auto">
          <a:xfrm>
            <a:off x="598945" y="4632037"/>
            <a:ext cx="1304447"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ysClr val="windowText" lastClr="000000"/>
                </a:solidFill>
                <a:latin typeface="Segoe UI"/>
              </a:rPr>
              <a:t>Application delivery</a:t>
            </a:r>
          </a:p>
        </p:txBody>
      </p:sp>
      <p:sp>
        <p:nvSpPr>
          <p:cNvPr id="80" name="Rectangle 79">
            <a:extLst>
              <a:ext uri="{FF2B5EF4-FFF2-40B4-BE49-F238E27FC236}">
                <a16:creationId xmlns:a16="http://schemas.microsoft.com/office/drawing/2014/main" id="{4BC4B803-2C13-4ACB-BA62-53EB5939F838}"/>
              </a:ext>
            </a:extLst>
          </p:cNvPr>
          <p:cNvSpPr/>
          <p:nvPr/>
        </p:nvSpPr>
        <p:spPr bwMode="auto">
          <a:xfrm>
            <a:off x="599422" y="5564640"/>
            <a:ext cx="1304447"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ysClr val="windowText" lastClr="000000"/>
                </a:solidFill>
                <a:latin typeface="Segoe UI"/>
              </a:rPr>
              <a:t>Operating system</a:t>
            </a:r>
          </a:p>
        </p:txBody>
      </p:sp>
      <p:grpSp>
        <p:nvGrpSpPr>
          <p:cNvPr id="385" name="Group 384">
            <a:extLst>
              <a:ext uri="{FF2B5EF4-FFF2-40B4-BE49-F238E27FC236}">
                <a16:creationId xmlns:a16="http://schemas.microsoft.com/office/drawing/2014/main" id="{31C73A90-BA06-4C9A-91A8-47C0949BA20B}"/>
              </a:ext>
            </a:extLst>
          </p:cNvPr>
          <p:cNvGrpSpPr/>
          <p:nvPr/>
        </p:nvGrpSpPr>
        <p:grpSpPr>
          <a:xfrm>
            <a:off x="4786360" y="2999980"/>
            <a:ext cx="1318515" cy="3497263"/>
            <a:chOff x="4692071" y="2941425"/>
            <a:chExt cx="1292779" cy="3429000"/>
          </a:xfrm>
        </p:grpSpPr>
        <p:sp>
          <p:nvSpPr>
            <p:cNvPr id="104" name="Rectangle 103">
              <a:extLst>
                <a:ext uri="{FF2B5EF4-FFF2-40B4-BE49-F238E27FC236}">
                  <a16:creationId xmlns:a16="http://schemas.microsoft.com/office/drawing/2014/main" id="{3157D346-725D-4D8F-A127-CED8C0799390}"/>
                </a:ext>
              </a:extLst>
            </p:cNvPr>
            <p:cNvSpPr/>
            <p:nvPr/>
          </p:nvSpPr>
          <p:spPr bwMode="auto">
            <a:xfrm>
              <a:off x="4696266"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411C7BC1-78D7-4424-94D3-E3155A54636D}"/>
                </a:ext>
              </a:extLst>
            </p:cNvPr>
            <p:cNvSpPr/>
            <p:nvPr/>
          </p:nvSpPr>
          <p:spPr bwMode="auto">
            <a:xfrm>
              <a:off x="4696266"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5E012833-6171-4A8C-BBCF-7480A07BC0D8}"/>
                </a:ext>
              </a:extLst>
            </p:cNvPr>
            <p:cNvSpPr/>
            <p:nvPr/>
          </p:nvSpPr>
          <p:spPr bwMode="auto">
            <a:xfrm>
              <a:off x="4696734"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751CD0BA-23C8-45B8-AE1C-03293F51744F}"/>
                </a:ext>
              </a:extLst>
            </p:cNvPr>
            <p:cNvSpPr/>
            <p:nvPr/>
          </p:nvSpPr>
          <p:spPr bwMode="auto">
            <a:xfrm>
              <a:off x="4696266" y="2941425"/>
              <a:ext cx="1278986" cy="685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Azure Functions service</a:t>
              </a:r>
            </a:p>
          </p:txBody>
        </p:sp>
        <p:pic>
          <p:nvPicPr>
            <p:cNvPr id="146" name="Picture 145">
              <a:extLst>
                <a:ext uri="{FF2B5EF4-FFF2-40B4-BE49-F238E27FC236}">
                  <a16:creationId xmlns:a16="http://schemas.microsoft.com/office/drawing/2014/main" id="{3A8897E8-22A3-4797-81A7-71C4FF1E0A69}"/>
                </a:ext>
              </a:extLst>
            </p:cNvPr>
            <p:cNvPicPr>
              <a:picLocks noChangeAspect="1"/>
            </p:cNvPicPr>
            <p:nvPr/>
          </p:nvPicPr>
          <p:blipFill>
            <a:blip r:embed="rId2"/>
            <a:stretch>
              <a:fillRect/>
            </a:stretch>
          </p:blipFill>
          <p:spPr>
            <a:xfrm>
              <a:off x="5335225" y="4727607"/>
              <a:ext cx="630295" cy="542436"/>
            </a:xfrm>
            <a:prstGeom prst="rect">
              <a:avLst/>
            </a:prstGeom>
          </p:spPr>
        </p:pic>
        <p:pic>
          <p:nvPicPr>
            <p:cNvPr id="148" name="Graphic 147">
              <a:extLst>
                <a:ext uri="{FF2B5EF4-FFF2-40B4-BE49-F238E27FC236}">
                  <a16:creationId xmlns:a16="http://schemas.microsoft.com/office/drawing/2014/main" id="{A3B029AE-2640-4A47-B87A-1F297DA2856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4695732" y="4679078"/>
              <a:ext cx="639493" cy="639493"/>
            </a:xfrm>
            <a:prstGeom prst="rect">
              <a:avLst/>
            </a:prstGeom>
          </p:spPr>
        </p:pic>
        <p:sp>
          <p:nvSpPr>
            <p:cNvPr id="154" name="TextBox 153">
              <a:extLst>
                <a:ext uri="{FF2B5EF4-FFF2-40B4-BE49-F238E27FC236}">
                  <a16:creationId xmlns:a16="http://schemas.microsoft.com/office/drawing/2014/main" id="{B191177F-9CE1-426E-A7E5-03B9A45AEF22}"/>
                </a:ext>
              </a:extLst>
            </p:cNvPr>
            <p:cNvSpPr txBox="1"/>
            <p:nvPr/>
          </p:nvSpPr>
          <p:spPr>
            <a:xfrm>
              <a:off x="4695732" y="527389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Code or container</a:t>
              </a:r>
            </a:p>
          </p:txBody>
        </p:sp>
        <p:pic>
          <p:nvPicPr>
            <p:cNvPr id="195" name="Graphic 194">
              <a:extLst>
                <a:ext uri="{FF2B5EF4-FFF2-40B4-BE49-F238E27FC236}">
                  <a16:creationId xmlns:a16="http://schemas.microsoft.com/office/drawing/2014/main" id="{560EE330-0ED5-479E-802C-11F3D71D4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4279" y="3826842"/>
              <a:ext cx="508041" cy="508041"/>
            </a:xfrm>
            <a:prstGeom prst="rect">
              <a:avLst/>
            </a:prstGeom>
          </p:spPr>
        </p:pic>
        <p:sp>
          <p:nvSpPr>
            <p:cNvPr id="165" name="TextBox 164">
              <a:extLst>
                <a:ext uri="{FF2B5EF4-FFF2-40B4-BE49-F238E27FC236}">
                  <a16:creationId xmlns:a16="http://schemas.microsoft.com/office/drawing/2014/main" id="{2A6CC6B6-123C-4D49-B948-FB17956BE5A4}"/>
                </a:ext>
              </a:extLst>
            </p:cNvPr>
            <p:cNvSpPr txBox="1"/>
            <p:nvPr/>
          </p:nvSpPr>
          <p:spPr>
            <a:xfrm>
              <a:off x="4704690" y="434052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App Service plan</a:t>
              </a:r>
            </a:p>
          </p:txBody>
        </p:sp>
        <p:pic>
          <p:nvPicPr>
            <p:cNvPr id="166" name="Graphic 165">
              <a:extLst>
                <a:ext uri="{FF2B5EF4-FFF2-40B4-BE49-F238E27FC236}">
                  <a16:creationId xmlns:a16="http://schemas.microsoft.com/office/drawing/2014/main" id="{22F94C56-FC18-4458-AE0D-B42E536225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7539" y="3820864"/>
              <a:ext cx="548640" cy="548640"/>
            </a:xfrm>
            <a:prstGeom prst="rect">
              <a:avLst/>
            </a:prstGeom>
          </p:spPr>
        </p:pic>
        <p:pic>
          <p:nvPicPr>
            <p:cNvPr id="173" name="Graphic 172">
              <a:extLst>
                <a:ext uri="{FF2B5EF4-FFF2-40B4-BE49-F238E27FC236}">
                  <a16:creationId xmlns:a16="http://schemas.microsoft.com/office/drawing/2014/main" id="{99FDA2DD-C9CD-484C-BB05-440EB0E33B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443" y="5675100"/>
              <a:ext cx="476250" cy="476250"/>
            </a:xfrm>
            <a:prstGeom prst="rect">
              <a:avLst/>
            </a:prstGeom>
          </p:spPr>
        </p:pic>
        <p:pic>
          <p:nvPicPr>
            <p:cNvPr id="174" name="Graphic 173">
              <a:extLst>
                <a:ext uri="{FF2B5EF4-FFF2-40B4-BE49-F238E27FC236}">
                  <a16:creationId xmlns:a16="http://schemas.microsoft.com/office/drawing/2014/main" id="{301AEEA4-C269-48E5-B871-EABA9CDA4E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865" y="5675247"/>
              <a:ext cx="476250" cy="476250"/>
            </a:xfrm>
            <a:prstGeom prst="rect">
              <a:avLst/>
            </a:prstGeom>
          </p:spPr>
        </p:pic>
        <p:sp>
          <p:nvSpPr>
            <p:cNvPr id="186" name="TextBox 185">
              <a:extLst>
                <a:ext uri="{FF2B5EF4-FFF2-40B4-BE49-F238E27FC236}">
                  <a16:creationId xmlns:a16="http://schemas.microsoft.com/office/drawing/2014/main" id="{AA7CDB10-9EDC-4F16-A5F3-BAF75E347694}"/>
                </a:ext>
              </a:extLst>
            </p:cNvPr>
            <p:cNvSpPr txBox="1"/>
            <p:nvPr/>
          </p:nvSpPr>
          <p:spPr>
            <a:xfrm>
              <a:off x="4692071" y="61800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Windows or Linux</a:t>
              </a:r>
            </a:p>
          </p:txBody>
        </p:sp>
      </p:grpSp>
      <p:grpSp>
        <p:nvGrpSpPr>
          <p:cNvPr id="384" name="Group 383">
            <a:extLst>
              <a:ext uri="{FF2B5EF4-FFF2-40B4-BE49-F238E27FC236}">
                <a16:creationId xmlns:a16="http://schemas.microsoft.com/office/drawing/2014/main" id="{0D4EB2AE-6F2F-435E-9DEB-A761679EFBE6}"/>
              </a:ext>
            </a:extLst>
          </p:cNvPr>
          <p:cNvGrpSpPr/>
          <p:nvPr/>
        </p:nvGrpSpPr>
        <p:grpSpPr>
          <a:xfrm>
            <a:off x="3384916" y="2999980"/>
            <a:ext cx="1315467" cy="3497263"/>
            <a:chOff x="3317981" y="2941425"/>
            <a:chExt cx="1289791" cy="3429000"/>
          </a:xfrm>
        </p:grpSpPr>
        <p:sp>
          <p:nvSpPr>
            <p:cNvPr id="98" name="Rectangle 97">
              <a:extLst>
                <a:ext uri="{FF2B5EF4-FFF2-40B4-BE49-F238E27FC236}">
                  <a16:creationId xmlns:a16="http://schemas.microsoft.com/office/drawing/2014/main" id="{9FA65883-9F52-4ACF-BDFD-460CE6E702B0}"/>
                </a:ext>
              </a:extLst>
            </p:cNvPr>
            <p:cNvSpPr/>
            <p:nvPr/>
          </p:nvSpPr>
          <p:spPr bwMode="auto">
            <a:xfrm>
              <a:off x="3328318"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9" name="Rectangle 98">
              <a:extLst>
                <a:ext uri="{FF2B5EF4-FFF2-40B4-BE49-F238E27FC236}">
                  <a16:creationId xmlns:a16="http://schemas.microsoft.com/office/drawing/2014/main" id="{FBFB8BA9-B6F3-4BCF-8F5A-2393D1090BE1}"/>
                </a:ext>
              </a:extLst>
            </p:cNvPr>
            <p:cNvSpPr/>
            <p:nvPr/>
          </p:nvSpPr>
          <p:spPr bwMode="auto">
            <a:xfrm>
              <a:off x="3328318"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0" name="Rectangle 99">
              <a:extLst>
                <a:ext uri="{FF2B5EF4-FFF2-40B4-BE49-F238E27FC236}">
                  <a16:creationId xmlns:a16="http://schemas.microsoft.com/office/drawing/2014/main" id="{36D9FF20-CC67-4437-A86A-F1AC8C3D4620}"/>
                </a:ext>
              </a:extLst>
            </p:cNvPr>
            <p:cNvSpPr/>
            <p:nvPr/>
          </p:nvSpPr>
          <p:spPr bwMode="auto">
            <a:xfrm>
              <a:off x="3328786"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02" name="Rectangle 101">
              <a:extLst>
                <a:ext uri="{FF2B5EF4-FFF2-40B4-BE49-F238E27FC236}">
                  <a16:creationId xmlns:a16="http://schemas.microsoft.com/office/drawing/2014/main" id="{232D15FF-8E83-48F2-8EAA-3590BFBF6108}"/>
                </a:ext>
              </a:extLst>
            </p:cNvPr>
            <p:cNvSpPr/>
            <p:nvPr/>
          </p:nvSpPr>
          <p:spPr bwMode="auto">
            <a:xfrm>
              <a:off x="3328318" y="2941425"/>
              <a:ext cx="1278986" cy="685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Azure Functions</a:t>
              </a:r>
            </a:p>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service</a:t>
              </a:r>
            </a:p>
          </p:txBody>
        </p:sp>
        <p:sp>
          <p:nvSpPr>
            <p:cNvPr id="158" name="TextBox 157">
              <a:extLst>
                <a:ext uri="{FF2B5EF4-FFF2-40B4-BE49-F238E27FC236}">
                  <a16:creationId xmlns:a16="http://schemas.microsoft.com/office/drawing/2014/main" id="{55FF8209-0615-42BA-9995-520CF0032A24}"/>
                </a:ext>
              </a:extLst>
            </p:cNvPr>
            <p:cNvSpPr txBox="1"/>
            <p:nvPr/>
          </p:nvSpPr>
          <p:spPr>
            <a:xfrm>
              <a:off x="3324126" y="52656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Code</a:t>
              </a:r>
            </a:p>
          </p:txBody>
        </p:sp>
        <p:pic>
          <p:nvPicPr>
            <p:cNvPr id="159" name="Graphic 158">
              <a:extLst>
                <a:ext uri="{FF2B5EF4-FFF2-40B4-BE49-F238E27FC236}">
                  <a16:creationId xmlns:a16="http://schemas.microsoft.com/office/drawing/2014/main" id="{D390A888-2766-4D34-8F29-B7FE0FC048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167" name="Graphic 166">
              <a:extLst>
                <a:ext uri="{FF2B5EF4-FFF2-40B4-BE49-F238E27FC236}">
                  <a16:creationId xmlns:a16="http://schemas.microsoft.com/office/drawing/2014/main" id="{D1641EDD-059C-4508-ABA7-DF1DACC59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4308" y="3826842"/>
              <a:ext cx="548640" cy="548640"/>
            </a:xfrm>
            <a:prstGeom prst="rect">
              <a:avLst/>
            </a:prstGeom>
          </p:spPr>
        </p:pic>
        <p:sp>
          <p:nvSpPr>
            <p:cNvPr id="168" name="TextBox 167">
              <a:extLst>
                <a:ext uri="{FF2B5EF4-FFF2-40B4-BE49-F238E27FC236}">
                  <a16:creationId xmlns:a16="http://schemas.microsoft.com/office/drawing/2014/main" id="{90812C70-2D37-41D2-92BD-3B131608CBB5}"/>
                </a:ext>
              </a:extLst>
            </p:cNvPr>
            <p:cNvSpPr txBox="1"/>
            <p:nvPr/>
          </p:nvSpPr>
          <p:spPr>
            <a:xfrm>
              <a:off x="3318687" y="4348354"/>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Consumption plan</a:t>
              </a:r>
            </a:p>
          </p:txBody>
        </p:sp>
        <p:pic>
          <p:nvPicPr>
            <p:cNvPr id="175" name="Graphic 174">
              <a:extLst>
                <a:ext uri="{FF2B5EF4-FFF2-40B4-BE49-F238E27FC236}">
                  <a16:creationId xmlns:a16="http://schemas.microsoft.com/office/drawing/2014/main" id="{5DCA56A1-8591-4DE4-9D15-CE65D8DD62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0770" y="5681074"/>
              <a:ext cx="476250" cy="476250"/>
            </a:xfrm>
            <a:prstGeom prst="rect">
              <a:avLst/>
            </a:prstGeom>
          </p:spPr>
        </p:pic>
        <p:pic>
          <p:nvPicPr>
            <p:cNvPr id="176" name="Graphic 175">
              <a:extLst>
                <a:ext uri="{FF2B5EF4-FFF2-40B4-BE49-F238E27FC236}">
                  <a16:creationId xmlns:a16="http://schemas.microsoft.com/office/drawing/2014/main" id="{996861BD-287E-4182-B1A5-1DECE46E74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9693" y="5681074"/>
              <a:ext cx="476250" cy="476250"/>
            </a:xfrm>
            <a:prstGeom prst="rect">
              <a:avLst/>
            </a:prstGeom>
          </p:spPr>
        </p:pic>
        <p:sp>
          <p:nvSpPr>
            <p:cNvPr id="185" name="TextBox 184">
              <a:extLst>
                <a:ext uri="{FF2B5EF4-FFF2-40B4-BE49-F238E27FC236}">
                  <a16:creationId xmlns:a16="http://schemas.microsoft.com/office/drawing/2014/main" id="{22FE1AC8-7E0D-4681-A775-8AD74DC04C68}"/>
                </a:ext>
              </a:extLst>
            </p:cNvPr>
            <p:cNvSpPr txBox="1"/>
            <p:nvPr/>
          </p:nvSpPr>
          <p:spPr>
            <a:xfrm>
              <a:off x="3317981" y="61800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Windows or Linux</a:t>
              </a:r>
            </a:p>
          </p:txBody>
        </p:sp>
      </p:grpSp>
      <p:grpSp>
        <p:nvGrpSpPr>
          <p:cNvPr id="389" name="Group 388">
            <a:extLst>
              <a:ext uri="{FF2B5EF4-FFF2-40B4-BE49-F238E27FC236}">
                <a16:creationId xmlns:a16="http://schemas.microsoft.com/office/drawing/2014/main" id="{1D2102A6-9407-46FA-B9F5-E7BAEA857482}"/>
              </a:ext>
            </a:extLst>
          </p:cNvPr>
          <p:cNvGrpSpPr/>
          <p:nvPr/>
        </p:nvGrpSpPr>
        <p:grpSpPr>
          <a:xfrm>
            <a:off x="10380791" y="2999980"/>
            <a:ext cx="1315028" cy="3497263"/>
            <a:chOff x="10177306" y="2941425"/>
            <a:chExt cx="1289360" cy="3429000"/>
          </a:xfrm>
        </p:grpSpPr>
        <p:sp>
          <p:nvSpPr>
            <p:cNvPr id="128" name="Rectangle 127">
              <a:extLst>
                <a:ext uri="{FF2B5EF4-FFF2-40B4-BE49-F238E27FC236}">
                  <a16:creationId xmlns:a16="http://schemas.microsoft.com/office/drawing/2014/main" id="{738BFFF1-B6BF-430B-9550-B2D4E62D6467}"/>
                </a:ext>
              </a:extLst>
            </p:cNvPr>
            <p:cNvSpPr/>
            <p:nvPr/>
          </p:nvSpPr>
          <p:spPr bwMode="auto">
            <a:xfrm>
              <a:off x="10182119"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9" name="Rectangle 128">
              <a:extLst>
                <a:ext uri="{FF2B5EF4-FFF2-40B4-BE49-F238E27FC236}">
                  <a16:creationId xmlns:a16="http://schemas.microsoft.com/office/drawing/2014/main" id="{3EED81F5-D73A-46EF-B151-4BEE4F144894}"/>
                </a:ext>
              </a:extLst>
            </p:cNvPr>
            <p:cNvSpPr/>
            <p:nvPr/>
          </p:nvSpPr>
          <p:spPr bwMode="auto">
            <a:xfrm>
              <a:off x="10182119"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04CD6D35-13FD-4AEB-BC3C-3AA481895FA7}"/>
                </a:ext>
              </a:extLst>
            </p:cNvPr>
            <p:cNvSpPr/>
            <p:nvPr/>
          </p:nvSpPr>
          <p:spPr bwMode="auto">
            <a:xfrm>
              <a:off x="10182587"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32" name="Rectangle 131">
              <a:extLst>
                <a:ext uri="{FF2B5EF4-FFF2-40B4-BE49-F238E27FC236}">
                  <a16:creationId xmlns:a16="http://schemas.microsoft.com/office/drawing/2014/main" id="{0BB2FFEE-1B51-4AE3-B3A1-33EF06DF2F1F}"/>
                </a:ext>
              </a:extLst>
            </p:cNvPr>
            <p:cNvSpPr/>
            <p:nvPr/>
          </p:nvSpPr>
          <p:spPr bwMode="auto">
            <a:xfrm>
              <a:off x="10182119" y="2941425"/>
              <a:ext cx="1278986" cy="685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On-premises</a:t>
              </a:r>
            </a:p>
          </p:txBody>
        </p:sp>
        <p:sp>
          <p:nvSpPr>
            <p:cNvPr id="160" name="TextBox 159">
              <a:extLst>
                <a:ext uri="{FF2B5EF4-FFF2-40B4-BE49-F238E27FC236}">
                  <a16:creationId xmlns:a16="http://schemas.microsoft.com/office/drawing/2014/main" id="{EB15942F-6782-4BA8-A879-C7218770C9C5}"/>
                </a:ext>
              </a:extLst>
            </p:cNvPr>
            <p:cNvSpPr txBox="1"/>
            <p:nvPr/>
          </p:nvSpPr>
          <p:spPr>
            <a:xfrm>
              <a:off x="10186506" y="52656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Code</a:t>
              </a:r>
            </a:p>
          </p:txBody>
        </p:sp>
        <p:pic>
          <p:nvPicPr>
            <p:cNvPr id="161" name="Graphic 160">
              <a:extLst>
                <a:ext uri="{FF2B5EF4-FFF2-40B4-BE49-F238E27FC236}">
                  <a16:creationId xmlns:a16="http://schemas.microsoft.com/office/drawing/2014/main" id="{F937AEBF-FDA6-4251-AC51-2F096B68CAC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0501262" y="4679077"/>
              <a:ext cx="639493" cy="639493"/>
            </a:xfrm>
            <a:prstGeom prst="rect">
              <a:avLst/>
            </a:prstGeom>
          </p:spPr>
        </p:pic>
        <p:sp>
          <p:nvSpPr>
            <p:cNvPr id="163" name="TextBox 162">
              <a:extLst>
                <a:ext uri="{FF2B5EF4-FFF2-40B4-BE49-F238E27FC236}">
                  <a16:creationId xmlns:a16="http://schemas.microsoft.com/office/drawing/2014/main" id="{73B72344-225C-4FDF-971B-ACB8F5F8D623}"/>
                </a:ext>
              </a:extLst>
            </p:cNvPr>
            <p:cNvSpPr txBox="1"/>
            <p:nvPr/>
          </p:nvSpPr>
          <p:spPr>
            <a:xfrm>
              <a:off x="10178480" y="4345546"/>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App Service on Azure Stack</a:t>
              </a:r>
            </a:p>
          </p:txBody>
        </p:sp>
        <p:pic>
          <p:nvPicPr>
            <p:cNvPr id="172" name="Graphic 171">
              <a:extLst>
                <a:ext uri="{FF2B5EF4-FFF2-40B4-BE49-F238E27FC236}">
                  <a16:creationId xmlns:a16="http://schemas.microsoft.com/office/drawing/2014/main" id="{51E29701-C22D-4BC8-B7D1-D5B9C22BAF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461" y="5675100"/>
              <a:ext cx="476250" cy="476250"/>
            </a:xfrm>
            <a:prstGeom prst="rect">
              <a:avLst/>
            </a:prstGeom>
          </p:spPr>
        </p:pic>
        <p:sp>
          <p:nvSpPr>
            <p:cNvPr id="190" name="TextBox 189">
              <a:extLst>
                <a:ext uri="{FF2B5EF4-FFF2-40B4-BE49-F238E27FC236}">
                  <a16:creationId xmlns:a16="http://schemas.microsoft.com/office/drawing/2014/main" id="{ED3A0554-CB5F-4C12-B5A8-939324DBB606}"/>
                </a:ext>
              </a:extLst>
            </p:cNvPr>
            <p:cNvSpPr txBox="1"/>
            <p:nvPr/>
          </p:nvSpPr>
          <p:spPr>
            <a:xfrm>
              <a:off x="10177306" y="6171414"/>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Windows</a:t>
              </a:r>
            </a:p>
          </p:txBody>
        </p:sp>
        <p:pic>
          <p:nvPicPr>
            <p:cNvPr id="197" name="Graphic 196">
              <a:extLst>
                <a:ext uri="{FF2B5EF4-FFF2-40B4-BE49-F238E27FC236}">
                  <a16:creationId xmlns:a16="http://schemas.microsoft.com/office/drawing/2014/main" id="{174A5327-5ABF-4C3B-BEBC-7620D4A244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3365" y="3826842"/>
              <a:ext cx="508041" cy="508041"/>
            </a:xfrm>
            <a:prstGeom prst="rect">
              <a:avLst/>
            </a:prstGeom>
          </p:spPr>
        </p:pic>
      </p:grpSp>
      <p:grpSp>
        <p:nvGrpSpPr>
          <p:cNvPr id="387" name="Group 386">
            <a:extLst>
              <a:ext uri="{FF2B5EF4-FFF2-40B4-BE49-F238E27FC236}">
                <a16:creationId xmlns:a16="http://schemas.microsoft.com/office/drawing/2014/main" id="{5DD7F5DA-9492-4EB8-B178-D18F75D48FE5}"/>
              </a:ext>
            </a:extLst>
          </p:cNvPr>
          <p:cNvGrpSpPr/>
          <p:nvPr/>
        </p:nvGrpSpPr>
        <p:grpSpPr>
          <a:xfrm>
            <a:off x="7573823" y="2999980"/>
            <a:ext cx="1313694" cy="3497263"/>
            <a:chOff x="7425127" y="2941425"/>
            <a:chExt cx="1288052" cy="3429000"/>
          </a:xfrm>
        </p:grpSpPr>
        <p:sp>
          <p:nvSpPr>
            <p:cNvPr id="110" name="Rectangle 109">
              <a:extLst>
                <a:ext uri="{FF2B5EF4-FFF2-40B4-BE49-F238E27FC236}">
                  <a16:creationId xmlns:a16="http://schemas.microsoft.com/office/drawing/2014/main" id="{AA210A89-97DF-4C24-AD35-8DE860EBF7C9}"/>
                </a:ext>
              </a:extLst>
            </p:cNvPr>
            <p:cNvSpPr/>
            <p:nvPr/>
          </p:nvSpPr>
          <p:spPr bwMode="auto">
            <a:xfrm>
              <a:off x="7433725"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E3139211-B073-4FF7-ACD8-B61F420BBCA3}"/>
                </a:ext>
              </a:extLst>
            </p:cNvPr>
            <p:cNvSpPr/>
            <p:nvPr/>
          </p:nvSpPr>
          <p:spPr bwMode="auto">
            <a:xfrm>
              <a:off x="7433725"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2" name="Rectangle 111">
              <a:extLst>
                <a:ext uri="{FF2B5EF4-FFF2-40B4-BE49-F238E27FC236}">
                  <a16:creationId xmlns:a16="http://schemas.microsoft.com/office/drawing/2014/main" id="{7892507F-3A98-4190-A0DA-FE5951FCECBD}"/>
                </a:ext>
              </a:extLst>
            </p:cNvPr>
            <p:cNvSpPr/>
            <p:nvPr/>
          </p:nvSpPr>
          <p:spPr bwMode="auto">
            <a:xfrm>
              <a:off x="7434193"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4" name="Rectangle 113">
              <a:extLst>
                <a:ext uri="{FF2B5EF4-FFF2-40B4-BE49-F238E27FC236}">
                  <a16:creationId xmlns:a16="http://schemas.microsoft.com/office/drawing/2014/main" id="{36A053E2-B1FF-43B6-865D-8EB117F3ECA1}"/>
                </a:ext>
              </a:extLst>
            </p:cNvPr>
            <p:cNvSpPr/>
            <p:nvPr/>
          </p:nvSpPr>
          <p:spPr bwMode="auto">
            <a:xfrm>
              <a:off x="7433725" y="2941425"/>
              <a:ext cx="1278986"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Additional Azure hosts</a:t>
              </a:r>
            </a:p>
          </p:txBody>
        </p:sp>
        <p:pic>
          <p:nvPicPr>
            <p:cNvPr id="147" name="Picture 146">
              <a:extLst>
                <a:ext uri="{FF2B5EF4-FFF2-40B4-BE49-F238E27FC236}">
                  <a16:creationId xmlns:a16="http://schemas.microsoft.com/office/drawing/2014/main" id="{458CB64B-4C8F-4EB9-9EFA-E2EA813DF7EA}"/>
                </a:ext>
              </a:extLst>
            </p:cNvPr>
            <p:cNvPicPr>
              <a:picLocks noChangeAspect="1"/>
            </p:cNvPicPr>
            <p:nvPr/>
          </p:nvPicPr>
          <p:blipFill>
            <a:blip r:embed="rId2"/>
            <a:stretch>
              <a:fillRect/>
            </a:stretch>
          </p:blipFill>
          <p:spPr>
            <a:xfrm>
              <a:off x="7758037" y="4727607"/>
              <a:ext cx="630295" cy="542436"/>
            </a:xfrm>
            <a:prstGeom prst="rect">
              <a:avLst/>
            </a:prstGeom>
          </p:spPr>
        </p:pic>
        <p:sp>
          <p:nvSpPr>
            <p:cNvPr id="155" name="TextBox 154">
              <a:extLst>
                <a:ext uri="{FF2B5EF4-FFF2-40B4-BE49-F238E27FC236}">
                  <a16:creationId xmlns:a16="http://schemas.microsoft.com/office/drawing/2014/main" id="{C46D6024-8552-458B-ADED-EE7CBF241420}"/>
                </a:ext>
              </a:extLst>
            </p:cNvPr>
            <p:cNvSpPr txBox="1"/>
            <p:nvPr/>
          </p:nvSpPr>
          <p:spPr>
            <a:xfrm>
              <a:off x="7425127" y="5265619"/>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Container</a:t>
              </a:r>
            </a:p>
          </p:txBody>
        </p:sp>
        <p:pic>
          <p:nvPicPr>
            <p:cNvPr id="196" name="Graphic 195">
              <a:extLst>
                <a:ext uri="{FF2B5EF4-FFF2-40B4-BE49-F238E27FC236}">
                  <a16:creationId xmlns:a16="http://schemas.microsoft.com/office/drawing/2014/main" id="{A7C6B9BA-327C-464E-973C-7E2AE58F7D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61067" y="3888643"/>
              <a:ext cx="365760" cy="365760"/>
            </a:xfrm>
            <a:prstGeom prst="rect">
              <a:avLst/>
            </a:prstGeom>
          </p:spPr>
        </p:pic>
        <p:pic>
          <p:nvPicPr>
            <p:cNvPr id="228" name="Picture 227" descr="A close up of a logo&#10;&#10;Description generated with high confidence">
              <a:extLst>
                <a:ext uri="{FF2B5EF4-FFF2-40B4-BE49-F238E27FC236}">
                  <a16:creationId xmlns:a16="http://schemas.microsoft.com/office/drawing/2014/main" id="{3C289756-ED1A-4267-ADE7-B5B7D8D00823}"/>
                </a:ext>
              </a:extLst>
            </p:cNvPr>
            <p:cNvPicPr>
              <a:picLocks noChangeAspect="1"/>
            </p:cNvPicPr>
            <p:nvPr/>
          </p:nvPicPr>
          <p:blipFill>
            <a:blip r:embed="rId15"/>
            <a:stretch>
              <a:fillRect/>
            </a:stretch>
          </p:blipFill>
          <p:spPr>
            <a:xfrm>
              <a:off x="7889403" y="3895808"/>
              <a:ext cx="365760" cy="365760"/>
            </a:xfrm>
            <a:prstGeom prst="rect">
              <a:avLst/>
            </a:prstGeom>
          </p:spPr>
        </p:pic>
        <p:sp>
          <p:nvSpPr>
            <p:cNvPr id="199" name="TextBox 198">
              <a:extLst>
                <a:ext uri="{FF2B5EF4-FFF2-40B4-BE49-F238E27FC236}">
                  <a16:creationId xmlns:a16="http://schemas.microsoft.com/office/drawing/2014/main" id="{5FFAC903-AA01-437E-B649-9C979AC1FEA0}"/>
                </a:ext>
              </a:extLst>
            </p:cNvPr>
            <p:cNvSpPr txBox="1"/>
            <p:nvPr/>
          </p:nvSpPr>
          <p:spPr>
            <a:xfrm>
              <a:off x="7432527" y="4345545"/>
              <a:ext cx="1279512"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AKS, Service Fabric Mesh, …</a:t>
              </a:r>
            </a:p>
          </p:txBody>
        </p:sp>
        <p:sp>
          <p:nvSpPr>
            <p:cNvPr id="200" name="Rectangle 199">
              <a:extLst>
                <a:ext uri="{FF2B5EF4-FFF2-40B4-BE49-F238E27FC236}">
                  <a16:creationId xmlns:a16="http://schemas.microsoft.com/office/drawing/2014/main" id="{E74A50F6-A026-42A7-A407-4B64718D324B}"/>
                </a:ext>
              </a:extLst>
            </p:cNvPr>
            <p:cNvSpPr/>
            <p:nvPr/>
          </p:nvSpPr>
          <p:spPr bwMode="auto">
            <a:xfrm>
              <a:off x="8301202" y="3901314"/>
              <a:ext cx="365760" cy="3657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a:solidFill>
                    <a:sysClr val="windowText" lastClr="000000"/>
                  </a:solidFill>
                  <a:latin typeface="Segoe UI"/>
                </a:rPr>
                <a:t>●●●</a:t>
              </a:r>
            </a:p>
          </p:txBody>
        </p:sp>
        <p:pic>
          <p:nvPicPr>
            <p:cNvPr id="204" name="Graphic 203">
              <a:extLst>
                <a:ext uri="{FF2B5EF4-FFF2-40B4-BE49-F238E27FC236}">
                  <a16:creationId xmlns:a16="http://schemas.microsoft.com/office/drawing/2014/main" id="{723FFD73-161F-4158-887C-D4E01F28C9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4478" y="5675992"/>
              <a:ext cx="476250" cy="476250"/>
            </a:xfrm>
            <a:prstGeom prst="rect">
              <a:avLst/>
            </a:prstGeom>
          </p:spPr>
        </p:pic>
        <p:sp>
          <p:nvSpPr>
            <p:cNvPr id="205" name="TextBox 204">
              <a:extLst>
                <a:ext uri="{FF2B5EF4-FFF2-40B4-BE49-F238E27FC236}">
                  <a16:creationId xmlns:a16="http://schemas.microsoft.com/office/drawing/2014/main" id="{7338C6A1-E5FF-45C5-A13B-9FF33D898E12}"/>
                </a:ext>
              </a:extLst>
            </p:cNvPr>
            <p:cNvSpPr txBox="1"/>
            <p:nvPr/>
          </p:nvSpPr>
          <p:spPr>
            <a:xfrm>
              <a:off x="7429401" y="6186650"/>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Linux</a:t>
              </a:r>
            </a:p>
          </p:txBody>
        </p:sp>
      </p:grpSp>
      <p:grpSp>
        <p:nvGrpSpPr>
          <p:cNvPr id="388" name="Group 387">
            <a:extLst>
              <a:ext uri="{FF2B5EF4-FFF2-40B4-BE49-F238E27FC236}">
                <a16:creationId xmlns:a16="http://schemas.microsoft.com/office/drawing/2014/main" id="{B8604A61-CF42-405C-B9B5-CCBA7D3FDA22}"/>
              </a:ext>
            </a:extLst>
          </p:cNvPr>
          <p:cNvGrpSpPr/>
          <p:nvPr/>
        </p:nvGrpSpPr>
        <p:grpSpPr>
          <a:xfrm>
            <a:off x="8975788" y="2999980"/>
            <a:ext cx="1313034" cy="3497263"/>
            <a:chOff x="8799726" y="2941425"/>
            <a:chExt cx="1287405" cy="3429000"/>
          </a:xfrm>
        </p:grpSpPr>
        <p:sp>
          <p:nvSpPr>
            <p:cNvPr id="116" name="Rectangle 115">
              <a:extLst>
                <a:ext uri="{FF2B5EF4-FFF2-40B4-BE49-F238E27FC236}">
                  <a16:creationId xmlns:a16="http://schemas.microsoft.com/office/drawing/2014/main" id="{9EB51298-7E94-4758-AF29-1D6A32726ACB}"/>
                </a:ext>
              </a:extLst>
            </p:cNvPr>
            <p:cNvSpPr/>
            <p:nvPr/>
          </p:nvSpPr>
          <p:spPr bwMode="auto">
            <a:xfrm>
              <a:off x="8804573"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7" name="Rectangle 116">
              <a:extLst>
                <a:ext uri="{FF2B5EF4-FFF2-40B4-BE49-F238E27FC236}">
                  <a16:creationId xmlns:a16="http://schemas.microsoft.com/office/drawing/2014/main" id="{4E36DCB4-7B35-45ED-B991-F65A843DAC76}"/>
                </a:ext>
              </a:extLst>
            </p:cNvPr>
            <p:cNvSpPr/>
            <p:nvPr/>
          </p:nvSpPr>
          <p:spPr bwMode="auto">
            <a:xfrm>
              <a:off x="8804573"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18" name="Rectangle 117">
              <a:extLst>
                <a:ext uri="{FF2B5EF4-FFF2-40B4-BE49-F238E27FC236}">
                  <a16:creationId xmlns:a16="http://schemas.microsoft.com/office/drawing/2014/main" id="{9B0170C4-78BC-4FE3-BAB4-471D67F8943D}"/>
                </a:ext>
              </a:extLst>
            </p:cNvPr>
            <p:cNvSpPr/>
            <p:nvPr/>
          </p:nvSpPr>
          <p:spPr bwMode="auto">
            <a:xfrm>
              <a:off x="8805041"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120" name="Rectangle 119">
              <a:extLst>
                <a:ext uri="{FF2B5EF4-FFF2-40B4-BE49-F238E27FC236}">
                  <a16:creationId xmlns:a16="http://schemas.microsoft.com/office/drawing/2014/main" id="{8264D9D9-87E4-4FA3-96A4-13AC3178314D}"/>
                </a:ext>
              </a:extLst>
            </p:cNvPr>
            <p:cNvSpPr/>
            <p:nvPr/>
          </p:nvSpPr>
          <p:spPr bwMode="auto">
            <a:xfrm>
              <a:off x="8804573" y="2941425"/>
              <a:ext cx="1278986" cy="685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Non-Azure hosts</a:t>
              </a:r>
            </a:p>
          </p:txBody>
        </p:sp>
        <p:pic>
          <p:nvPicPr>
            <p:cNvPr id="151" name="Picture 150">
              <a:extLst>
                <a:ext uri="{FF2B5EF4-FFF2-40B4-BE49-F238E27FC236}">
                  <a16:creationId xmlns:a16="http://schemas.microsoft.com/office/drawing/2014/main" id="{454635E1-787B-4C2F-B44B-3A1C148116F4}"/>
                </a:ext>
              </a:extLst>
            </p:cNvPr>
            <p:cNvPicPr>
              <a:picLocks noChangeAspect="1"/>
            </p:cNvPicPr>
            <p:nvPr/>
          </p:nvPicPr>
          <p:blipFill>
            <a:blip r:embed="rId2"/>
            <a:stretch>
              <a:fillRect/>
            </a:stretch>
          </p:blipFill>
          <p:spPr>
            <a:xfrm>
              <a:off x="9128885" y="4727607"/>
              <a:ext cx="630295" cy="542436"/>
            </a:xfrm>
            <a:prstGeom prst="rect">
              <a:avLst/>
            </a:prstGeom>
          </p:spPr>
        </p:pic>
        <p:sp>
          <p:nvSpPr>
            <p:cNvPr id="156" name="TextBox 155">
              <a:extLst>
                <a:ext uri="{FF2B5EF4-FFF2-40B4-BE49-F238E27FC236}">
                  <a16:creationId xmlns:a16="http://schemas.microsoft.com/office/drawing/2014/main" id="{F72C52D9-1EB6-4F55-89BB-06A4EF1AB7BC}"/>
                </a:ext>
              </a:extLst>
            </p:cNvPr>
            <p:cNvSpPr txBox="1"/>
            <p:nvPr/>
          </p:nvSpPr>
          <p:spPr>
            <a:xfrm>
              <a:off x="8803383" y="5262241"/>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Container</a:t>
              </a:r>
            </a:p>
          </p:txBody>
        </p:sp>
        <p:pic>
          <p:nvPicPr>
            <p:cNvPr id="171" name="Graphic 170">
              <a:extLst>
                <a:ext uri="{FF2B5EF4-FFF2-40B4-BE49-F238E27FC236}">
                  <a16:creationId xmlns:a16="http://schemas.microsoft.com/office/drawing/2014/main" id="{4B9AD101-B40B-4052-BEE4-1F7E32FD15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5338" y="5675100"/>
              <a:ext cx="476250" cy="476250"/>
            </a:xfrm>
            <a:prstGeom prst="rect">
              <a:avLst/>
            </a:prstGeom>
          </p:spPr>
        </p:pic>
        <p:sp>
          <p:nvSpPr>
            <p:cNvPr id="188" name="TextBox 187">
              <a:extLst>
                <a:ext uri="{FF2B5EF4-FFF2-40B4-BE49-F238E27FC236}">
                  <a16:creationId xmlns:a16="http://schemas.microsoft.com/office/drawing/2014/main" id="{841ADDE8-BD3E-4282-AA36-2735F775EE96}"/>
                </a:ext>
              </a:extLst>
            </p:cNvPr>
            <p:cNvSpPr txBox="1"/>
            <p:nvPr/>
          </p:nvSpPr>
          <p:spPr>
            <a:xfrm>
              <a:off x="8800261" y="6185758"/>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Linux</a:t>
              </a:r>
            </a:p>
          </p:txBody>
        </p:sp>
        <p:pic>
          <p:nvPicPr>
            <p:cNvPr id="201" name="Picture 200" descr="A close up of a logo&#10;&#10;Description generated with very high confidence">
              <a:extLst>
                <a:ext uri="{FF2B5EF4-FFF2-40B4-BE49-F238E27FC236}">
                  <a16:creationId xmlns:a16="http://schemas.microsoft.com/office/drawing/2014/main" id="{E60DAF3C-9F7C-43BF-9E3F-F492716C4C34}"/>
                </a:ext>
              </a:extLst>
            </p:cNvPr>
            <p:cNvPicPr>
              <a:picLocks noChangeAspect="1"/>
            </p:cNvPicPr>
            <p:nvPr/>
          </p:nvPicPr>
          <p:blipFill>
            <a:blip r:embed="rId16"/>
            <a:stretch>
              <a:fillRect/>
            </a:stretch>
          </p:blipFill>
          <p:spPr>
            <a:xfrm>
              <a:off x="8848137" y="3893731"/>
              <a:ext cx="365760" cy="354890"/>
            </a:xfrm>
            <a:prstGeom prst="rect">
              <a:avLst/>
            </a:prstGeom>
          </p:spPr>
        </p:pic>
        <p:sp>
          <p:nvSpPr>
            <p:cNvPr id="203" name="Rectangle 202">
              <a:extLst>
                <a:ext uri="{FF2B5EF4-FFF2-40B4-BE49-F238E27FC236}">
                  <a16:creationId xmlns:a16="http://schemas.microsoft.com/office/drawing/2014/main" id="{9E6F6FC5-2254-441D-B894-868A3419DD1F}"/>
                </a:ext>
              </a:extLst>
            </p:cNvPr>
            <p:cNvSpPr/>
            <p:nvPr/>
          </p:nvSpPr>
          <p:spPr bwMode="auto">
            <a:xfrm>
              <a:off x="9666785" y="3901314"/>
              <a:ext cx="365760" cy="3657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a:solidFill>
                    <a:sysClr val="windowText" lastClr="000000"/>
                  </a:solidFill>
                  <a:latin typeface="Segoe UI"/>
                </a:rPr>
                <a:t>●●●</a:t>
              </a:r>
            </a:p>
          </p:txBody>
        </p:sp>
        <p:sp>
          <p:nvSpPr>
            <p:cNvPr id="206" name="TextBox 205">
              <a:extLst>
                <a:ext uri="{FF2B5EF4-FFF2-40B4-BE49-F238E27FC236}">
                  <a16:creationId xmlns:a16="http://schemas.microsoft.com/office/drawing/2014/main" id="{86243F16-6BF1-4317-9248-5FD82376CEE4}"/>
                </a:ext>
              </a:extLst>
            </p:cNvPr>
            <p:cNvSpPr txBox="1"/>
            <p:nvPr/>
          </p:nvSpPr>
          <p:spPr>
            <a:xfrm>
              <a:off x="8799726" y="4349855"/>
              <a:ext cx="1287405"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K8s, raw VMs, &amp; more</a:t>
              </a:r>
            </a:p>
          </p:txBody>
        </p:sp>
        <p:pic>
          <p:nvPicPr>
            <p:cNvPr id="207" name="Graphic 206">
              <a:extLst>
                <a:ext uri="{FF2B5EF4-FFF2-40B4-BE49-F238E27FC236}">
                  <a16:creationId xmlns:a16="http://schemas.microsoft.com/office/drawing/2014/main" id="{955C9753-DFD5-47AF-89F0-DABDCFD7F104}"/>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30788" t="25888" r="28207" b="21307"/>
            <a:stretch/>
          </p:blipFill>
          <p:spPr>
            <a:xfrm>
              <a:off x="9257461" y="3896707"/>
              <a:ext cx="365760" cy="363963"/>
            </a:xfrm>
            <a:prstGeom prst="rect">
              <a:avLst/>
            </a:prstGeom>
          </p:spPr>
        </p:pic>
      </p:grpSp>
      <p:sp>
        <p:nvSpPr>
          <p:cNvPr id="209" name="Rectangle 208">
            <a:extLst>
              <a:ext uri="{FF2B5EF4-FFF2-40B4-BE49-F238E27FC236}">
                <a16:creationId xmlns:a16="http://schemas.microsoft.com/office/drawing/2014/main" id="{405ABE7D-6B40-4141-AC69-9C6878A8293A}"/>
              </a:ext>
            </a:extLst>
          </p:cNvPr>
          <p:cNvSpPr/>
          <p:nvPr/>
        </p:nvSpPr>
        <p:spPr bwMode="auto">
          <a:xfrm>
            <a:off x="1996955" y="2626356"/>
            <a:ext cx="1305645" cy="267269"/>
          </a:xfrm>
          <a:prstGeom prst="rect">
            <a:avLst/>
          </a:prstGeom>
          <a:solidFill>
            <a:srgbClr val="5C2D91"/>
          </a:solidFill>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Development</a:t>
            </a:r>
          </a:p>
        </p:txBody>
      </p:sp>
      <p:sp>
        <p:nvSpPr>
          <p:cNvPr id="212" name="Rectangle 211">
            <a:extLst>
              <a:ext uri="{FF2B5EF4-FFF2-40B4-BE49-F238E27FC236}">
                <a16:creationId xmlns:a16="http://schemas.microsoft.com/office/drawing/2014/main" id="{2C55852F-342F-4130-81CE-B6564DF73416}"/>
              </a:ext>
            </a:extLst>
          </p:cNvPr>
          <p:cNvSpPr/>
          <p:nvPr/>
        </p:nvSpPr>
        <p:spPr bwMode="auto">
          <a:xfrm>
            <a:off x="3395458" y="2627910"/>
            <a:ext cx="8300361" cy="26571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Hosting</a:t>
            </a:r>
          </a:p>
        </p:txBody>
      </p:sp>
      <p:grpSp>
        <p:nvGrpSpPr>
          <p:cNvPr id="386" name="Group 385">
            <a:extLst>
              <a:ext uri="{FF2B5EF4-FFF2-40B4-BE49-F238E27FC236}">
                <a16:creationId xmlns:a16="http://schemas.microsoft.com/office/drawing/2014/main" id="{1011A497-3B35-490D-970E-90308AA41106}"/>
              </a:ext>
            </a:extLst>
          </p:cNvPr>
          <p:cNvGrpSpPr/>
          <p:nvPr/>
        </p:nvGrpSpPr>
        <p:grpSpPr>
          <a:xfrm>
            <a:off x="6180270" y="2999980"/>
            <a:ext cx="1306365" cy="3497263"/>
            <a:chOff x="6058774" y="2941425"/>
            <a:chExt cx="1280866" cy="3429000"/>
          </a:xfrm>
        </p:grpSpPr>
        <p:sp>
          <p:nvSpPr>
            <p:cNvPr id="214" name="Rectangle 213">
              <a:extLst>
                <a:ext uri="{FF2B5EF4-FFF2-40B4-BE49-F238E27FC236}">
                  <a16:creationId xmlns:a16="http://schemas.microsoft.com/office/drawing/2014/main" id="{84D5C318-6F28-458D-9807-E2D22A050C1C}"/>
                </a:ext>
              </a:extLst>
            </p:cNvPr>
            <p:cNvSpPr/>
            <p:nvPr/>
          </p:nvSpPr>
          <p:spPr bwMode="auto">
            <a:xfrm>
              <a:off x="6059981"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15" name="Rectangle 214">
              <a:extLst>
                <a:ext uri="{FF2B5EF4-FFF2-40B4-BE49-F238E27FC236}">
                  <a16:creationId xmlns:a16="http://schemas.microsoft.com/office/drawing/2014/main" id="{F163EA99-070D-490A-ACF7-B9269361B041}"/>
                </a:ext>
              </a:extLst>
            </p:cNvPr>
            <p:cNvSpPr/>
            <p:nvPr/>
          </p:nvSpPr>
          <p:spPr bwMode="auto">
            <a:xfrm>
              <a:off x="6059981"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16" name="Rectangle 215">
              <a:extLst>
                <a:ext uri="{FF2B5EF4-FFF2-40B4-BE49-F238E27FC236}">
                  <a16:creationId xmlns:a16="http://schemas.microsoft.com/office/drawing/2014/main" id="{045AA712-F75F-4B37-ADD5-A80AF9850BE8}"/>
                </a:ext>
              </a:extLst>
            </p:cNvPr>
            <p:cNvSpPr/>
            <p:nvPr/>
          </p:nvSpPr>
          <p:spPr bwMode="auto">
            <a:xfrm>
              <a:off x="6060449"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17" name="Rectangle 216">
              <a:extLst>
                <a:ext uri="{FF2B5EF4-FFF2-40B4-BE49-F238E27FC236}">
                  <a16:creationId xmlns:a16="http://schemas.microsoft.com/office/drawing/2014/main" id="{75F6CAC1-F3DB-47B1-A8DE-8115B9DABDE2}"/>
                </a:ext>
              </a:extLst>
            </p:cNvPr>
            <p:cNvSpPr/>
            <p:nvPr/>
          </p:nvSpPr>
          <p:spPr bwMode="auto">
            <a:xfrm>
              <a:off x="6059981" y="2941425"/>
              <a:ext cx="1278986"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IoT devices</a:t>
              </a:r>
            </a:p>
          </p:txBody>
        </p:sp>
        <p:pic>
          <p:nvPicPr>
            <p:cNvPr id="218" name="Picture 217">
              <a:extLst>
                <a:ext uri="{FF2B5EF4-FFF2-40B4-BE49-F238E27FC236}">
                  <a16:creationId xmlns:a16="http://schemas.microsoft.com/office/drawing/2014/main" id="{9E5EDC53-6B43-4539-B15C-3F8F21295641}"/>
                </a:ext>
              </a:extLst>
            </p:cNvPr>
            <p:cNvPicPr>
              <a:picLocks noChangeAspect="1"/>
            </p:cNvPicPr>
            <p:nvPr/>
          </p:nvPicPr>
          <p:blipFill>
            <a:blip r:embed="rId2"/>
            <a:stretch>
              <a:fillRect/>
            </a:stretch>
          </p:blipFill>
          <p:spPr>
            <a:xfrm>
              <a:off x="6384293" y="4727607"/>
              <a:ext cx="630295" cy="542436"/>
            </a:xfrm>
            <a:prstGeom prst="rect">
              <a:avLst/>
            </a:prstGeom>
          </p:spPr>
        </p:pic>
        <p:sp>
          <p:nvSpPr>
            <p:cNvPr id="219" name="TextBox 218">
              <a:extLst>
                <a:ext uri="{FF2B5EF4-FFF2-40B4-BE49-F238E27FC236}">
                  <a16:creationId xmlns:a16="http://schemas.microsoft.com/office/drawing/2014/main" id="{F1F9D8C2-8434-4423-9E40-DE0386606055}"/>
                </a:ext>
              </a:extLst>
            </p:cNvPr>
            <p:cNvSpPr txBox="1"/>
            <p:nvPr/>
          </p:nvSpPr>
          <p:spPr>
            <a:xfrm>
              <a:off x="6059480" y="5268998"/>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Container</a:t>
              </a:r>
            </a:p>
          </p:txBody>
        </p:sp>
        <p:pic>
          <p:nvPicPr>
            <p:cNvPr id="220" name="Graphic 219">
              <a:extLst>
                <a:ext uri="{FF2B5EF4-FFF2-40B4-BE49-F238E27FC236}">
                  <a16:creationId xmlns:a16="http://schemas.microsoft.com/office/drawing/2014/main" id="{587CA4F3-5D6B-4C96-BF9E-683B8BBD66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314" y="5675100"/>
              <a:ext cx="476250" cy="476250"/>
            </a:xfrm>
            <a:prstGeom prst="rect">
              <a:avLst/>
            </a:prstGeom>
          </p:spPr>
        </p:pic>
        <p:pic>
          <p:nvPicPr>
            <p:cNvPr id="221" name="Graphic 220">
              <a:extLst>
                <a:ext uri="{FF2B5EF4-FFF2-40B4-BE49-F238E27FC236}">
                  <a16:creationId xmlns:a16="http://schemas.microsoft.com/office/drawing/2014/main" id="{56C413F5-B5EB-4573-A446-8DDDB650441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47135" y="3801824"/>
              <a:ext cx="504609" cy="538705"/>
            </a:xfrm>
            <a:prstGeom prst="rect">
              <a:avLst/>
            </a:prstGeom>
          </p:spPr>
        </p:pic>
        <p:sp>
          <p:nvSpPr>
            <p:cNvPr id="222" name="TextBox 221">
              <a:extLst>
                <a:ext uri="{FF2B5EF4-FFF2-40B4-BE49-F238E27FC236}">
                  <a16:creationId xmlns:a16="http://schemas.microsoft.com/office/drawing/2014/main" id="{A88511C1-B9E6-4442-8BA3-D919C7C59A78}"/>
                </a:ext>
              </a:extLst>
            </p:cNvPr>
            <p:cNvSpPr txBox="1"/>
            <p:nvPr/>
          </p:nvSpPr>
          <p:spPr>
            <a:xfrm>
              <a:off x="6059414" y="4348354"/>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Azure IoT Edge</a:t>
              </a:r>
            </a:p>
          </p:txBody>
        </p:sp>
        <p:sp>
          <p:nvSpPr>
            <p:cNvPr id="223" name="TextBox 222">
              <a:extLst>
                <a:ext uri="{FF2B5EF4-FFF2-40B4-BE49-F238E27FC236}">
                  <a16:creationId xmlns:a16="http://schemas.microsoft.com/office/drawing/2014/main" id="{ED5E9FF0-542F-4194-A84D-E5190BE48A65}"/>
                </a:ext>
              </a:extLst>
            </p:cNvPr>
            <p:cNvSpPr txBox="1"/>
            <p:nvPr/>
          </p:nvSpPr>
          <p:spPr>
            <a:xfrm>
              <a:off x="6058774" y="6183330"/>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Linux</a:t>
              </a:r>
            </a:p>
          </p:txBody>
        </p:sp>
      </p:grpSp>
      <p:grpSp>
        <p:nvGrpSpPr>
          <p:cNvPr id="383" name="Group 382">
            <a:extLst>
              <a:ext uri="{FF2B5EF4-FFF2-40B4-BE49-F238E27FC236}">
                <a16:creationId xmlns:a16="http://schemas.microsoft.com/office/drawing/2014/main" id="{1CB66498-40A4-451F-B725-ECE69CEC1D68}"/>
              </a:ext>
            </a:extLst>
          </p:cNvPr>
          <p:cNvGrpSpPr/>
          <p:nvPr/>
        </p:nvGrpSpPr>
        <p:grpSpPr>
          <a:xfrm>
            <a:off x="1992909" y="2999426"/>
            <a:ext cx="1310431" cy="3497817"/>
            <a:chOff x="1953145" y="2940881"/>
            <a:chExt cx="1284853" cy="3429544"/>
          </a:xfrm>
        </p:grpSpPr>
        <p:sp>
          <p:nvSpPr>
            <p:cNvPr id="92" name="Rectangle 91">
              <a:extLst>
                <a:ext uri="{FF2B5EF4-FFF2-40B4-BE49-F238E27FC236}">
                  <a16:creationId xmlns:a16="http://schemas.microsoft.com/office/drawing/2014/main" id="{648AD6D7-1CF3-44A8-AD22-58FADAF4938F}"/>
                </a:ext>
              </a:extLst>
            </p:cNvPr>
            <p:cNvSpPr/>
            <p:nvPr/>
          </p:nvSpPr>
          <p:spPr bwMode="auto">
            <a:xfrm>
              <a:off x="1958544"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3" name="Rectangle 92">
              <a:extLst>
                <a:ext uri="{FF2B5EF4-FFF2-40B4-BE49-F238E27FC236}">
                  <a16:creationId xmlns:a16="http://schemas.microsoft.com/office/drawing/2014/main" id="{801FDC67-CECD-4AEB-AFD0-E93C734E8951}"/>
                </a:ext>
              </a:extLst>
            </p:cNvPr>
            <p:cNvSpPr/>
            <p:nvPr/>
          </p:nvSpPr>
          <p:spPr bwMode="auto">
            <a:xfrm>
              <a:off x="1958544"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4" name="Rectangle 93">
              <a:extLst>
                <a:ext uri="{FF2B5EF4-FFF2-40B4-BE49-F238E27FC236}">
                  <a16:creationId xmlns:a16="http://schemas.microsoft.com/office/drawing/2014/main" id="{1B77705D-805A-4B68-A7E1-4C9077013666}"/>
                </a:ext>
              </a:extLst>
            </p:cNvPr>
            <p:cNvSpPr/>
            <p:nvPr/>
          </p:nvSpPr>
          <p:spPr bwMode="auto">
            <a:xfrm>
              <a:off x="1959012"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179AC1F9-0FEC-404C-84E9-16A352E95EA0}"/>
                </a:ext>
              </a:extLst>
            </p:cNvPr>
            <p:cNvSpPr/>
            <p:nvPr/>
          </p:nvSpPr>
          <p:spPr bwMode="auto">
            <a:xfrm>
              <a:off x="1958544" y="2940881"/>
              <a:ext cx="1278986" cy="686344"/>
            </a:xfrm>
            <a:prstGeom prst="rect">
              <a:avLst/>
            </a:prstGeom>
            <a:solidFill>
              <a:srgbClr val="5C2D91"/>
            </a:solidFill>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gradFill>
                    <a:gsLst>
                      <a:gs pos="40075">
                        <a:srgbClr val="FFFFFF"/>
                      </a:gs>
                      <a:gs pos="30000">
                        <a:srgbClr val="FFFFFF"/>
                      </a:gs>
                    </a:gsLst>
                    <a:lin ang="5400000" scaled="0"/>
                  </a:gradFill>
                  <a:latin typeface="Segoe UI"/>
                </a:rPr>
                <a:t>Local dev machine</a:t>
              </a:r>
            </a:p>
          </p:txBody>
        </p:sp>
        <p:pic>
          <p:nvPicPr>
            <p:cNvPr id="149" name="Graphic 148">
              <a:extLst>
                <a:ext uri="{FF2B5EF4-FFF2-40B4-BE49-F238E27FC236}">
                  <a16:creationId xmlns:a16="http://schemas.microsoft.com/office/drawing/2014/main" id="{D1221A1B-EF40-47D6-80E4-93AFA2DD30C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967224" y="4679078"/>
              <a:ext cx="639493" cy="639493"/>
            </a:xfrm>
            <a:prstGeom prst="rect">
              <a:avLst/>
            </a:prstGeom>
          </p:spPr>
        </p:pic>
        <p:pic>
          <p:nvPicPr>
            <p:cNvPr id="150" name="Picture 149">
              <a:extLst>
                <a:ext uri="{FF2B5EF4-FFF2-40B4-BE49-F238E27FC236}">
                  <a16:creationId xmlns:a16="http://schemas.microsoft.com/office/drawing/2014/main" id="{DF39F5A2-4EFB-47E2-92F5-7B5B6FD8AB2E}"/>
                </a:ext>
              </a:extLst>
            </p:cNvPr>
            <p:cNvPicPr>
              <a:picLocks noChangeAspect="1"/>
            </p:cNvPicPr>
            <p:nvPr/>
          </p:nvPicPr>
          <p:blipFill>
            <a:blip r:embed="rId2"/>
            <a:stretch>
              <a:fillRect/>
            </a:stretch>
          </p:blipFill>
          <p:spPr>
            <a:xfrm>
              <a:off x="2607218" y="4727607"/>
              <a:ext cx="630295" cy="542436"/>
            </a:xfrm>
            <a:prstGeom prst="rect">
              <a:avLst/>
            </a:prstGeom>
          </p:spPr>
        </p:pic>
        <p:sp>
          <p:nvSpPr>
            <p:cNvPr id="153" name="TextBox 152">
              <a:extLst>
                <a:ext uri="{FF2B5EF4-FFF2-40B4-BE49-F238E27FC236}">
                  <a16:creationId xmlns:a16="http://schemas.microsoft.com/office/drawing/2014/main" id="{58377AA8-90E4-4B84-9606-F9F5411C5A58}"/>
                </a:ext>
              </a:extLst>
            </p:cNvPr>
            <p:cNvSpPr txBox="1"/>
            <p:nvPr/>
          </p:nvSpPr>
          <p:spPr>
            <a:xfrm>
              <a:off x="1955663" y="5268998"/>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Code or container</a:t>
              </a:r>
            </a:p>
          </p:txBody>
        </p:sp>
        <p:pic>
          <p:nvPicPr>
            <p:cNvPr id="169" name="Graphic 168">
              <a:extLst>
                <a:ext uri="{FF2B5EF4-FFF2-40B4-BE49-F238E27FC236}">
                  <a16:creationId xmlns:a16="http://schemas.microsoft.com/office/drawing/2014/main" id="{D1A7FD72-935C-4D0C-B525-58AAC8161D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9557" y="3651121"/>
              <a:ext cx="274320" cy="274320"/>
            </a:xfrm>
            <a:prstGeom prst="rect">
              <a:avLst/>
            </a:prstGeom>
          </p:spPr>
        </p:pic>
        <p:sp>
          <p:nvSpPr>
            <p:cNvPr id="170" name="TextBox 169">
              <a:extLst>
                <a:ext uri="{FF2B5EF4-FFF2-40B4-BE49-F238E27FC236}">
                  <a16:creationId xmlns:a16="http://schemas.microsoft.com/office/drawing/2014/main" id="{894AFD33-856E-4063-9424-6C5F2E66474E}"/>
                </a:ext>
              </a:extLst>
            </p:cNvPr>
            <p:cNvSpPr txBox="1"/>
            <p:nvPr/>
          </p:nvSpPr>
          <p:spPr>
            <a:xfrm>
              <a:off x="1953145" y="4348354"/>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Core Tools + favorite editor</a:t>
              </a:r>
            </a:p>
          </p:txBody>
        </p:sp>
        <p:pic>
          <p:nvPicPr>
            <p:cNvPr id="182" name="Graphic 181">
              <a:extLst>
                <a:ext uri="{FF2B5EF4-FFF2-40B4-BE49-F238E27FC236}">
                  <a16:creationId xmlns:a16="http://schemas.microsoft.com/office/drawing/2014/main" id="{9BFD16AC-62E8-4244-B5E1-ABCAD450F4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1425" y="5771331"/>
              <a:ext cx="274320" cy="274320"/>
            </a:xfrm>
            <a:prstGeom prst="rect">
              <a:avLst/>
            </a:prstGeom>
          </p:spPr>
        </p:pic>
        <p:pic>
          <p:nvPicPr>
            <p:cNvPr id="183" name="Graphic 182">
              <a:extLst>
                <a:ext uri="{FF2B5EF4-FFF2-40B4-BE49-F238E27FC236}">
                  <a16:creationId xmlns:a16="http://schemas.microsoft.com/office/drawing/2014/main" id="{86FC2DE6-49F2-4784-8BF6-CE208D689FA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23837" y="5870065"/>
              <a:ext cx="365760" cy="86319"/>
            </a:xfrm>
            <a:prstGeom prst="rect">
              <a:avLst/>
            </a:prstGeom>
          </p:spPr>
        </p:pic>
        <p:pic>
          <p:nvPicPr>
            <p:cNvPr id="184" name="Graphic 183">
              <a:extLst>
                <a:ext uri="{FF2B5EF4-FFF2-40B4-BE49-F238E27FC236}">
                  <a16:creationId xmlns:a16="http://schemas.microsoft.com/office/drawing/2014/main" id="{3053E11C-C1AA-459A-9FDE-A8756A8C59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69190" y="5771331"/>
              <a:ext cx="274320" cy="274320"/>
            </a:xfrm>
            <a:prstGeom prst="rect">
              <a:avLst/>
            </a:prstGeom>
          </p:spPr>
        </p:pic>
        <p:sp>
          <p:nvSpPr>
            <p:cNvPr id="187" name="TextBox 186">
              <a:extLst>
                <a:ext uri="{FF2B5EF4-FFF2-40B4-BE49-F238E27FC236}">
                  <a16:creationId xmlns:a16="http://schemas.microsoft.com/office/drawing/2014/main" id="{759F946C-429D-42BB-B447-A652C4D0497E}"/>
                </a:ext>
              </a:extLst>
            </p:cNvPr>
            <p:cNvSpPr txBox="1"/>
            <p:nvPr/>
          </p:nvSpPr>
          <p:spPr>
            <a:xfrm>
              <a:off x="1953145" y="6176832"/>
              <a:ext cx="1280160" cy="125547"/>
            </a:xfrm>
            <a:prstGeom prst="rect">
              <a:avLst/>
            </a:prstGeom>
            <a:noFill/>
          </p:spPr>
          <p:txBody>
            <a:bodyPr wrap="square" lIns="0" tIns="0" rIns="0" bIns="0" rtlCol="0">
              <a:spAutoFit/>
            </a:bodyPr>
            <a:lstStyle/>
            <a:p>
              <a:pPr algn="ctr" defTabSz="932563">
                <a:defRPr/>
              </a:pPr>
              <a:r>
                <a:rPr lang="en-US" sz="816">
                  <a:gradFill>
                    <a:gsLst>
                      <a:gs pos="2917">
                        <a:srgbClr val="1A1A1A"/>
                      </a:gs>
                      <a:gs pos="30000">
                        <a:srgbClr val="1A1A1A"/>
                      </a:gs>
                    </a:gsLst>
                    <a:lin ang="5400000" scaled="0"/>
                  </a:gradFill>
                  <a:latin typeface="Segoe UI"/>
                </a:rPr>
                <a:t>Windows, macOS, or Linux</a:t>
              </a:r>
            </a:p>
          </p:txBody>
        </p:sp>
        <p:pic>
          <p:nvPicPr>
            <p:cNvPr id="229" name="Graphic 228">
              <a:extLst>
                <a:ext uri="{FF2B5EF4-FFF2-40B4-BE49-F238E27FC236}">
                  <a16:creationId xmlns:a16="http://schemas.microsoft.com/office/drawing/2014/main" id="{6B328477-D0E4-41AF-9659-0FF25E56280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450443" y="4066412"/>
              <a:ext cx="274320" cy="268833"/>
            </a:xfrm>
            <a:prstGeom prst="rect">
              <a:avLst/>
            </a:prstGeom>
          </p:spPr>
        </p:pic>
        <p:pic>
          <p:nvPicPr>
            <p:cNvPr id="230" name="Graphic 229">
              <a:extLst>
                <a:ext uri="{FF2B5EF4-FFF2-40B4-BE49-F238E27FC236}">
                  <a16:creationId xmlns:a16="http://schemas.microsoft.com/office/drawing/2014/main" id="{45C72C51-2282-44D4-8419-E1B6EB15DD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37276" y="4052180"/>
              <a:ext cx="274320" cy="279919"/>
            </a:xfrm>
            <a:prstGeom prst="rect">
              <a:avLst/>
            </a:prstGeom>
          </p:spPr>
        </p:pic>
        <p:sp>
          <p:nvSpPr>
            <p:cNvPr id="231" name="Rectangle 230">
              <a:extLst>
                <a:ext uri="{FF2B5EF4-FFF2-40B4-BE49-F238E27FC236}">
                  <a16:creationId xmlns:a16="http://schemas.microsoft.com/office/drawing/2014/main" id="{19CE9A16-B916-49D4-BC3D-E4D222FF8845}"/>
                </a:ext>
              </a:extLst>
            </p:cNvPr>
            <p:cNvSpPr/>
            <p:nvPr/>
          </p:nvSpPr>
          <p:spPr bwMode="auto">
            <a:xfrm>
              <a:off x="2891484" y="4057779"/>
              <a:ext cx="274320" cy="2743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a:solidFill>
                    <a:sysClr val="windowText" lastClr="000000"/>
                  </a:solidFill>
                  <a:latin typeface="Segoe UI"/>
                </a:rPr>
                <a:t>●●●</a:t>
              </a:r>
            </a:p>
          </p:txBody>
        </p:sp>
        <p:sp>
          <p:nvSpPr>
            <p:cNvPr id="232" name="Rectangle 231">
              <a:extLst>
                <a:ext uri="{FF2B5EF4-FFF2-40B4-BE49-F238E27FC236}">
                  <a16:creationId xmlns:a16="http://schemas.microsoft.com/office/drawing/2014/main" id="{00CD36DC-57FB-4E44-A60D-0561DF48E990}"/>
                </a:ext>
              </a:extLst>
            </p:cNvPr>
            <p:cNvSpPr/>
            <p:nvPr/>
          </p:nvSpPr>
          <p:spPr bwMode="auto">
            <a:xfrm>
              <a:off x="2449696" y="3925441"/>
              <a:ext cx="274320" cy="1409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a:solidFill>
                    <a:sysClr val="windowText" lastClr="000000"/>
                  </a:solidFill>
                  <a:latin typeface="Segoe UI"/>
                </a:rPr>
                <a:t>+</a:t>
              </a:r>
            </a:p>
          </p:txBody>
        </p:sp>
      </p:grpSp>
      <p:grpSp>
        <p:nvGrpSpPr>
          <p:cNvPr id="271" name="Group 270">
            <a:extLst>
              <a:ext uri="{FF2B5EF4-FFF2-40B4-BE49-F238E27FC236}">
                <a16:creationId xmlns:a16="http://schemas.microsoft.com/office/drawing/2014/main" id="{2DBA5167-7748-4A97-9B35-3A5AECD5C683}"/>
              </a:ext>
            </a:extLst>
          </p:cNvPr>
          <p:cNvGrpSpPr/>
          <p:nvPr/>
        </p:nvGrpSpPr>
        <p:grpSpPr>
          <a:xfrm>
            <a:off x="1998153" y="1462925"/>
            <a:ext cx="3473413" cy="422332"/>
            <a:chOff x="3703586" y="6510650"/>
            <a:chExt cx="3405616" cy="414089"/>
          </a:xfrm>
        </p:grpSpPr>
        <p:sp>
          <p:nvSpPr>
            <p:cNvPr id="272" name="Rectangle 271">
              <a:extLst>
                <a:ext uri="{FF2B5EF4-FFF2-40B4-BE49-F238E27FC236}">
                  <a16:creationId xmlns:a16="http://schemas.microsoft.com/office/drawing/2014/main" id="{395F2269-BE9E-432D-B898-ED4D6893EABF}"/>
                </a:ext>
              </a:extLst>
            </p:cNvPr>
            <p:cNvSpPr/>
            <p:nvPr/>
          </p:nvSpPr>
          <p:spPr>
            <a:xfrm>
              <a:off x="4063175" y="6510651"/>
              <a:ext cx="3046027" cy="414088"/>
            </a:xfrm>
            <a:prstGeom prst="rect">
              <a:avLst/>
            </a:prstGeom>
          </p:spPr>
          <p:txBody>
            <a:bodyPr wrap="none">
              <a:spAutoFit/>
            </a:bodyPr>
            <a:lstStyle/>
            <a:p>
              <a:pPr defTabSz="932563">
                <a:defRPr/>
              </a:pPr>
              <a:r>
                <a:rPr lang="en-US" sz="1071">
                  <a:solidFill>
                    <a:srgbClr val="1A1A1A"/>
                  </a:solidFill>
                  <a:latin typeface="Segoe UI"/>
                </a:rPr>
                <a:t>https://github.com/azure/azure-functions-host </a:t>
              </a:r>
            </a:p>
            <a:p>
              <a:pPr algn="ctr" defTabSz="932563">
                <a:defRPr/>
              </a:pPr>
              <a:r>
                <a:rPr lang="en-US" sz="1020">
                  <a:solidFill>
                    <a:srgbClr val="1A1A1A"/>
                  </a:solidFill>
                  <a:latin typeface="Segoe UI"/>
                </a:rPr>
                <a:t>(+other repos)</a:t>
              </a:r>
            </a:p>
          </p:txBody>
        </p:sp>
        <p:pic>
          <p:nvPicPr>
            <p:cNvPr id="273" name="Graphic 272">
              <a:extLst>
                <a:ext uri="{FF2B5EF4-FFF2-40B4-BE49-F238E27FC236}">
                  <a16:creationId xmlns:a16="http://schemas.microsoft.com/office/drawing/2014/main" id="{6606E0FB-B7C6-4220-9D9D-42C25BC726B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703586" y="6510650"/>
              <a:ext cx="365760" cy="365760"/>
            </a:xfrm>
            <a:prstGeom prst="rect">
              <a:avLst/>
            </a:prstGeom>
          </p:spPr>
        </p:pic>
      </p:grpSp>
      <p:sp>
        <p:nvSpPr>
          <p:cNvPr id="274" name="Rectangle 273">
            <a:extLst>
              <a:ext uri="{FF2B5EF4-FFF2-40B4-BE49-F238E27FC236}">
                <a16:creationId xmlns:a16="http://schemas.microsoft.com/office/drawing/2014/main" id="{B9EE4228-C173-4076-91B7-C418C2B99AA6}"/>
              </a:ext>
            </a:extLst>
          </p:cNvPr>
          <p:cNvSpPr/>
          <p:nvPr/>
        </p:nvSpPr>
        <p:spPr bwMode="auto">
          <a:xfrm>
            <a:off x="1998153" y="1878847"/>
            <a:ext cx="1304447"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host runtime</a:t>
            </a:r>
          </a:p>
        </p:txBody>
      </p:sp>
      <p:sp>
        <p:nvSpPr>
          <p:cNvPr id="275" name="Rectangle 274">
            <a:extLst>
              <a:ext uri="{FF2B5EF4-FFF2-40B4-BE49-F238E27FC236}">
                <a16:creationId xmlns:a16="http://schemas.microsoft.com/office/drawing/2014/main" id="{EAE162AE-4FBE-4FD6-B023-D8FA7F4A9E84}"/>
              </a:ext>
            </a:extLst>
          </p:cNvPr>
          <p:cNvSpPr/>
          <p:nvPr/>
        </p:nvSpPr>
        <p:spPr bwMode="auto">
          <a:xfrm>
            <a:off x="1998154" y="1878847"/>
            <a:ext cx="9697665" cy="46599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122">
              <a:gradFill>
                <a:gsLst>
                  <a:gs pos="40075">
                    <a:srgbClr val="FFFFFF"/>
                  </a:gs>
                  <a:gs pos="30000">
                    <a:srgbClr val="FFFFFF"/>
                  </a:gs>
                </a:gsLst>
                <a:lin ang="5400000" scaled="0"/>
              </a:gradFill>
              <a:latin typeface="Segoe UI"/>
            </a:endParaRPr>
          </a:p>
        </p:txBody>
      </p:sp>
      <p:sp>
        <p:nvSpPr>
          <p:cNvPr id="276" name="Rectangle 275">
            <a:extLst>
              <a:ext uri="{FF2B5EF4-FFF2-40B4-BE49-F238E27FC236}">
                <a16:creationId xmlns:a16="http://schemas.microsoft.com/office/drawing/2014/main" id="{D8B3144E-F845-4628-84EB-0FA1DB7720AC}"/>
              </a:ext>
            </a:extLst>
          </p:cNvPr>
          <p:cNvSpPr/>
          <p:nvPr/>
        </p:nvSpPr>
        <p:spPr bwMode="auto">
          <a:xfrm>
            <a:off x="3384916" y="1878847"/>
            <a:ext cx="1304447"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Core Tools</a:t>
            </a:r>
          </a:p>
        </p:txBody>
      </p:sp>
      <p:sp>
        <p:nvSpPr>
          <p:cNvPr id="278" name="Rectangle 277">
            <a:extLst>
              <a:ext uri="{FF2B5EF4-FFF2-40B4-BE49-F238E27FC236}">
                <a16:creationId xmlns:a16="http://schemas.microsoft.com/office/drawing/2014/main" id="{C247554C-6217-49DC-8278-1B98264CE546}"/>
              </a:ext>
            </a:extLst>
          </p:cNvPr>
          <p:cNvSpPr/>
          <p:nvPr/>
        </p:nvSpPr>
        <p:spPr bwMode="auto">
          <a:xfrm>
            <a:off x="4799229" y="1878847"/>
            <a:ext cx="1305645"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base Docker image</a:t>
            </a:r>
          </a:p>
        </p:txBody>
      </p:sp>
      <p:sp>
        <p:nvSpPr>
          <p:cNvPr id="372" name="Rectangle 371">
            <a:extLst>
              <a:ext uri="{FF2B5EF4-FFF2-40B4-BE49-F238E27FC236}">
                <a16:creationId xmlns:a16="http://schemas.microsoft.com/office/drawing/2014/main" id="{DC963CF5-5434-43E5-BE95-470255309F92}"/>
              </a:ext>
            </a:extLst>
          </p:cNvPr>
          <p:cNvSpPr/>
          <p:nvPr/>
        </p:nvSpPr>
        <p:spPr bwMode="auto">
          <a:xfrm>
            <a:off x="6180269"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.NET Docker image</a:t>
            </a:r>
          </a:p>
        </p:txBody>
      </p:sp>
      <p:sp>
        <p:nvSpPr>
          <p:cNvPr id="373" name="Rectangle 372">
            <a:extLst>
              <a:ext uri="{FF2B5EF4-FFF2-40B4-BE49-F238E27FC236}">
                <a16:creationId xmlns:a16="http://schemas.microsoft.com/office/drawing/2014/main" id="{9606F94A-3188-4E4B-849C-03D9E1867CC2}"/>
              </a:ext>
            </a:extLst>
          </p:cNvPr>
          <p:cNvSpPr/>
          <p:nvPr/>
        </p:nvSpPr>
        <p:spPr bwMode="auto">
          <a:xfrm>
            <a:off x="7580709"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rgbClr val="1A1A1A"/>
                </a:solidFill>
                <a:latin typeface="Segoe UI"/>
              </a:rPr>
              <a:t>Azure Functions Node Docker image</a:t>
            </a:r>
          </a:p>
        </p:txBody>
      </p:sp>
      <p:sp>
        <p:nvSpPr>
          <p:cNvPr id="374" name="Rectangle 373">
            <a:extLst>
              <a:ext uri="{FF2B5EF4-FFF2-40B4-BE49-F238E27FC236}">
                <a16:creationId xmlns:a16="http://schemas.microsoft.com/office/drawing/2014/main" id="{41A4B708-5D24-47D7-94C7-1000AF9E9DC0}"/>
              </a:ext>
            </a:extLst>
          </p:cNvPr>
          <p:cNvSpPr/>
          <p:nvPr/>
        </p:nvSpPr>
        <p:spPr bwMode="auto">
          <a:xfrm>
            <a:off x="8975788"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a:solidFill>
                  <a:sysClr val="windowText" lastClr="000000"/>
                </a:solidFill>
                <a:latin typeface="Segoe UI"/>
              </a:rPr>
              <a:t>●●●</a:t>
            </a:r>
            <a:endParaRPr lang="en-US" sz="1122">
              <a:solidFill>
                <a:srgbClr val="1A1A1A"/>
              </a:solidFill>
              <a:latin typeface="Segoe UI"/>
            </a:endParaRPr>
          </a:p>
        </p:txBody>
      </p:sp>
      <p:cxnSp>
        <p:nvCxnSpPr>
          <p:cNvPr id="377" name="Straight Arrow Connector 376">
            <a:extLst>
              <a:ext uri="{FF2B5EF4-FFF2-40B4-BE49-F238E27FC236}">
                <a16:creationId xmlns:a16="http://schemas.microsoft.com/office/drawing/2014/main" id="{9B1996A6-0E33-4E32-82D7-EF738E114A5B}"/>
              </a:ext>
            </a:extLst>
          </p:cNvPr>
          <p:cNvCxnSpPr>
            <a:stCxn id="274" idx="2"/>
            <a:endCxn id="209" idx="0"/>
          </p:cNvCxnSpPr>
          <p:nvPr/>
        </p:nvCxnSpPr>
        <p:spPr>
          <a:xfrm flipH="1">
            <a:off x="2649778" y="2344845"/>
            <a:ext cx="599" cy="281511"/>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379" name="Connector: Elbow 378">
            <a:extLst>
              <a:ext uri="{FF2B5EF4-FFF2-40B4-BE49-F238E27FC236}">
                <a16:creationId xmlns:a16="http://schemas.microsoft.com/office/drawing/2014/main" id="{AFFCF5F3-04CE-4E2E-AE2C-A65CBC8CA830}"/>
              </a:ext>
            </a:extLst>
          </p:cNvPr>
          <p:cNvCxnSpPr>
            <a:cxnSpLocks/>
            <a:stCxn id="274" idx="2"/>
            <a:endCxn id="212" idx="0"/>
          </p:cNvCxnSpPr>
          <p:nvPr/>
        </p:nvCxnSpPr>
        <p:spPr>
          <a:xfrm rot="16200000" flipH="1">
            <a:off x="4956476" y="38746"/>
            <a:ext cx="283064" cy="4895262"/>
          </a:xfrm>
          <a:prstGeom prst="bentConnector3">
            <a:avLst>
              <a:gd name="adj1" fmla="val 50000"/>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8068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fade">
                                      <p:cBhvr>
                                        <p:cTn id="12" dur="500"/>
                                        <p:tgtEl>
                                          <p:spTgt spid="27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6"/>
                                        </p:tgtEl>
                                        <p:attrNameLst>
                                          <p:attrName>style.visibility</p:attrName>
                                        </p:attrNameLst>
                                      </p:cBhvr>
                                      <p:to>
                                        <p:strVal val="visible"/>
                                      </p:to>
                                    </p:set>
                                    <p:animEffect transition="in" filter="fade">
                                      <p:cBhvr>
                                        <p:cTn id="20" dur="500"/>
                                        <p:tgtEl>
                                          <p:spTgt spid="27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78"/>
                                        </p:tgtEl>
                                        <p:attrNameLst>
                                          <p:attrName>style.visibility</p:attrName>
                                        </p:attrNameLst>
                                      </p:cBhvr>
                                      <p:to>
                                        <p:strVal val="visible"/>
                                      </p:to>
                                    </p:set>
                                    <p:animEffect transition="in" filter="fade">
                                      <p:cBhvr>
                                        <p:cTn id="24" dur="500"/>
                                        <p:tgtEl>
                                          <p:spTgt spid="27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72"/>
                                        </p:tgtEl>
                                        <p:attrNameLst>
                                          <p:attrName>style.visibility</p:attrName>
                                        </p:attrNameLst>
                                      </p:cBhvr>
                                      <p:to>
                                        <p:strVal val="visible"/>
                                      </p:to>
                                    </p:set>
                                    <p:animEffect transition="in" filter="fade">
                                      <p:cBhvr>
                                        <p:cTn id="28" dur="500"/>
                                        <p:tgtEl>
                                          <p:spTgt spid="372"/>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3"/>
                                        </p:tgtEl>
                                        <p:attrNameLst>
                                          <p:attrName>style.visibility</p:attrName>
                                        </p:attrNameLst>
                                      </p:cBhvr>
                                      <p:to>
                                        <p:strVal val="visible"/>
                                      </p:to>
                                    </p:set>
                                    <p:animEffect transition="in" filter="fade">
                                      <p:cBhvr>
                                        <p:cTn id="32" dur="500"/>
                                        <p:tgtEl>
                                          <p:spTgt spid="373"/>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74"/>
                                        </p:tgtEl>
                                        <p:attrNameLst>
                                          <p:attrName>style.visibility</p:attrName>
                                        </p:attrNameLst>
                                      </p:cBhvr>
                                      <p:to>
                                        <p:strVal val="visible"/>
                                      </p:to>
                                    </p:set>
                                    <p:animEffect transition="in" filter="fade">
                                      <p:cBhvr>
                                        <p:cTn id="36" dur="500"/>
                                        <p:tgtEl>
                                          <p:spTgt spid="37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9"/>
                                        </p:tgtEl>
                                        <p:attrNameLst>
                                          <p:attrName>style.visibility</p:attrName>
                                        </p:attrNameLst>
                                      </p:cBhvr>
                                      <p:to>
                                        <p:strVal val="visible"/>
                                      </p:to>
                                    </p:set>
                                    <p:animEffect transition="in" filter="fade">
                                      <p:cBhvr>
                                        <p:cTn id="41" dur="500"/>
                                        <p:tgtEl>
                                          <p:spTgt spid="379"/>
                                        </p:tgtEl>
                                      </p:cBhvr>
                                    </p:animEffect>
                                  </p:childTnLst>
                                </p:cTn>
                              </p:par>
                              <p:par>
                                <p:cTn id="42" presetID="10" presetClass="entr" presetSubtype="0" fill="hold" nodeType="withEffect">
                                  <p:stCondLst>
                                    <p:cond delay="0"/>
                                  </p:stCondLst>
                                  <p:childTnLst>
                                    <p:set>
                                      <p:cBhvr>
                                        <p:cTn id="43" dur="1" fill="hold">
                                          <p:stCondLst>
                                            <p:cond delay="0"/>
                                          </p:stCondLst>
                                        </p:cTn>
                                        <p:tgtEl>
                                          <p:spTgt spid="377"/>
                                        </p:tgtEl>
                                        <p:attrNameLst>
                                          <p:attrName>style.visibility</p:attrName>
                                        </p:attrNameLst>
                                      </p:cBhvr>
                                      <p:to>
                                        <p:strVal val="visible"/>
                                      </p:to>
                                    </p:set>
                                    <p:animEffect transition="in" filter="fade">
                                      <p:cBhvr>
                                        <p:cTn id="44" dur="500"/>
                                        <p:tgtEl>
                                          <p:spTgt spid="37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fade">
                                      <p:cBhvr>
                                        <p:cTn id="47" dur="500"/>
                                        <p:tgtEl>
                                          <p:spTgt spid="20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2"/>
                                        </p:tgtEl>
                                        <p:attrNameLst>
                                          <p:attrName>style.visibility</p:attrName>
                                        </p:attrNameLst>
                                      </p:cBhvr>
                                      <p:to>
                                        <p:strVal val="visible"/>
                                      </p:to>
                                    </p:set>
                                    <p:animEffect transition="in" filter="fade">
                                      <p:cBhvr>
                                        <p:cTn id="50" dur="500"/>
                                        <p:tgtEl>
                                          <p:spTgt spid="2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500"/>
                                        <p:tgtEl>
                                          <p:spTgt spid="80"/>
                                        </p:tgtEl>
                                      </p:cBhvr>
                                    </p:animEffect>
                                  </p:childTnLst>
                                </p:cTn>
                              </p:par>
                            </p:childTnLst>
                          </p:cTn>
                        </p:par>
                        <p:par>
                          <p:cTn id="62" fill="hold">
                            <p:stCondLst>
                              <p:cond delay="500"/>
                            </p:stCondLst>
                            <p:childTnLst>
                              <p:par>
                                <p:cTn id="63" presetID="2" presetClass="entr" presetSubtype="2" fill="hold" nodeType="afterEffect">
                                  <p:stCondLst>
                                    <p:cond delay="0"/>
                                  </p:stCondLst>
                                  <p:childTnLst>
                                    <p:set>
                                      <p:cBhvr>
                                        <p:cTn id="64" dur="1" fill="hold">
                                          <p:stCondLst>
                                            <p:cond delay="0"/>
                                          </p:stCondLst>
                                        </p:cTn>
                                        <p:tgtEl>
                                          <p:spTgt spid="383"/>
                                        </p:tgtEl>
                                        <p:attrNameLst>
                                          <p:attrName>style.visibility</p:attrName>
                                        </p:attrNameLst>
                                      </p:cBhvr>
                                      <p:to>
                                        <p:strVal val="visible"/>
                                      </p:to>
                                    </p:set>
                                    <p:anim calcmode="lin" valueType="num">
                                      <p:cBhvr additive="base">
                                        <p:cTn id="65" dur="500" fill="hold"/>
                                        <p:tgtEl>
                                          <p:spTgt spid="383"/>
                                        </p:tgtEl>
                                        <p:attrNameLst>
                                          <p:attrName>ppt_x</p:attrName>
                                        </p:attrNameLst>
                                      </p:cBhvr>
                                      <p:tavLst>
                                        <p:tav tm="0">
                                          <p:val>
                                            <p:strVal val="1+#ppt_w/2"/>
                                          </p:val>
                                        </p:tav>
                                        <p:tav tm="100000">
                                          <p:val>
                                            <p:strVal val="#ppt_x"/>
                                          </p:val>
                                        </p:tav>
                                      </p:tavLst>
                                    </p:anim>
                                    <p:anim calcmode="lin" valueType="num">
                                      <p:cBhvr additive="base">
                                        <p:cTn id="66" dur="500" fill="hold"/>
                                        <p:tgtEl>
                                          <p:spTgt spid="38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384"/>
                                        </p:tgtEl>
                                        <p:attrNameLst>
                                          <p:attrName>style.visibility</p:attrName>
                                        </p:attrNameLst>
                                      </p:cBhvr>
                                      <p:to>
                                        <p:strVal val="visible"/>
                                      </p:to>
                                    </p:set>
                                    <p:anim calcmode="lin" valueType="num">
                                      <p:cBhvr additive="base">
                                        <p:cTn id="71" dur="500" fill="hold"/>
                                        <p:tgtEl>
                                          <p:spTgt spid="384"/>
                                        </p:tgtEl>
                                        <p:attrNameLst>
                                          <p:attrName>ppt_x</p:attrName>
                                        </p:attrNameLst>
                                      </p:cBhvr>
                                      <p:tavLst>
                                        <p:tav tm="0">
                                          <p:val>
                                            <p:strVal val="1+#ppt_w/2"/>
                                          </p:val>
                                        </p:tav>
                                        <p:tav tm="100000">
                                          <p:val>
                                            <p:strVal val="#ppt_x"/>
                                          </p:val>
                                        </p:tav>
                                      </p:tavLst>
                                    </p:anim>
                                    <p:anim calcmode="lin" valueType="num">
                                      <p:cBhvr additive="base">
                                        <p:cTn id="72" dur="500" fill="hold"/>
                                        <p:tgtEl>
                                          <p:spTgt spid="38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385"/>
                                        </p:tgtEl>
                                        <p:attrNameLst>
                                          <p:attrName>style.visibility</p:attrName>
                                        </p:attrNameLst>
                                      </p:cBhvr>
                                      <p:to>
                                        <p:strVal val="visible"/>
                                      </p:to>
                                    </p:set>
                                    <p:anim calcmode="lin" valueType="num">
                                      <p:cBhvr additive="base">
                                        <p:cTn id="77" dur="500" fill="hold"/>
                                        <p:tgtEl>
                                          <p:spTgt spid="385"/>
                                        </p:tgtEl>
                                        <p:attrNameLst>
                                          <p:attrName>ppt_x</p:attrName>
                                        </p:attrNameLst>
                                      </p:cBhvr>
                                      <p:tavLst>
                                        <p:tav tm="0">
                                          <p:val>
                                            <p:strVal val="1+#ppt_w/2"/>
                                          </p:val>
                                        </p:tav>
                                        <p:tav tm="100000">
                                          <p:val>
                                            <p:strVal val="#ppt_x"/>
                                          </p:val>
                                        </p:tav>
                                      </p:tavLst>
                                    </p:anim>
                                    <p:anim calcmode="lin" valueType="num">
                                      <p:cBhvr additive="base">
                                        <p:cTn id="78" dur="5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386"/>
                                        </p:tgtEl>
                                        <p:attrNameLst>
                                          <p:attrName>style.visibility</p:attrName>
                                        </p:attrNameLst>
                                      </p:cBhvr>
                                      <p:to>
                                        <p:strVal val="visible"/>
                                      </p:to>
                                    </p:set>
                                    <p:anim calcmode="lin" valueType="num">
                                      <p:cBhvr additive="base">
                                        <p:cTn id="83" dur="500" fill="hold"/>
                                        <p:tgtEl>
                                          <p:spTgt spid="386"/>
                                        </p:tgtEl>
                                        <p:attrNameLst>
                                          <p:attrName>ppt_x</p:attrName>
                                        </p:attrNameLst>
                                      </p:cBhvr>
                                      <p:tavLst>
                                        <p:tav tm="0">
                                          <p:val>
                                            <p:strVal val="1+#ppt_w/2"/>
                                          </p:val>
                                        </p:tav>
                                        <p:tav tm="100000">
                                          <p:val>
                                            <p:strVal val="#ppt_x"/>
                                          </p:val>
                                        </p:tav>
                                      </p:tavLst>
                                    </p:anim>
                                    <p:anim calcmode="lin" valueType="num">
                                      <p:cBhvr additive="base">
                                        <p:cTn id="84" dur="500" fill="hold"/>
                                        <p:tgtEl>
                                          <p:spTgt spid="386"/>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387"/>
                                        </p:tgtEl>
                                        <p:attrNameLst>
                                          <p:attrName>style.visibility</p:attrName>
                                        </p:attrNameLst>
                                      </p:cBhvr>
                                      <p:to>
                                        <p:strVal val="visible"/>
                                      </p:to>
                                    </p:set>
                                    <p:anim calcmode="lin" valueType="num">
                                      <p:cBhvr additive="base">
                                        <p:cTn id="89" dur="500" fill="hold"/>
                                        <p:tgtEl>
                                          <p:spTgt spid="387"/>
                                        </p:tgtEl>
                                        <p:attrNameLst>
                                          <p:attrName>ppt_x</p:attrName>
                                        </p:attrNameLst>
                                      </p:cBhvr>
                                      <p:tavLst>
                                        <p:tav tm="0">
                                          <p:val>
                                            <p:strVal val="1+#ppt_w/2"/>
                                          </p:val>
                                        </p:tav>
                                        <p:tav tm="100000">
                                          <p:val>
                                            <p:strVal val="#ppt_x"/>
                                          </p:val>
                                        </p:tav>
                                      </p:tavLst>
                                    </p:anim>
                                    <p:anim calcmode="lin" valueType="num">
                                      <p:cBhvr additive="base">
                                        <p:cTn id="90" dur="500" fill="hold"/>
                                        <p:tgtEl>
                                          <p:spTgt spid="387"/>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388"/>
                                        </p:tgtEl>
                                        <p:attrNameLst>
                                          <p:attrName>style.visibility</p:attrName>
                                        </p:attrNameLst>
                                      </p:cBhvr>
                                      <p:to>
                                        <p:strVal val="visible"/>
                                      </p:to>
                                    </p:set>
                                    <p:anim calcmode="lin" valueType="num">
                                      <p:cBhvr additive="base">
                                        <p:cTn id="95" dur="500" fill="hold"/>
                                        <p:tgtEl>
                                          <p:spTgt spid="388"/>
                                        </p:tgtEl>
                                        <p:attrNameLst>
                                          <p:attrName>ppt_x</p:attrName>
                                        </p:attrNameLst>
                                      </p:cBhvr>
                                      <p:tavLst>
                                        <p:tav tm="0">
                                          <p:val>
                                            <p:strVal val="1+#ppt_w/2"/>
                                          </p:val>
                                        </p:tav>
                                        <p:tav tm="100000">
                                          <p:val>
                                            <p:strVal val="#ppt_x"/>
                                          </p:val>
                                        </p:tav>
                                      </p:tavLst>
                                    </p:anim>
                                    <p:anim calcmode="lin" valueType="num">
                                      <p:cBhvr additive="base">
                                        <p:cTn id="96" dur="500" fill="hold"/>
                                        <p:tgtEl>
                                          <p:spTgt spid="388"/>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2" fill="hold" nodeType="clickEffect">
                                  <p:stCondLst>
                                    <p:cond delay="0"/>
                                  </p:stCondLst>
                                  <p:childTnLst>
                                    <p:set>
                                      <p:cBhvr>
                                        <p:cTn id="100" dur="1" fill="hold">
                                          <p:stCondLst>
                                            <p:cond delay="0"/>
                                          </p:stCondLst>
                                        </p:cTn>
                                        <p:tgtEl>
                                          <p:spTgt spid="389"/>
                                        </p:tgtEl>
                                        <p:attrNameLst>
                                          <p:attrName>style.visibility</p:attrName>
                                        </p:attrNameLst>
                                      </p:cBhvr>
                                      <p:to>
                                        <p:strVal val="visible"/>
                                      </p:to>
                                    </p:set>
                                    <p:anim calcmode="lin" valueType="num">
                                      <p:cBhvr additive="base">
                                        <p:cTn id="101" dur="500" fill="hold"/>
                                        <p:tgtEl>
                                          <p:spTgt spid="389"/>
                                        </p:tgtEl>
                                        <p:attrNameLst>
                                          <p:attrName>ppt_x</p:attrName>
                                        </p:attrNameLst>
                                      </p:cBhvr>
                                      <p:tavLst>
                                        <p:tav tm="0">
                                          <p:val>
                                            <p:strVal val="1+#ppt_w/2"/>
                                          </p:val>
                                        </p:tav>
                                        <p:tav tm="100000">
                                          <p:val>
                                            <p:strVal val="#ppt_x"/>
                                          </p:val>
                                        </p:tav>
                                      </p:tavLst>
                                    </p:anim>
                                    <p:anim calcmode="lin" valueType="num">
                                      <p:cBhvr additive="base">
                                        <p:cTn id="102" dur="500" fill="hold"/>
                                        <p:tgtEl>
                                          <p:spTgt spid="3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0" grpId="0"/>
      <p:bldP spid="209" grpId="0" animBg="1"/>
      <p:bldP spid="212" grpId="0" animBg="1"/>
      <p:bldP spid="274" grpId="0"/>
      <p:bldP spid="275" grpId="0" animBg="1"/>
      <p:bldP spid="276" grpId="0"/>
      <p:bldP spid="278" grpId="0"/>
      <p:bldP spid="372" grpId="0"/>
      <p:bldP spid="373" grpId="0"/>
      <p:bldP spid="37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6231" y="6014032"/>
            <a:ext cx="2574622" cy="756408"/>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3264" kern="0" dirty="0">
                <a:latin typeface="Segoe UI"/>
              </a:rPr>
              <a:t>On-Premises</a:t>
            </a:r>
          </a:p>
        </p:txBody>
      </p:sp>
      <p:cxnSp>
        <p:nvCxnSpPr>
          <p:cNvPr id="11" name="Straight Arrow Connector 10"/>
          <p:cNvCxnSpPr>
            <a:cxnSpLocks/>
          </p:cNvCxnSpPr>
          <p:nvPr/>
        </p:nvCxnSpPr>
        <p:spPr>
          <a:xfrm>
            <a:off x="-10795" y="6027721"/>
            <a:ext cx="2811725"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669179" y="4733407"/>
            <a:ext cx="1715353"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many </a:t>
            </a:r>
            <a:r>
              <a:rPr lang="en-US" sz="1497" b="1" kern="0">
                <a:gradFill>
                  <a:gsLst>
                    <a:gs pos="1250">
                      <a:srgbClr val="353535"/>
                    </a:gs>
                    <a:gs pos="100000">
                      <a:srgbClr val="353535"/>
                    </a:gs>
                  </a:gsLst>
                  <a:lin ang="5400000" scaled="0"/>
                </a:gradFill>
                <a:latin typeface="Segoe UI"/>
              </a:rPr>
              <a:t>servers </a:t>
            </a:r>
          </a:p>
          <a:p>
            <a:pPr defTabSz="913698">
              <a:lnSpc>
                <a:spcPct val="90000"/>
              </a:lnSpc>
              <a:defRPr/>
            </a:pPr>
            <a:r>
              <a:rPr lang="en-US" sz="1497" kern="0">
                <a:gradFill>
                  <a:gsLst>
                    <a:gs pos="1250">
                      <a:srgbClr val="353535"/>
                    </a:gs>
                    <a:gs pos="100000">
                      <a:srgbClr val="353535"/>
                    </a:gs>
                  </a:gsLst>
                  <a:lin ang="5400000" scaled="0"/>
                </a:gradFill>
                <a:latin typeface="Segoe UI"/>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7061779" y="3142005"/>
            <a:ext cx="1226513"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Which OS </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569797" y="4951326"/>
            <a:ext cx="1748051"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often should </a:t>
            </a:r>
          </a:p>
          <a:p>
            <a:pPr defTabSz="913698">
              <a:lnSpc>
                <a:spcPct val="90000"/>
              </a:lnSpc>
              <a:defRPr/>
            </a:pPr>
            <a:r>
              <a:rPr lang="en-US" sz="1497" kern="0">
                <a:gradFill>
                  <a:gsLst>
                    <a:gs pos="1250">
                      <a:srgbClr val="353535"/>
                    </a:gs>
                    <a:gs pos="100000">
                      <a:srgbClr val="353535"/>
                    </a:gs>
                  </a:gsLst>
                  <a:lin ang="5400000" scaled="0"/>
                </a:gradFill>
                <a:latin typeface="Segoe UI"/>
              </a:rPr>
              <a:t>I </a:t>
            </a:r>
            <a:r>
              <a:rPr lang="en-US" sz="1497" b="1" kern="0">
                <a:gradFill>
                  <a:gsLst>
                    <a:gs pos="1250">
                      <a:srgbClr val="353535"/>
                    </a:gs>
                    <a:gs pos="100000">
                      <a:srgbClr val="353535"/>
                    </a:gs>
                  </a:gsLst>
                  <a:lin ang="5400000" scaled="0"/>
                </a:gradFill>
                <a:latin typeface="Segoe UI"/>
              </a:rPr>
              <a:t>patch</a:t>
            </a:r>
            <a:r>
              <a:rPr lang="en-US" sz="1497" kern="0">
                <a:gradFill>
                  <a:gsLst>
                    <a:gs pos="1250">
                      <a:srgbClr val="353535"/>
                    </a:gs>
                    <a:gs pos="100000">
                      <a:srgbClr val="353535"/>
                    </a:gs>
                  </a:gsLst>
                  <a:lin ang="5400000" scaled="0"/>
                </a:gradFill>
                <a:latin typeface="Segoe UI"/>
              </a:rPr>
              <a:t> my </a:t>
            </a:r>
            <a:r>
              <a:rPr lang="en-US" sz="1497" b="1" kern="0">
                <a:gradFill>
                  <a:gsLst>
                    <a:gs pos="1250">
                      <a:srgbClr val="353535"/>
                    </a:gs>
                    <a:gs pos="100000">
                      <a:srgbClr val="353535"/>
                    </a:gs>
                  </a:gsLst>
                  <a:lin ang="5400000" scaled="0"/>
                </a:gradFill>
                <a:latin typeface="Segoe UI"/>
              </a:rPr>
              <a:t>servers</a:t>
            </a:r>
            <a:r>
              <a:rPr lang="en-US" sz="1497" kern="0">
                <a:gradFill>
                  <a:gsLst>
                    <a:gs pos="1250">
                      <a:srgbClr val="353535"/>
                    </a:gs>
                    <a:gs pos="100000">
                      <a:srgbClr val="353535"/>
                    </a:gs>
                  </a:gsLst>
                  <a:lin ang="5400000" scaled="0"/>
                </a:gradFill>
                <a:latin typeface="Segoe UI"/>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163322" y="1277050"/>
            <a:ext cx="1847781"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size of </a:t>
            </a:r>
            <a:r>
              <a:rPr lang="en-US" sz="1497" b="1" kern="0">
                <a:gradFill>
                  <a:gsLst>
                    <a:gs pos="1250">
                      <a:srgbClr val="353535"/>
                    </a:gs>
                    <a:gs pos="100000">
                      <a:srgbClr val="353535"/>
                    </a:gs>
                  </a:gsLst>
                  <a:lin ang="5400000" scaled="0"/>
                </a:gradFill>
                <a:latin typeface="Segoe UI"/>
              </a:rPr>
              <a:t>servers</a:t>
            </a:r>
            <a:r>
              <a:rPr lang="en-US" sz="1497" kern="0">
                <a:gradFill>
                  <a:gsLst>
                    <a:gs pos="1250">
                      <a:srgbClr val="353535"/>
                    </a:gs>
                    <a:gs pos="100000">
                      <a:srgbClr val="353535"/>
                    </a:gs>
                  </a:gsLst>
                  <a:lin ang="5400000" scaled="0"/>
                </a:gradFill>
                <a:latin typeface="Segoe UI"/>
              </a:rPr>
              <a:t> </a:t>
            </a:r>
          </a:p>
          <a:p>
            <a:pPr defTabSz="913698">
              <a:lnSpc>
                <a:spcPct val="90000"/>
              </a:lnSpc>
              <a:defRPr/>
            </a:pPr>
            <a:r>
              <a:rPr lang="en-US" sz="1497" kern="0">
                <a:gradFill>
                  <a:gsLst>
                    <a:gs pos="1250">
                      <a:srgbClr val="353535"/>
                    </a:gs>
                    <a:gs pos="100000">
                      <a:srgbClr val="353535"/>
                    </a:gs>
                  </a:gsLst>
                  <a:lin ang="5400000" scaled="0"/>
                </a:gradFill>
                <a:latin typeface="Segoe UI"/>
              </a:rPr>
              <a:t>should I </a:t>
            </a:r>
            <a:r>
              <a:rPr lang="en-US" sz="1497" b="1" kern="0">
                <a:gradFill>
                  <a:gsLst>
                    <a:gs pos="1250">
                      <a:srgbClr val="353535"/>
                    </a:gs>
                    <a:gs pos="100000">
                      <a:srgbClr val="353535"/>
                    </a:gs>
                  </a:gsLst>
                  <a:lin ang="5400000" scaled="0"/>
                </a:gradFill>
                <a:latin typeface="Segoe UI"/>
              </a:rPr>
              <a:t>buy</a:t>
            </a:r>
            <a:r>
              <a:rPr lang="en-US" sz="1497" kern="0">
                <a:gradFill>
                  <a:gsLst>
                    <a:gs pos="1250">
                      <a:srgbClr val="353535"/>
                    </a:gs>
                    <a:gs pos="100000">
                      <a:srgbClr val="353535"/>
                    </a:gs>
                  </a:gsLst>
                  <a:lin ang="5400000" scaled="0"/>
                </a:gradFill>
                <a:latin typeface="Segoe UI"/>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282593" y="1398373"/>
            <a:ext cx="1743146"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often should I </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backup my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10188254" y="2257786"/>
            <a:ext cx="1725162"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can I increase </a:t>
            </a:r>
            <a:br>
              <a:rPr lang="en-US" sz="1497" kern="0">
                <a:gradFill>
                  <a:gsLst>
                    <a:gs pos="1250">
                      <a:srgbClr val="353535"/>
                    </a:gs>
                    <a:gs pos="100000">
                      <a:srgbClr val="353535"/>
                    </a:gs>
                  </a:gsLst>
                  <a:lin ang="5400000" scaled="0"/>
                </a:gradFill>
                <a:latin typeface="Segoe UI"/>
              </a:rPr>
            </a:b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842460" y="185600"/>
            <a:ext cx="1924621"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do I </a:t>
            </a:r>
            <a:r>
              <a:rPr lang="en-US" sz="1497" b="1" kern="0">
                <a:gradFill>
                  <a:gsLst>
                    <a:gs pos="1250">
                      <a:srgbClr val="353535"/>
                    </a:gs>
                    <a:gs pos="100000">
                      <a:srgbClr val="353535"/>
                    </a:gs>
                  </a:gsLst>
                  <a:lin ang="5400000" scaled="0"/>
                </a:gradFill>
                <a:latin typeface="Segoe UI"/>
              </a:rPr>
              <a:t>deploy</a:t>
            </a:r>
            <a:r>
              <a:rPr lang="en-US" sz="1497" kern="0">
                <a:gradFill>
                  <a:gsLst>
                    <a:gs pos="1250">
                      <a:srgbClr val="353535"/>
                    </a:gs>
                    <a:gs pos="100000">
                      <a:srgbClr val="353535"/>
                    </a:gs>
                  </a:gsLst>
                  <a:lin ang="5400000" scaled="0"/>
                </a:gradFill>
                <a:latin typeface="Segoe UI"/>
              </a:rPr>
              <a:t> new </a:t>
            </a:r>
            <a:br>
              <a:rPr lang="en-US" sz="1497" kern="0">
                <a:gradFill>
                  <a:gsLst>
                    <a:gs pos="1250">
                      <a:srgbClr val="353535"/>
                    </a:gs>
                    <a:gs pos="100000">
                      <a:srgbClr val="353535"/>
                    </a:gs>
                  </a:gsLst>
                  <a:lin ang="5400000" scaled="0"/>
                </a:gradFill>
                <a:latin typeface="Segoe UI"/>
              </a:rPr>
            </a:br>
            <a:r>
              <a:rPr lang="en-US" sz="1497" b="1" kern="0">
                <a:gradFill>
                  <a:gsLst>
                    <a:gs pos="1250">
                      <a:srgbClr val="353535"/>
                    </a:gs>
                    <a:gs pos="100000">
                      <a:srgbClr val="353535"/>
                    </a:gs>
                  </a:gsLst>
                  <a:lin ang="5400000" scaled="0"/>
                </a:gradFill>
                <a:latin typeface="Segoe UI"/>
              </a:rPr>
              <a:t>code</a:t>
            </a:r>
            <a:r>
              <a:rPr lang="en-US" sz="1497" kern="0">
                <a:gradFill>
                  <a:gsLst>
                    <a:gs pos="1250">
                      <a:srgbClr val="353535"/>
                    </a:gs>
                    <a:gs pos="100000">
                      <a:srgbClr val="353535"/>
                    </a:gs>
                  </a:gsLst>
                  <a:lin ang="5400000" scaled="0"/>
                </a:gradFill>
                <a:latin typeface="Segoe UI"/>
              </a:rPr>
              <a:t> to my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748290" y="895850"/>
            <a:ext cx="2045605"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Which packages should</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be on my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89278" y="4911603"/>
            <a:ext cx="2109367"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It takes how long to </a:t>
            </a:r>
            <a:br>
              <a:rPr lang="en-US" sz="1497" kern="0">
                <a:gradFill>
                  <a:gsLst>
                    <a:gs pos="1250">
                      <a:srgbClr val="353535"/>
                    </a:gs>
                    <a:gs pos="100000">
                      <a:srgbClr val="353535"/>
                    </a:gs>
                  </a:gsLst>
                  <a:lin ang="5400000" scaled="0"/>
                </a:gradFill>
                <a:latin typeface="Segoe UI"/>
              </a:rPr>
            </a:br>
            <a:r>
              <a:rPr lang="en-US" sz="1497" b="1" kern="0">
                <a:gradFill>
                  <a:gsLst>
                    <a:gs pos="1250">
                      <a:srgbClr val="353535"/>
                    </a:gs>
                    <a:gs pos="100000">
                      <a:srgbClr val="353535"/>
                    </a:gs>
                  </a:gsLst>
                  <a:lin ang="5400000" scaled="0"/>
                </a:gradFill>
                <a:latin typeface="Segoe UI"/>
              </a:rPr>
              <a:t>provision</a:t>
            </a:r>
            <a:r>
              <a:rPr lang="en-US" sz="1497" kern="0">
                <a:gradFill>
                  <a:gsLst>
                    <a:gs pos="1250">
                      <a:srgbClr val="353535"/>
                    </a:gs>
                    <a:gs pos="100000">
                      <a:srgbClr val="353535"/>
                    </a:gs>
                  </a:gsLst>
                  <a:lin ang="5400000" scaled="0"/>
                </a:gradFill>
                <a:latin typeface="Segoe UI"/>
              </a:rPr>
              <a:t> a new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939454" y="3492592"/>
            <a:ext cx="1682654"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Are my </a:t>
            </a: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 in a </a:t>
            </a:r>
          </a:p>
          <a:p>
            <a:pPr defTabSz="913698">
              <a:lnSpc>
                <a:spcPct val="90000"/>
              </a:lnSpc>
              <a:defRPr/>
            </a:pPr>
            <a:r>
              <a:rPr lang="en-US" sz="1497" kern="0">
                <a:gradFill>
                  <a:gsLst>
                    <a:gs pos="1250">
                      <a:srgbClr val="353535"/>
                    </a:gs>
                    <a:gs pos="100000">
                      <a:srgbClr val="353535"/>
                    </a:gs>
                  </a:gsLst>
                  <a:lin ang="5400000" scaled="0"/>
                </a:gradFill>
                <a:latin typeface="Segoe UI"/>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350790" y="3768888"/>
            <a:ext cx="1852685"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happens if the </a:t>
            </a:r>
          </a:p>
          <a:p>
            <a:pPr defTabSz="913698">
              <a:lnSpc>
                <a:spcPct val="90000"/>
              </a:lnSpc>
              <a:defRPr/>
            </a:pPr>
            <a:r>
              <a:rPr lang="en-US" sz="1497" kern="0">
                <a:gradFill>
                  <a:gsLst>
                    <a:gs pos="1250">
                      <a:srgbClr val="353535"/>
                    </a:gs>
                    <a:gs pos="100000">
                      <a:srgbClr val="353535"/>
                    </a:gs>
                  </a:gsLst>
                  <a:lin ang="5400000" scaled="0"/>
                </a:gradFill>
                <a:latin typeface="Segoe UI"/>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522286" y="3506933"/>
            <a:ext cx="1878844"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Do I need secondary</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3056796" y="155030"/>
            <a:ext cx="2679952"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is the right </a:t>
            </a:r>
            <a:r>
              <a:rPr lang="en-US" sz="1497" b="1" kern="0">
                <a:gradFill>
                  <a:gsLst>
                    <a:gs pos="1250">
                      <a:srgbClr val="353535"/>
                    </a:gs>
                    <a:gs pos="100000">
                      <a:srgbClr val="353535"/>
                    </a:gs>
                  </a:gsLst>
                  <a:lin ang="5400000" scaled="0"/>
                </a:gradFill>
                <a:latin typeface="Segoe UI"/>
              </a:rPr>
              <a:t>size</a:t>
            </a:r>
            <a:r>
              <a:rPr lang="en-US" sz="1497" kern="0">
                <a:gradFill>
                  <a:gsLst>
                    <a:gs pos="1250">
                      <a:srgbClr val="353535"/>
                    </a:gs>
                    <a:gs pos="100000">
                      <a:srgbClr val="353535"/>
                    </a:gs>
                  </a:gsLst>
                  <a:lin ang="5400000" scaled="0"/>
                </a:gradFill>
                <a:latin typeface="Segoe UI"/>
              </a:rPr>
              <a:t> of </a:t>
            </a:r>
          </a:p>
          <a:p>
            <a:pPr defTabSz="913698">
              <a:lnSpc>
                <a:spcPct val="90000"/>
              </a:lnSpc>
              <a:defRPr/>
            </a:pPr>
            <a:r>
              <a:rPr lang="en-US" sz="1497" b="1" kern="0">
                <a:gradFill>
                  <a:gsLst>
                    <a:gs pos="1250">
                      <a:srgbClr val="353535"/>
                    </a:gs>
                    <a:gs pos="100000">
                      <a:srgbClr val="353535"/>
                    </a:gs>
                  </a:gsLst>
                  <a:lin ang="5400000" scaled="0"/>
                </a:gradFill>
                <a:latin typeface="Segoe UI"/>
              </a:rPr>
              <a:t>servers </a:t>
            </a:r>
            <a:r>
              <a:rPr lang="en-US" sz="1497" kern="0">
                <a:gradFill>
                  <a:gsLst>
                    <a:gs pos="1250">
                      <a:srgbClr val="353535"/>
                    </a:gs>
                    <a:gs pos="100000">
                      <a:srgbClr val="353535"/>
                    </a:gs>
                  </a:gsLst>
                  <a:lin ang="5400000" scaled="0"/>
                </a:gradFill>
                <a:latin typeface="Segoe UI"/>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754416" y="3133929"/>
            <a:ext cx="1922987"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Who has </a:t>
            </a:r>
            <a:r>
              <a:rPr lang="en-US" sz="1497" b="1" kern="0">
                <a:gradFill>
                  <a:gsLst>
                    <a:gs pos="1250">
                      <a:srgbClr val="353535"/>
                    </a:gs>
                    <a:gs pos="100000">
                      <a:srgbClr val="353535"/>
                    </a:gs>
                  </a:gsLst>
                  <a:lin ang="5400000" scaled="0"/>
                </a:gradFill>
                <a:latin typeface="Segoe UI"/>
              </a:rPr>
              <a:t>physical</a:t>
            </a:r>
            <a:r>
              <a:rPr lang="en-US" sz="1497" kern="0">
                <a:gradFill>
                  <a:gsLst>
                    <a:gs pos="1250">
                      <a:srgbClr val="353535"/>
                    </a:gs>
                    <a:gs pos="100000">
                      <a:srgbClr val="353535"/>
                    </a:gs>
                  </a:gsLst>
                  <a:lin ang="5400000" scaled="0"/>
                </a:gradFill>
                <a:latin typeface="Segoe UI"/>
              </a:rPr>
              <a:t> </a:t>
            </a:r>
          </a:p>
          <a:p>
            <a:pPr defTabSz="913698">
              <a:lnSpc>
                <a:spcPct val="90000"/>
              </a:lnSpc>
              <a:defRPr/>
            </a:pPr>
            <a:r>
              <a:rPr lang="en-US" sz="1497" kern="0">
                <a:gradFill>
                  <a:gsLst>
                    <a:gs pos="1250">
                      <a:srgbClr val="353535"/>
                    </a:gs>
                    <a:gs pos="100000">
                      <a:srgbClr val="353535"/>
                    </a:gs>
                  </a:gsLst>
                  <a:lin ang="5400000" scaled="0"/>
                </a:gradFill>
                <a:latin typeface="Segoe UI"/>
              </a:rPr>
              <a:t>access to my </a:t>
            </a:r>
            <a:r>
              <a:rPr lang="en-US" sz="1497" b="1" kern="0">
                <a:gradFill>
                  <a:gsLst>
                    <a:gs pos="1250">
                      <a:srgbClr val="353535"/>
                    </a:gs>
                    <a:gs pos="100000">
                      <a:srgbClr val="353535"/>
                    </a:gs>
                  </a:gsLst>
                  <a:lin ang="5400000" scaled="0"/>
                </a:gradFill>
                <a:latin typeface="Segoe UI"/>
              </a:rPr>
              <a:t>servers</a:t>
            </a:r>
            <a:r>
              <a:rPr lang="en-US" sz="1497" kern="0">
                <a:gradFill>
                  <a:gsLst>
                    <a:gs pos="1250">
                      <a:srgbClr val="353535"/>
                    </a:gs>
                    <a:gs pos="100000">
                      <a:srgbClr val="353535"/>
                    </a:gs>
                  </a:gsLst>
                  <a:lin ang="5400000" scaled="0"/>
                </a:gradFill>
                <a:latin typeface="Segoe UI"/>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395260" y="3957994"/>
            <a:ext cx="995990"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Do I need </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618043" y="402640"/>
            <a:ext cx="1878844"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media should I </a:t>
            </a:r>
          </a:p>
          <a:p>
            <a:pPr defTabSz="913698">
              <a:lnSpc>
                <a:spcPct val="90000"/>
              </a:lnSpc>
              <a:defRPr/>
            </a:pPr>
            <a:r>
              <a:rPr lang="en-US" sz="1497" kern="0">
                <a:gradFill>
                  <a:gsLst>
                    <a:gs pos="1250">
                      <a:srgbClr val="353535"/>
                    </a:gs>
                    <a:gs pos="100000">
                      <a:srgbClr val="353535"/>
                    </a:gs>
                  </a:gsLst>
                  <a:lin ang="5400000" scaled="0"/>
                </a:gradFill>
                <a:latin typeface="Segoe UI"/>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9128002" y="4041227"/>
            <a:ext cx="2262138" cy="517344"/>
          </a:xfrm>
          <a:prstGeom prst="rect">
            <a:avLst/>
          </a:prstGeom>
          <a:noFill/>
        </p:spPr>
        <p:txBody>
          <a:bodyPr wrap="squar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storage I </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742669" y="2371303"/>
            <a:ext cx="1313163"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can I </a:t>
            </a:r>
            <a:br>
              <a:rPr lang="en-US" sz="1497" kern="0">
                <a:gradFill>
                  <a:gsLst>
                    <a:gs pos="1250">
                      <a:srgbClr val="353535"/>
                    </a:gs>
                    <a:gs pos="100000">
                      <a:srgbClr val="353535"/>
                    </a:gs>
                  </a:gsLst>
                  <a:lin ang="5400000" scaled="0"/>
                </a:gradFill>
                <a:latin typeface="Segoe UI"/>
              </a:rPr>
            </a:br>
            <a:r>
              <a:rPr lang="en-US" sz="1497" b="1" kern="0">
                <a:gradFill>
                  <a:gsLst>
                    <a:gs pos="1250">
                      <a:srgbClr val="353535"/>
                    </a:gs>
                    <a:gs pos="100000">
                      <a:srgbClr val="353535"/>
                    </a:gs>
                  </a:gsLst>
                  <a:lin ang="5400000" scaled="0"/>
                </a:gradFill>
                <a:latin typeface="Segoe UI"/>
              </a:rPr>
              <a:t>scale</a:t>
            </a:r>
            <a:r>
              <a:rPr lang="en-US" sz="1497" kern="0">
                <a:gradFill>
                  <a:gsLst>
                    <a:gs pos="1250">
                      <a:srgbClr val="353535"/>
                    </a:gs>
                    <a:gs pos="100000">
                      <a:srgbClr val="353535"/>
                    </a:gs>
                  </a:gsLst>
                  <a:lin ang="5400000" scaled="0"/>
                </a:gradFill>
                <a:latin typeface="Segoe UI"/>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387685" y="337429"/>
            <a:ext cx="2173128"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What happens in case of</a:t>
            </a:r>
          </a:p>
          <a:p>
            <a:pPr defTabSz="913698">
              <a:lnSpc>
                <a:spcPct val="90000"/>
              </a:lnSpc>
              <a:defRPr/>
            </a:pPr>
            <a:r>
              <a:rPr lang="en-US" sz="1497" b="1" kern="0">
                <a:gradFill>
                  <a:gsLst>
                    <a:gs pos="1250">
                      <a:srgbClr val="353535"/>
                    </a:gs>
                    <a:gs pos="100000">
                      <a:srgbClr val="353535"/>
                    </a:gs>
                  </a:gsLst>
                  <a:lin ang="5400000" scaled="0"/>
                </a:gradFill>
                <a:latin typeface="Segoe UI"/>
              </a:rPr>
              <a:t>server</a:t>
            </a:r>
            <a:r>
              <a:rPr lang="en-US" sz="1497" kern="0">
                <a:gradFill>
                  <a:gsLst>
                    <a:gs pos="1250">
                      <a:srgbClr val="353535"/>
                    </a:gs>
                    <a:gs pos="100000">
                      <a:srgbClr val="353535"/>
                    </a:gs>
                  </a:gsLst>
                  <a:lin ang="5400000" scaled="0"/>
                </a:gradFill>
                <a:latin typeface="Segoe UI"/>
              </a:rPr>
              <a:t> </a:t>
            </a:r>
            <a:r>
              <a:rPr lang="en-US" sz="1497" b="1" kern="0">
                <a:gradFill>
                  <a:gsLst>
                    <a:gs pos="1250">
                      <a:srgbClr val="353535"/>
                    </a:gs>
                    <a:gs pos="100000">
                      <a:srgbClr val="353535"/>
                    </a:gs>
                  </a:gsLst>
                  <a:lin ang="5400000" scaled="0"/>
                </a:gradFill>
                <a:latin typeface="Segoe UI"/>
              </a:rPr>
              <a:t>hardware</a:t>
            </a:r>
            <a:r>
              <a:rPr lang="en-US" sz="1497" kern="0">
                <a:gradFill>
                  <a:gsLst>
                    <a:gs pos="1250">
                      <a:srgbClr val="353535"/>
                    </a:gs>
                    <a:gs pos="100000">
                      <a:srgbClr val="353535"/>
                    </a:gs>
                  </a:gsLst>
                  <a:lin ang="5400000" scaled="0"/>
                </a:gradFill>
                <a:latin typeface="Segoe UI"/>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999687" y="4787490"/>
            <a:ext cx="1957320"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How can I dynamically</a:t>
            </a:r>
            <a:br>
              <a:rPr lang="en-US" sz="1497" kern="0">
                <a:gradFill>
                  <a:gsLst>
                    <a:gs pos="1250">
                      <a:srgbClr val="353535"/>
                    </a:gs>
                    <a:gs pos="100000">
                      <a:srgbClr val="353535"/>
                    </a:gs>
                  </a:gsLst>
                  <a:lin ang="5400000" scaled="0"/>
                </a:gradFill>
                <a:latin typeface="Segoe UI"/>
              </a:rPr>
            </a:br>
            <a:r>
              <a:rPr lang="en-US" sz="1497" kern="0">
                <a:gradFill>
                  <a:gsLst>
                    <a:gs pos="1250">
                      <a:srgbClr val="353535"/>
                    </a:gs>
                    <a:gs pos="100000">
                      <a:srgbClr val="353535"/>
                    </a:gs>
                  </a:gsLst>
                  <a:lin ang="5400000" scaled="0"/>
                </a:gradFill>
                <a:latin typeface="Segoe UI"/>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399301" y="3942935"/>
            <a:ext cx="1394909"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Who </a:t>
            </a:r>
            <a:r>
              <a:rPr lang="en-US" sz="1497" b="1" kern="0">
                <a:gradFill>
                  <a:gsLst>
                    <a:gs pos="1250">
                      <a:srgbClr val="353535"/>
                    </a:gs>
                    <a:gs pos="100000">
                      <a:srgbClr val="353535"/>
                    </a:gs>
                  </a:gsLst>
                  <a:lin ang="5400000" scaled="0"/>
                </a:gradFill>
                <a:latin typeface="Segoe UI"/>
              </a:rPr>
              <a:t>monitors</a:t>
            </a:r>
            <a:r>
              <a:rPr lang="en-US" sz="1497" kern="0">
                <a:gradFill>
                  <a:gsLst>
                    <a:gs pos="1250">
                      <a:srgbClr val="353535"/>
                    </a:gs>
                    <a:gs pos="100000">
                      <a:srgbClr val="353535"/>
                    </a:gs>
                  </a:gsLst>
                  <a:lin ang="5400000" scaled="0"/>
                </a:gradFill>
                <a:latin typeface="Segoe UI"/>
              </a:rPr>
              <a:t> </a:t>
            </a:r>
          </a:p>
          <a:p>
            <a:pPr defTabSz="913698">
              <a:lnSpc>
                <a:spcPct val="90000"/>
              </a:lnSpc>
              <a:defRPr/>
            </a:pPr>
            <a:r>
              <a:rPr lang="en-US" sz="1497" kern="0">
                <a:gradFill>
                  <a:gsLst>
                    <a:gs pos="1250">
                      <a:srgbClr val="353535"/>
                    </a:gs>
                    <a:gs pos="100000">
                      <a:srgbClr val="353535"/>
                    </a:gs>
                  </a:gsLst>
                  <a:lin ang="5400000" scaled="0"/>
                </a:gradFill>
                <a:latin typeface="Segoe UI"/>
              </a:rPr>
              <a:t>my </a:t>
            </a:r>
            <a:r>
              <a:rPr lang="en-US" sz="1497" b="1" kern="0">
                <a:gradFill>
                  <a:gsLst>
                    <a:gs pos="1250">
                      <a:srgbClr val="353535"/>
                    </a:gs>
                    <a:gs pos="100000">
                      <a:srgbClr val="353535"/>
                    </a:gs>
                  </a:gsLst>
                  <a:lin ang="5400000" scaled="0"/>
                </a:gradFill>
                <a:latin typeface="Segoe UI"/>
              </a:rPr>
              <a:t>Servers</a:t>
            </a:r>
            <a:r>
              <a:rPr lang="en-US" sz="1497" kern="0">
                <a:gradFill>
                  <a:gsLst>
                    <a:gs pos="1250">
                      <a:srgbClr val="353535"/>
                    </a:gs>
                    <a:gs pos="100000">
                      <a:srgbClr val="353535"/>
                    </a:gs>
                  </a:gsLst>
                  <a:lin ang="5400000" scaled="0"/>
                </a:gradFill>
                <a:latin typeface="Segoe UI"/>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308168" y="1166531"/>
            <a:ext cx="1394909" cy="517156"/>
          </a:xfrm>
          <a:prstGeom prst="rect">
            <a:avLst/>
          </a:prstGeom>
          <a:noFill/>
        </p:spPr>
        <p:txBody>
          <a:bodyPr wrap="none" rtlCol="0">
            <a:spAutoFit/>
          </a:bodyPr>
          <a:lstStyle/>
          <a:p>
            <a:pPr defTabSz="913698">
              <a:lnSpc>
                <a:spcPct val="90000"/>
              </a:lnSpc>
              <a:defRPr/>
            </a:pPr>
            <a:r>
              <a:rPr lang="en-US" sz="1497" kern="0">
                <a:gradFill>
                  <a:gsLst>
                    <a:gs pos="1250">
                      <a:srgbClr val="353535"/>
                    </a:gs>
                    <a:gs pos="100000">
                      <a:srgbClr val="353535"/>
                    </a:gs>
                  </a:gsLst>
                  <a:lin ang="5400000" scaled="0"/>
                </a:gradFill>
                <a:latin typeface="Segoe UI"/>
              </a:rPr>
              <a:t>Who </a:t>
            </a:r>
            <a:r>
              <a:rPr lang="en-US" sz="1497" b="1" kern="0">
                <a:gradFill>
                  <a:gsLst>
                    <a:gs pos="1250">
                      <a:srgbClr val="353535"/>
                    </a:gs>
                    <a:gs pos="100000">
                      <a:srgbClr val="353535"/>
                    </a:gs>
                  </a:gsLst>
                  <a:lin ang="5400000" scaled="0"/>
                </a:gradFill>
                <a:latin typeface="Segoe UI"/>
              </a:rPr>
              <a:t>monitors</a:t>
            </a:r>
            <a:r>
              <a:rPr lang="en-US" sz="1497" kern="0">
                <a:gradFill>
                  <a:gsLst>
                    <a:gs pos="1250">
                      <a:srgbClr val="353535"/>
                    </a:gs>
                    <a:gs pos="100000">
                      <a:srgbClr val="353535"/>
                    </a:gs>
                  </a:gsLst>
                  <a:lin ang="5400000" scaled="0"/>
                </a:gradFill>
                <a:latin typeface="Segoe UI"/>
              </a:rPr>
              <a:t> </a:t>
            </a:r>
          </a:p>
          <a:p>
            <a:pPr defTabSz="913698">
              <a:lnSpc>
                <a:spcPct val="90000"/>
              </a:lnSpc>
              <a:defRPr/>
            </a:pPr>
            <a:r>
              <a:rPr lang="en-US" sz="1497" kern="0">
                <a:gradFill>
                  <a:gsLst>
                    <a:gs pos="1250">
                      <a:srgbClr val="353535"/>
                    </a:gs>
                    <a:gs pos="100000">
                      <a:srgbClr val="353535"/>
                    </a:gs>
                  </a:gsLst>
                  <a:lin ang="5400000" scaled="0"/>
                </a:gradFill>
                <a:latin typeface="Segoe UI"/>
              </a:rPr>
              <a:t>my </a:t>
            </a:r>
            <a:r>
              <a:rPr lang="en-US" sz="1497" b="1" kern="0">
                <a:gradFill>
                  <a:gsLst>
                    <a:gs pos="1250">
                      <a:srgbClr val="353535"/>
                    </a:gs>
                    <a:gs pos="100000">
                      <a:srgbClr val="353535"/>
                    </a:gs>
                  </a:gsLst>
                  <a:lin ang="5400000" scaled="0"/>
                </a:gradFill>
                <a:latin typeface="Segoe UI"/>
              </a:rPr>
              <a:t>App</a:t>
            </a:r>
            <a:r>
              <a:rPr lang="en-US" sz="1497" kern="0">
                <a:gradFill>
                  <a:gsLst>
                    <a:gs pos="1250">
                      <a:srgbClr val="353535"/>
                    </a:gs>
                    <a:gs pos="100000">
                      <a:srgbClr val="353535"/>
                    </a:gs>
                  </a:gsLst>
                  <a:lin ang="5400000" scaled="0"/>
                </a:gradFill>
                <a:latin typeface="Segoe UI"/>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548187" y="4203271"/>
            <a:ext cx="1340102" cy="1340102"/>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err="1">
                  <a:solidFill>
                    <a:srgbClr val="353535"/>
                  </a:solidFill>
                  <a:latin typeface="Segoe UI Semilight"/>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548187" y="1723375"/>
            <a:ext cx="1340102" cy="1340102"/>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76615" y="1723375"/>
            <a:ext cx="1340102" cy="1340102"/>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319759" y="1723375"/>
            <a:ext cx="1340102" cy="1340102"/>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228936" y="2368441"/>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7000507" y="2368441"/>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213408" y="3160777"/>
            <a:ext cx="0" cy="940686"/>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80678" y="3725688"/>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71779" y="1043637"/>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91725" y="1764678"/>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93859" y="2364000"/>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638315" y="1074903"/>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87902" y="44436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705338" y="376242"/>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170760" y="1730052"/>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19891" y="4333058"/>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502934" y="515244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260274" y="4503571"/>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9163925" y="946037"/>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10088076" y="2450605"/>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10167658" y="124337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9050796" y="407661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779828" y="493546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265589" y="4415790"/>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428244" y="5113259"/>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914039" y="3481771"/>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909550" y="3115784"/>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444063" y="5118266"/>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534766" y="3676491"/>
            <a:ext cx="91414" cy="91414"/>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755763" y="6592915"/>
            <a:ext cx="4841399" cy="329654"/>
          </a:xfrm>
          <a:prstGeom prst="rect">
            <a:avLst/>
          </a:prstGeom>
        </p:spPr>
        <p:txBody>
          <a:bodyPr vert="horz" lIns="93247" tIns="46623" rIns="93247" bIns="4662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4020923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5937A-B84D-403A-B486-57F10211B0F6}"/>
              </a:ext>
            </a:extLst>
          </p:cNvPr>
          <p:cNvSpPr/>
          <p:nvPr/>
        </p:nvSpPr>
        <p:spPr bwMode="auto">
          <a:xfrm>
            <a:off x="6333259" y="2145073"/>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pic>
        <p:nvPicPr>
          <p:cNvPr id="7" name="Graphic 6">
            <a:extLst>
              <a:ext uri="{FF2B5EF4-FFF2-40B4-BE49-F238E27FC236}">
                <a16:creationId xmlns:a16="http://schemas.microsoft.com/office/drawing/2014/main" id="{974AA8AB-1D8E-4C4E-8374-3148CBBAB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9421" y="2684755"/>
            <a:ext cx="1707356" cy="1707356"/>
          </a:xfrm>
          <a:prstGeom prst="rect">
            <a:avLst/>
          </a:prstGeom>
        </p:spPr>
      </p:pic>
      <p:sp>
        <p:nvSpPr>
          <p:cNvPr id="84" name="Rectangle 83">
            <a:extLst>
              <a:ext uri="{FF2B5EF4-FFF2-40B4-BE49-F238E27FC236}">
                <a16:creationId xmlns:a16="http://schemas.microsoft.com/office/drawing/2014/main" id="{4CF3B677-925F-4D99-894D-DA2F3BD60622}"/>
              </a:ext>
            </a:extLst>
          </p:cNvPr>
          <p:cNvSpPr/>
          <p:nvPr/>
        </p:nvSpPr>
        <p:spPr bwMode="auto">
          <a:xfrm>
            <a:off x="6320822" y="1996119"/>
            <a:ext cx="2704550" cy="3012307"/>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83" name="Rectangle 82">
            <a:extLst>
              <a:ext uri="{FF2B5EF4-FFF2-40B4-BE49-F238E27FC236}">
                <a16:creationId xmlns:a16="http://schemas.microsoft.com/office/drawing/2014/main" id="{48597375-5FF1-459F-AD36-0861C9716FBF}"/>
              </a:ext>
            </a:extLst>
          </p:cNvPr>
          <p:cNvSpPr/>
          <p:nvPr/>
        </p:nvSpPr>
        <p:spPr bwMode="auto">
          <a:xfrm>
            <a:off x="597742" y="1996119"/>
            <a:ext cx="5620495" cy="3012307"/>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44" name="Rectangle 43">
            <a:extLst>
              <a:ext uri="{FF2B5EF4-FFF2-40B4-BE49-F238E27FC236}">
                <a16:creationId xmlns:a16="http://schemas.microsoft.com/office/drawing/2014/main" id="{6C6FEFC2-E135-41D7-8619-37FC896357E1}"/>
              </a:ext>
            </a:extLst>
          </p:cNvPr>
          <p:cNvSpPr/>
          <p:nvPr/>
        </p:nvSpPr>
        <p:spPr bwMode="auto">
          <a:xfrm>
            <a:off x="597750" y="2130998"/>
            <a:ext cx="5502359" cy="272670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CBA1A2AB-4772-496C-A4C0-5E7693E370A3}"/>
              </a:ext>
            </a:extLst>
          </p:cNvPr>
          <p:cNvSpPr>
            <a:spLocks noGrp="1"/>
          </p:cNvSpPr>
          <p:nvPr>
            <p:ph type="title"/>
          </p:nvPr>
        </p:nvSpPr>
        <p:spPr/>
        <p:txBody>
          <a:bodyPr/>
          <a:lstStyle/>
          <a:p>
            <a:r>
              <a:rPr lang="en-US"/>
              <a:t>Language options</a:t>
            </a:r>
          </a:p>
        </p:txBody>
      </p:sp>
      <p:pic>
        <p:nvPicPr>
          <p:cNvPr id="8" name="Graphic 7">
            <a:extLst>
              <a:ext uri="{FF2B5EF4-FFF2-40B4-BE49-F238E27FC236}">
                <a16:creationId xmlns:a16="http://schemas.microsoft.com/office/drawing/2014/main" id="{C58CE425-DEE0-4319-B74A-9CB220AF61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8346" y="2350184"/>
            <a:ext cx="1254375" cy="2294327"/>
          </a:xfrm>
          <a:prstGeom prst="rect">
            <a:avLst/>
          </a:prstGeom>
        </p:spPr>
      </p:pic>
      <p:pic>
        <p:nvPicPr>
          <p:cNvPr id="10" name="Graphic 9">
            <a:extLst>
              <a:ext uri="{FF2B5EF4-FFF2-40B4-BE49-F238E27FC236}">
                <a16:creationId xmlns:a16="http://schemas.microsoft.com/office/drawing/2014/main" id="{221A1AE4-C992-4A44-9E58-AB7CBFA8B08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120"/>
          <a:stretch/>
        </p:blipFill>
        <p:spPr>
          <a:xfrm>
            <a:off x="9237543" y="3162557"/>
            <a:ext cx="2456237" cy="764638"/>
          </a:xfrm>
          <a:prstGeom prst="rect">
            <a:avLst/>
          </a:prstGeom>
        </p:spPr>
      </p:pic>
      <p:pic>
        <p:nvPicPr>
          <p:cNvPr id="12" name="Graphic 11">
            <a:extLst>
              <a:ext uri="{FF2B5EF4-FFF2-40B4-BE49-F238E27FC236}">
                <a16:creationId xmlns:a16="http://schemas.microsoft.com/office/drawing/2014/main" id="{FFA00809-98F5-46F3-947B-E71F231266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59487" y="2756583"/>
            <a:ext cx="2576695" cy="1576588"/>
          </a:xfrm>
          <a:prstGeom prst="rect">
            <a:avLst/>
          </a:prstGeom>
        </p:spPr>
      </p:pic>
      <p:sp>
        <p:nvSpPr>
          <p:cNvPr id="19" name="Rectangle 18">
            <a:extLst>
              <a:ext uri="{FF2B5EF4-FFF2-40B4-BE49-F238E27FC236}">
                <a16:creationId xmlns:a16="http://schemas.microsoft.com/office/drawing/2014/main" id="{75562553-89FA-474E-B3DD-2B68FDC645B2}"/>
              </a:ext>
            </a:extLst>
          </p:cNvPr>
          <p:cNvSpPr/>
          <p:nvPr/>
        </p:nvSpPr>
        <p:spPr bwMode="auto">
          <a:xfrm>
            <a:off x="597747" y="2140266"/>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4" name="Title 1">
            <a:extLst>
              <a:ext uri="{FF2B5EF4-FFF2-40B4-BE49-F238E27FC236}">
                <a16:creationId xmlns:a16="http://schemas.microsoft.com/office/drawing/2014/main" id="{D5982680-31FD-41E9-961A-FDD380C35774}"/>
              </a:ext>
            </a:extLst>
          </p:cNvPr>
          <p:cNvSpPr txBox="1">
            <a:spLocks/>
          </p:cNvSpPr>
          <p:nvPr/>
        </p:nvSpPr>
        <p:spPr>
          <a:xfrm>
            <a:off x="6847228" y="1829316"/>
            <a:ext cx="1676609" cy="320182"/>
          </a:xfrm>
          <a:prstGeom prst="rect">
            <a:avLst/>
          </a:prstGeom>
          <a:solidFill>
            <a:srgbClr val="E6E6E6"/>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51">
                <a:solidFill>
                  <a:srgbClr val="737373"/>
                </a:solidFill>
                <a:latin typeface="Segoe UI Semibold"/>
              </a:rPr>
              <a:t>Public preview</a:t>
            </a:r>
          </a:p>
        </p:txBody>
      </p:sp>
      <p:sp>
        <p:nvSpPr>
          <p:cNvPr id="30" name="Rectangle 29">
            <a:extLst>
              <a:ext uri="{FF2B5EF4-FFF2-40B4-BE49-F238E27FC236}">
                <a16:creationId xmlns:a16="http://schemas.microsoft.com/office/drawing/2014/main" id="{A6D499B6-F47C-416B-B049-B3313E75E32B}"/>
              </a:ext>
            </a:extLst>
          </p:cNvPr>
          <p:cNvSpPr/>
          <p:nvPr/>
        </p:nvSpPr>
        <p:spPr bwMode="auto">
          <a:xfrm>
            <a:off x="3395558" y="2140266"/>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32" name="Rectangle 31">
            <a:extLst>
              <a:ext uri="{FF2B5EF4-FFF2-40B4-BE49-F238E27FC236}">
                <a16:creationId xmlns:a16="http://schemas.microsoft.com/office/drawing/2014/main" id="{B4EBA072-90C4-4474-8347-80F9CD37389C}"/>
              </a:ext>
            </a:extLst>
          </p:cNvPr>
          <p:cNvSpPr/>
          <p:nvPr/>
        </p:nvSpPr>
        <p:spPr bwMode="auto">
          <a:xfrm>
            <a:off x="9131069" y="2145073"/>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cxnSp>
        <p:nvCxnSpPr>
          <p:cNvPr id="37" name="Straight Connector 36">
            <a:extLst>
              <a:ext uri="{FF2B5EF4-FFF2-40B4-BE49-F238E27FC236}">
                <a16:creationId xmlns:a16="http://schemas.microsoft.com/office/drawing/2014/main" id="{37CFB9AF-3457-45A0-B58B-DFE4DFD63AA6}"/>
              </a:ext>
            </a:extLst>
          </p:cNvPr>
          <p:cNvCxnSpPr/>
          <p:nvPr/>
        </p:nvCxnSpPr>
        <p:spPr>
          <a:xfrm>
            <a:off x="2112192" y="233150"/>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6994256-E2EF-4EE5-8A99-E7A0C0CAE023}"/>
              </a:ext>
            </a:extLst>
          </p:cNvPr>
          <p:cNvSpPr/>
          <p:nvPr/>
        </p:nvSpPr>
        <p:spPr bwMode="auto">
          <a:xfrm>
            <a:off x="9237543" y="2140266"/>
            <a:ext cx="2456238" cy="3170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cxnSp>
        <p:nvCxnSpPr>
          <p:cNvPr id="53" name="Straight Connector 52">
            <a:extLst>
              <a:ext uri="{FF2B5EF4-FFF2-40B4-BE49-F238E27FC236}">
                <a16:creationId xmlns:a16="http://schemas.microsoft.com/office/drawing/2014/main" id="{8406C7A8-B0EB-4C0E-9692-99B5D8D67051}"/>
              </a:ext>
            </a:extLst>
          </p:cNvPr>
          <p:cNvCxnSpPr>
            <a:cxnSpLocks/>
            <a:stCxn id="52" idx="1"/>
            <a:endCxn id="52" idx="3"/>
          </p:cNvCxnSpPr>
          <p:nvPr/>
        </p:nvCxnSpPr>
        <p:spPr>
          <a:xfrm>
            <a:off x="9237543" y="2298809"/>
            <a:ext cx="245623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060C775-57FA-49F9-9657-D50539FE6924}"/>
              </a:ext>
            </a:extLst>
          </p:cNvPr>
          <p:cNvSpPr/>
          <p:nvPr/>
        </p:nvSpPr>
        <p:spPr bwMode="auto">
          <a:xfrm>
            <a:off x="10179860" y="2140266"/>
            <a:ext cx="571602" cy="31708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a:solidFill>
                  <a:srgbClr val="0078D4"/>
                </a:solidFill>
                <a:latin typeface="Segoe UI"/>
              </a:rPr>
              <a:t>New!</a:t>
            </a:r>
          </a:p>
        </p:txBody>
      </p:sp>
      <p:sp>
        <p:nvSpPr>
          <p:cNvPr id="57" name="Rectangle 56">
            <a:extLst>
              <a:ext uri="{FF2B5EF4-FFF2-40B4-BE49-F238E27FC236}">
                <a16:creationId xmlns:a16="http://schemas.microsoft.com/office/drawing/2014/main" id="{FC6BCCF0-4CC3-4A18-8BFF-66688FA9BAB1}"/>
              </a:ext>
            </a:extLst>
          </p:cNvPr>
          <p:cNvSpPr/>
          <p:nvPr/>
        </p:nvSpPr>
        <p:spPr bwMode="auto">
          <a:xfrm>
            <a:off x="9237543" y="4527731"/>
            <a:ext cx="2456238" cy="3170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cxnSp>
        <p:nvCxnSpPr>
          <p:cNvPr id="58" name="Straight Connector 57">
            <a:extLst>
              <a:ext uri="{FF2B5EF4-FFF2-40B4-BE49-F238E27FC236}">
                <a16:creationId xmlns:a16="http://schemas.microsoft.com/office/drawing/2014/main" id="{1EF56CBE-1A28-4CF6-AE48-1BD8A228E61A}"/>
              </a:ext>
            </a:extLst>
          </p:cNvPr>
          <p:cNvCxnSpPr>
            <a:cxnSpLocks/>
            <a:stCxn id="57" idx="1"/>
            <a:endCxn id="57" idx="3"/>
          </p:cNvCxnSpPr>
          <p:nvPr/>
        </p:nvCxnSpPr>
        <p:spPr>
          <a:xfrm>
            <a:off x="9237543" y="4686273"/>
            <a:ext cx="245623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FBF210E-4180-4A59-9202-B0C8F737C572}"/>
              </a:ext>
            </a:extLst>
          </p:cNvPr>
          <p:cNvSpPr/>
          <p:nvPr/>
        </p:nvSpPr>
        <p:spPr bwMode="auto">
          <a:xfrm>
            <a:off x="599302" y="5629459"/>
            <a:ext cx="11237870" cy="5650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a:solidFill>
                  <a:srgbClr val="1A1A1A"/>
                </a:solidFill>
                <a:latin typeface="Segoe UI Semibold"/>
              </a:rPr>
              <a:t>More on the way!</a:t>
            </a:r>
          </a:p>
        </p:txBody>
      </p:sp>
      <p:sp>
        <p:nvSpPr>
          <p:cNvPr id="23" name="Title 1">
            <a:extLst>
              <a:ext uri="{FF2B5EF4-FFF2-40B4-BE49-F238E27FC236}">
                <a16:creationId xmlns:a16="http://schemas.microsoft.com/office/drawing/2014/main" id="{4B6AEA38-E5E7-4AEB-B20E-80FA70762498}"/>
              </a:ext>
            </a:extLst>
          </p:cNvPr>
          <p:cNvSpPr txBox="1">
            <a:spLocks/>
          </p:cNvSpPr>
          <p:nvPr/>
        </p:nvSpPr>
        <p:spPr>
          <a:xfrm>
            <a:off x="2274359" y="1819733"/>
            <a:ext cx="2149132" cy="320182"/>
          </a:xfrm>
          <a:prstGeom prst="rect">
            <a:avLst/>
          </a:prstGeom>
          <a:solidFill>
            <a:srgbClr val="E6E6E6"/>
          </a:solidFill>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51">
                <a:solidFill>
                  <a:srgbClr val="737373"/>
                </a:solidFill>
                <a:latin typeface="Segoe UI Semibold"/>
              </a:rPr>
              <a:t>Generally available</a:t>
            </a:r>
          </a:p>
        </p:txBody>
      </p:sp>
      <p:sp>
        <p:nvSpPr>
          <p:cNvPr id="25" name="Rectangle 24">
            <a:extLst>
              <a:ext uri="{FF2B5EF4-FFF2-40B4-BE49-F238E27FC236}">
                <a16:creationId xmlns:a16="http://schemas.microsoft.com/office/drawing/2014/main" id="{F5F07052-726F-463C-AED9-7948EB69FE37}"/>
              </a:ext>
            </a:extLst>
          </p:cNvPr>
          <p:cNvSpPr/>
          <p:nvPr/>
        </p:nvSpPr>
        <p:spPr bwMode="auto">
          <a:xfrm>
            <a:off x="9113385" y="1996119"/>
            <a:ext cx="2704550" cy="3012307"/>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
        <p:nvSpPr>
          <p:cNvPr id="27" name="Title 1">
            <a:extLst>
              <a:ext uri="{FF2B5EF4-FFF2-40B4-BE49-F238E27FC236}">
                <a16:creationId xmlns:a16="http://schemas.microsoft.com/office/drawing/2014/main" id="{EEC7EDDA-A7F9-4C95-A27F-1832D48CB4DC}"/>
              </a:ext>
            </a:extLst>
          </p:cNvPr>
          <p:cNvSpPr txBox="1">
            <a:spLocks/>
          </p:cNvSpPr>
          <p:nvPr/>
        </p:nvSpPr>
        <p:spPr>
          <a:xfrm>
            <a:off x="9594679" y="1826362"/>
            <a:ext cx="1741961" cy="320182"/>
          </a:xfrm>
          <a:prstGeom prst="rect">
            <a:avLst/>
          </a:prstGeom>
          <a:solidFill>
            <a:srgbClr val="E6E6E6"/>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51">
                <a:solidFill>
                  <a:srgbClr val="737373"/>
                </a:solidFill>
                <a:latin typeface="Segoe UI Semibold"/>
              </a:rPr>
              <a:t>Private preview</a:t>
            </a:r>
          </a:p>
        </p:txBody>
      </p:sp>
    </p:spTree>
    <p:extLst>
      <p:ext uri="{BB962C8B-B14F-4D97-AF65-F5344CB8AC3E}">
        <p14:creationId xmlns:p14="http://schemas.microsoft.com/office/powerpoint/2010/main" val="94993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55" presetClass="entr" presetSubtype="0"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p:cTn id="46" dur="500" fill="hold"/>
                                        <p:tgtEl>
                                          <p:spTgt spid="53"/>
                                        </p:tgtEl>
                                        <p:attrNameLst>
                                          <p:attrName>ppt_w</p:attrName>
                                        </p:attrNameLst>
                                      </p:cBhvr>
                                      <p:tavLst>
                                        <p:tav tm="0">
                                          <p:val>
                                            <p:strVal val="#ppt_w*0.70"/>
                                          </p:val>
                                        </p:tav>
                                        <p:tav tm="100000">
                                          <p:val>
                                            <p:strVal val="#ppt_w"/>
                                          </p:val>
                                        </p:tav>
                                      </p:tavLst>
                                    </p:anim>
                                    <p:anim calcmode="lin" valueType="num">
                                      <p:cBhvr>
                                        <p:cTn id="47" dur="500" fill="hold"/>
                                        <p:tgtEl>
                                          <p:spTgt spid="53"/>
                                        </p:tgtEl>
                                        <p:attrNameLst>
                                          <p:attrName>ppt_h</p:attrName>
                                        </p:attrNameLst>
                                      </p:cBhvr>
                                      <p:tavLst>
                                        <p:tav tm="0">
                                          <p:val>
                                            <p:strVal val="#ppt_h"/>
                                          </p:val>
                                        </p:tav>
                                        <p:tav tm="100000">
                                          <p:val>
                                            <p:strVal val="#ppt_h"/>
                                          </p:val>
                                        </p:tav>
                                      </p:tavLst>
                                    </p:anim>
                                    <p:animEffect transition="in" filter="fade">
                                      <p:cBhvr>
                                        <p:cTn id="48" dur="500"/>
                                        <p:tgtEl>
                                          <p:spTgt spid="53"/>
                                        </p:tgtEl>
                                      </p:cBhvr>
                                    </p:animEffect>
                                  </p:childTnLst>
                                </p:cTn>
                              </p:par>
                              <p:par>
                                <p:cTn id="49" presetID="55" presetClass="entr" presetSubtype="0" fill="hold" grpId="0" nodeType="withEffect" nodePh="1">
                                  <p:stCondLst>
                                    <p:cond delay="0"/>
                                  </p:stCondLst>
                                  <p:endCondLst>
                                    <p:cond evt="begin" delay="0">
                                      <p:tn val="49"/>
                                    </p:cond>
                                  </p:end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strVal val="#ppt_w*0.70"/>
                                          </p:val>
                                        </p:tav>
                                        <p:tav tm="100000">
                                          <p:val>
                                            <p:strVal val="#ppt_w"/>
                                          </p:val>
                                        </p:tav>
                                      </p:tavLst>
                                    </p:anim>
                                    <p:anim calcmode="lin" valueType="num">
                                      <p:cBhvr>
                                        <p:cTn id="52" dur="500" fill="hold"/>
                                        <p:tgtEl>
                                          <p:spTgt spid="52"/>
                                        </p:tgtEl>
                                        <p:attrNameLst>
                                          <p:attrName>ppt_h</p:attrName>
                                        </p:attrNameLst>
                                      </p:cBhvr>
                                      <p:tavLst>
                                        <p:tav tm="0">
                                          <p:val>
                                            <p:strVal val="#ppt_h"/>
                                          </p:val>
                                        </p:tav>
                                        <p:tav tm="100000">
                                          <p:val>
                                            <p:strVal val="#ppt_h"/>
                                          </p:val>
                                        </p:tav>
                                      </p:tavLst>
                                    </p:anim>
                                    <p:animEffect transition="in" filter="fade">
                                      <p:cBhvr>
                                        <p:cTn id="53" dur="500"/>
                                        <p:tgtEl>
                                          <p:spTgt spid="52"/>
                                        </p:tgtEl>
                                      </p:cBhvr>
                                    </p:animEffect>
                                  </p:childTnLst>
                                </p:cTn>
                              </p:par>
                              <p:par>
                                <p:cTn id="54" presetID="55" presetClass="entr" presetSubtype="0"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p:cTn id="56" dur="500" fill="hold"/>
                                        <p:tgtEl>
                                          <p:spTgt spid="58"/>
                                        </p:tgtEl>
                                        <p:attrNameLst>
                                          <p:attrName>ppt_w</p:attrName>
                                        </p:attrNameLst>
                                      </p:cBhvr>
                                      <p:tavLst>
                                        <p:tav tm="0">
                                          <p:val>
                                            <p:strVal val="#ppt_w*0.70"/>
                                          </p:val>
                                        </p:tav>
                                        <p:tav tm="100000">
                                          <p:val>
                                            <p:strVal val="#ppt_w"/>
                                          </p:val>
                                        </p:tav>
                                      </p:tavLst>
                                    </p:anim>
                                    <p:anim calcmode="lin" valueType="num">
                                      <p:cBhvr>
                                        <p:cTn id="57" dur="500" fill="hold"/>
                                        <p:tgtEl>
                                          <p:spTgt spid="58"/>
                                        </p:tgtEl>
                                        <p:attrNameLst>
                                          <p:attrName>ppt_h</p:attrName>
                                        </p:attrNameLst>
                                      </p:cBhvr>
                                      <p:tavLst>
                                        <p:tav tm="0">
                                          <p:val>
                                            <p:strVal val="#ppt_h"/>
                                          </p:val>
                                        </p:tav>
                                        <p:tav tm="100000">
                                          <p:val>
                                            <p:strVal val="#ppt_h"/>
                                          </p:val>
                                        </p:tav>
                                      </p:tavLst>
                                    </p:anim>
                                    <p:animEffect transition="in" filter="fade">
                                      <p:cBhvr>
                                        <p:cTn id="58" dur="500"/>
                                        <p:tgtEl>
                                          <p:spTgt spid="58"/>
                                        </p:tgtEl>
                                      </p:cBhvr>
                                    </p:animEffect>
                                  </p:childTnLst>
                                </p:cTn>
                              </p:par>
                              <p:par>
                                <p:cTn id="59" presetID="55" presetClass="entr" presetSubtype="0" fill="hold" grpId="0" nodeType="withEffect" nodePh="1">
                                  <p:stCondLst>
                                    <p:cond delay="0"/>
                                  </p:stCondLst>
                                  <p:endCondLst>
                                    <p:cond evt="begin" delay="0">
                                      <p:tn val="59"/>
                                    </p:cond>
                                  </p:endCondLst>
                                  <p:childTnLst>
                                    <p:set>
                                      <p:cBhvr>
                                        <p:cTn id="60" dur="1" fill="hold">
                                          <p:stCondLst>
                                            <p:cond delay="0"/>
                                          </p:stCondLst>
                                        </p:cTn>
                                        <p:tgtEl>
                                          <p:spTgt spid="57"/>
                                        </p:tgtEl>
                                        <p:attrNameLst>
                                          <p:attrName>style.visibility</p:attrName>
                                        </p:attrNameLst>
                                      </p:cBhvr>
                                      <p:to>
                                        <p:strVal val="visible"/>
                                      </p:to>
                                    </p:set>
                                    <p:anim calcmode="lin" valueType="num">
                                      <p:cBhvr>
                                        <p:cTn id="61" dur="500" fill="hold"/>
                                        <p:tgtEl>
                                          <p:spTgt spid="57"/>
                                        </p:tgtEl>
                                        <p:attrNameLst>
                                          <p:attrName>ppt_w</p:attrName>
                                        </p:attrNameLst>
                                      </p:cBhvr>
                                      <p:tavLst>
                                        <p:tav tm="0">
                                          <p:val>
                                            <p:strVal val="#ppt_w*0.70"/>
                                          </p:val>
                                        </p:tav>
                                        <p:tav tm="100000">
                                          <p:val>
                                            <p:strVal val="#ppt_w"/>
                                          </p:val>
                                        </p:tav>
                                      </p:tavLst>
                                    </p:anim>
                                    <p:anim calcmode="lin" valueType="num">
                                      <p:cBhvr>
                                        <p:cTn id="62" dur="500" fill="hold"/>
                                        <p:tgtEl>
                                          <p:spTgt spid="57"/>
                                        </p:tgtEl>
                                        <p:attrNameLst>
                                          <p:attrName>ppt_h</p:attrName>
                                        </p:attrNameLst>
                                      </p:cBhvr>
                                      <p:tavLst>
                                        <p:tav tm="0">
                                          <p:val>
                                            <p:strVal val="#ppt_h"/>
                                          </p:val>
                                        </p:tav>
                                        <p:tav tm="100000">
                                          <p:val>
                                            <p:strVal val="#ppt_h"/>
                                          </p:val>
                                        </p:tav>
                                      </p:tavLst>
                                    </p:anim>
                                    <p:animEffect transition="in" filter="fade">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3" grpId="0" animBg="1"/>
      <p:bldP spid="24" grpId="0" animBg="1"/>
      <p:bldP spid="52" grpId="0"/>
      <p:bldP spid="54" grpId="0" animBg="1"/>
      <p:bldP spid="57" grpId="0"/>
      <p:bldP spid="61" grpId="0"/>
      <p:bldP spid="23" grpId="0" animBg="1"/>
      <p:bldP spid="25"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4618037" y="1363662"/>
            <a:ext cx="7134225" cy="5229225"/>
          </a:xfrm>
          <a:prstGeom prst="rect">
            <a:avLst/>
          </a:prstGeom>
        </p:spPr>
      </p:pic>
      <p:sp>
        <p:nvSpPr>
          <p:cNvPr id="5" name="Pentagon 4"/>
          <p:cNvSpPr/>
          <p:nvPr/>
        </p:nvSpPr>
        <p:spPr bwMode="auto">
          <a:xfrm>
            <a:off x="731837" y="2354262"/>
            <a:ext cx="3505200" cy="2895600"/>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Triggers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r>
              <a:rPr kumimoji="0" lang="en-US" sz="36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nd</a:t>
            </a: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Bindings</a:t>
            </a:r>
          </a:p>
        </p:txBody>
      </p:sp>
    </p:spTree>
    <p:extLst>
      <p:ext uri="{BB962C8B-B14F-4D97-AF65-F5344CB8AC3E}">
        <p14:creationId xmlns:p14="http://schemas.microsoft.com/office/powerpoint/2010/main" val="5583876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38150" y="2101641"/>
            <a:ext cx="11791950" cy="2365870"/>
          </a:xfrm>
          <a:prstGeom prst="rect">
            <a:avLst/>
          </a:prstGeom>
        </p:spPr>
      </p:pic>
      <p:sp>
        <p:nvSpPr>
          <p:cNvPr id="21" name="TextBox 20"/>
          <p:cNvSpPr txBox="1"/>
          <p:nvPr/>
        </p:nvSpPr>
        <p:spPr>
          <a:xfrm>
            <a:off x="4186378" y="1402410"/>
            <a:ext cx="1276069" cy="28623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6200000" scaled="1"/>
                </a:gradFill>
                <a:effectLst/>
                <a:uLnTx/>
                <a:uFillTx/>
                <a:latin typeface="Segoe UI Semibold" panose="020B0702040204020203" pitchFamily="34" charset="0"/>
                <a:ea typeface="+mn-ea"/>
                <a:cs typeface="Segoe UI Semibold" panose="020B0702040204020203" pitchFamily="34" charset="0"/>
              </a:rPr>
              <a:t>Trigger (data)</a:t>
            </a:r>
          </a:p>
        </p:txBody>
      </p:sp>
      <p:sp>
        <p:nvSpPr>
          <p:cNvPr id="26" name="TextBox 25"/>
          <p:cNvSpPr txBox="1"/>
          <p:nvPr/>
        </p:nvSpPr>
        <p:spPr>
          <a:xfrm>
            <a:off x="6637506" y="1402410"/>
            <a:ext cx="617477" cy="28623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6200000" scaled="1"/>
                </a:gradFill>
                <a:effectLst/>
                <a:uLnTx/>
                <a:uFillTx/>
                <a:latin typeface="Segoe UI Semibold" panose="020B0702040204020203" pitchFamily="34" charset="0"/>
                <a:ea typeface="+mn-ea"/>
                <a:cs typeface="Segoe UI Semibold" panose="020B0702040204020203" pitchFamily="34" charset="0"/>
              </a:rPr>
              <a:t>Input</a:t>
            </a:r>
          </a:p>
        </p:txBody>
      </p:sp>
      <p:sp>
        <p:nvSpPr>
          <p:cNvPr id="29" name="TextBox 28"/>
          <p:cNvSpPr txBox="1"/>
          <p:nvPr/>
        </p:nvSpPr>
        <p:spPr>
          <a:xfrm>
            <a:off x="9833799" y="1402410"/>
            <a:ext cx="617477" cy="28623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6200000" scaled="1"/>
                </a:gradFill>
                <a:effectLst/>
                <a:uLnTx/>
                <a:uFillTx/>
                <a:latin typeface="Segoe UI Semibold" panose="020B0702040204020203" pitchFamily="34" charset="0"/>
                <a:ea typeface="+mn-ea"/>
                <a:cs typeface="Segoe UI Semibold" panose="020B0702040204020203" pitchFamily="34" charset="0"/>
              </a:rPr>
              <a:t>Input</a:t>
            </a:r>
          </a:p>
        </p:txBody>
      </p:sp>
      <p:sp>
        <p:nvSpPr>
          <p:cNvPr id="36" name="TextBox 35"/>
          <p:cNvSpPr txBox="1"/>
          <p:nvPr/>
        </p:nvSpPr>
        <p:spPr>
          <a:xfrm>
            <a:off x="5939708" y="2516717"/>
            <a:ext cx="607860" cy="28623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6200000" scaled="1"/>
                </a:gradFill>
                <a:effectLst/>
                <a:uLnTx/>
                <a:uFillTx/>
                <a:latin typeface="Segoe UI Semibold" panose="020B0702040204020203" pitchFamily="34" charset="0"/>
                <a:ea typeface="+mn-ea"/>
                <a:cs typeface="Segoe UI Semibold" panose="020B0702040204020203" pitchFamily="34" charset="0"/>
              </a:rPr>
              <a:t>Code</a:t>
            </a:r>
          </a:p>
        </p:txBody>
      </p:sp>
      <p:sp>
        <p:nvSpPr>
          <p:cNvPr id="37" name="TextBox 36"/>
          <p:cNvSpPr txBox="1"/>
          <p:nvPr/>
        </p:nvSpPr>
        <p:spPr>
          <a:xfrm>
            <a:off x="728193" y="4708708"/>
            <a:ext cx="764953" cy="28623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6200000" scaled="1"/>
                </a:gradFill>
                <a:effectLst/>
                <a:uLnTx/>
                <a:uFillTx/>
                <a:latin typeface="Segoe UI Semibold" panose="020B0702040204020203" pitchFamily="34" charset="0"/>
                <a:ea typeface="+mn-ea"/>
                <a:cs typeface="Segoe UI Semibold" panose="020B0702040204020203" pitchFamily="34" charset="0"/>
              </a:rPr>
              <a:t>Output</a:t>
            </a:r>
          </a:p>
        </p:txBody>
      </p:sp>
      <p:sp>
        <p:nvSpPr>
          <p:cNvPr id="38" name="TextBox 37"/>
          <p:cNvSpPr txBox="1"/>
          <p:nvPr/>
        </p:nvSpPr>
        <p:spPr>
          <a:xfrm>
            <a:off x="2419738" y="1404610"/>
            <a:ext cx="764953" cy="28623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6200000" scaled="1"/>
                </a:gradFill>
                <a:effectLst/>
                <a:uLnTx/>
                <a:uFillTx/>
                <a:latin typeface="Segoe UI Semibold" panose="020B0702040204020203" pitchFamily="34" charset="0"/>
                <a:ea typeface="+mn-ea"/>
                <a:cs typeface="Segoe UI Semibold" panose="020B0702040204020203" pitchFamily="34" charset="0"/>
              </a:rPr>
              <a:t>Output</a:t>
            </a:r>
          </a:p>
        </p:txBody>
      </p:sp>
      <p:sp>
        <p:nvSpPr>
          <p:cNvPr id="52" name="TextBox 51"/>
          <p:cNvSpPr txBox="1"/>
          <p:nvPr/>
        </p:nvSpPr>
        <p:spPr>
          <a:xfrm>
            <a:off x="11077606" y="1402410"/>
            <a:ext cx="617477" cy="28623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16200000" scaled="1"/>
                </a:gradFill>
                <a:effectLst/>
                <a:uLnTx/>
                <a:uFillTx/>
                <a:latin typeface="Segoe UI Semibold" panose="020B0702040204020203" pitchFamily="34" charset="0"/>
                <a:ea typeface="+mn-ea"/>
                <a:cs typeface="Segoe UI Semibold" panose="020B0702040204020203" pitchFamily="34" charset="0"/>
              </a:rPr>
              <a:t>Input</a:t>
            </a:r>
          </a:p>
        </p:txBody>
      </p:sp>
      <p:pic>
        <p:nvPicPr>
          <p:cNvPr id="53" name="Picture 52"/>
          <p:cNvPicPr>
            <a:picLocks noChangeAspect="1"/>
          </p:cNvPicPr>
          <p:nvPr/>
        </p:nvPicPr>
        <p:blipFill>
          <a:blip r:embed="rId4"/>
          <a:stretch>
            <a:fillRect/>
          </a:stretch>
        </p:blipFill>
        <p:spPr>
          <a:xfrm>
            <a:off x="7717653" y="2832736"/>
            <a:ext cx="4420207" cy="3881158"/>
          </a:xfrm>
          <a:prstGeom prst="rect">
            <a:avLst/>
          </a:prstGeom>
        </p:spPr>
      </p:pic>
      <p:sp>
        <p:nvSpPr>
          <p:cNvPr id="3" name="Title 2"/>
          <p:cNvSpPr>
            <a:spLocks noGrp="1"/>
          </p:cNvSpPr>
          <p:nvPr>
            <p:ph type="title"/>
          </p:nvPr>
        </p:nvSpPr>
        <p:spPr/>
        <p:txBody>
          <a:bodyPr/>
          <a:lstStyle/>
          <a:p>
            <a:r>
              <a:rPr lang="en-US" dirty="0"/>
              <a:t>Functions Programming Model</a:t>
            </a:r>
          </a:p>
        </p:txBody>
      </p:sp>
      <p:sp>
        <p:nvSpPr>
          <p:cNvPr id="5" name="Rectangle 4"/>
          <p:cNvSpPr/>
          <p:nvPr/>
        </p:nvSpPr>
        <p:spPr bwMode="auto">
          <a:xfrm>
            <a:off x="1866901" y="2125663"/>
            <a:ext cx="1874520" cy="236537"/>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p:cNvSpPr/>
          <p:nvPr/>
        </p:nvSpPr>
        <p:spPr bwMode="auto">
          <a:xfrm>
            <a:off x="3971925" y="2125663"/>
            <a:ext cx="1704975" cy="236537"/>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5748338" y="2125663"/>
            <a:ext cx="2395813" cy="236537"/>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9571038" y="2125663"/>
            <a:ext cx="1142999" cy="236537"/>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10793413" y="2125663"/>
            <a:ext cx="1185862" cy="236537"/>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a:off x="5362576" y="3247345"/>
            <a:ext cx="1762124" cy="236537"/>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a:off x="676276" y="4037920"/>
            <a:ext cx="866774" cy="236537"/>
          </a:xfrm>
          <a:prstGeom prst="rect">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p:nvSpPr>
        <p:spPr bwMode="auto">
          <a:xfrm>
            <a:off x="2865121" y="2596198"/>
            <a:ext cx="800099" cy="236537"/>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p:cNvCxnSpPr/>
          <p:nvPr/>
        </p:nvCxnSpPr>
        <p:spPr>
          <a:xfrm flipV="1">
            <a:off x="2804161" y="1690842"/>
            <a:ext cx="0" cy="434820"/>
          </a:xfrm>
          <a:prstGeom prst="line">
            <a:avLst/>
          </a:prstGeom>
          <a:ln w="1905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824412" y="1690842"/>
            <a:ext cx="0" cy="434820"/>
          </a:xfrm>
          <a:prstGeom prst="line">
            <a:avLst/>
          </a:prstGeom>
          <a:ln w="1905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6946244" y="1690842"/>
            <a:ext cx="0" cy="434820"/>
          </a:xfrm>
          <a:prstGeom prst="line">
            <a:avLst/>
          </a:prstGeom>
          <a:ln w="1905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0142537" y="1690842"/>
            <a:ext cx="0" cy="434820"/>
          </a:xfrm>
          <a:prstGeom prst="line">
            <a:avLst/>
          </a:prstGeom>
          <a:ln w="1905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1386344" y="1690842"/>
            <a:ext cx="0" cy="434820"/>
          </a:xfrm>
          <a:prstGeom prst="line">
            <a:avLst/>
          </a:prstGeom>
          <a:ln w="1905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6243638" y="2808125"/>
            <a:ext cx="0" cy="434820"/>
          </a:xfrm>
          <a:prstGeom prst="line">
            <a:avLst/>
          </a:prstGeom>
          <a:ln w="19050">
            <a:solidFill>
              <a:schemeClr val="bg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1109663" y="4274457"/>
            <a:ext cx="0" cy="434820"/>
          </a:xfrm>
          <a:prstGeom prst="line">
            <a:avLst/>
          </a:prstGeom>
          <a:ln w="19050">
            <a:solidFill>
              <a:schemeClr val="bg2"/>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5748338" y="2125663"/>
            <a:ext cx="2395813" cy="236537"/>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6C2E1210-CDC0-4323-BBEA-B66F38DA9A13}"/>
              </a:ext>
            </a:extLst>
          </p:cNvPr>
          <p:cNvSpPr txBox="1"/>
          <p:nvPr/>
        </p:nvSpPr>
        <p:spPr>
          <a:xfrm>
            <a:off x="469244" y="5236137"/>
            <a:ext cx="6477000" cy="2105192"/>
          </a:xfrm>
          <a:prstGeom prst="rect">
            <a:avLst/>
          </a:prstGeom>
          <a:noFill/>
        </p:spPr>
        <p:txBody>
          <a:bodyPr wrap="square" lIns="182880" tIns="146304" rIns="182880" bIns="146304" rtlCol="0">
            <a:spAutoFit/>
          </a:bodyPr>
          <a:lstStyle/>
          <a:p>
            <a:pPr marL="582873" indent="-582873">
              <a:buFont typeface="Arial" panose="020B0604020202020204" pitchFamily="34" charset="0"/>
              <a:buChar char="•"/>
            </a:pPr>
            <a:r>
              <a:rPr lang="en-US" sz="2400" dirty="0"/>
              <a:t>Important: Functions have a single trigger</a:t>
            </a:r>
          </a:p>
          <a:p>
            <a:pPr marL="582873" indent="-582873">
              <a:buFont typeface="Arial" panose="020B0604020202020204" pitchFamily="34" charset="0"/>
              <a:buChar char="•"/>
            </a:pPr>
            <a:r>
              <a:rPr lang="en-US" sz="2400" dirty="0"/>
              <a:t>Functions can have multiple inputs and output bindings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736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22" presetClass="entr" presetSubtype="4" fill="hold" nodeType="withEffect">
                                  <p:stCondLst>
                                    <p:cond delay="15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par>
                                <p:cTn id="16" presetID="10" presetClass="entr" presetSubtype="0" fill="hold" grpId="0" nodeType="withEffect">
                                  <p:stCondLst>
                                    <p:cond delay="3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par>
                                <p:cTn id="30" presetID="22" presetClass="entr" presetSubtype="4" fill="hold" nodeType="withEffect">
                                  <p:stCondLst>
                                    <p:cond delay="15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500"/>
                                        <p:tgtEl>
                                          <p:spTgt spid="64"/>
                                        </p:tgtEl>
                                      </p:cBhvr>
                                    </p:animEffect>
                                  </p:childTnLst>
                                </p:cTn>
                              </p:par>
                              <p:par>
                                <p:cTn id="33" presetID="22" presetClass="entr" presetSubtype="4" fill="hold" nodeType="withEffect">
                                  <p:stCondLst>
                                    <p:cond delay="150"/>
                                  </p:stCondLst>
                                  <p:childTnLst>
                                    <p:set>
                                      <p:cBhvr>
                                        <p:cTn id="34" dur="1" fill="hold">
                                          <p:stCondLst>
                                            <p:cond delay="0"/>
                                          </p:stCondLst>
                                        </p:cTn>
                                        <p:tgtEl>
                                          <p:spTgt spid="65"/>
                                        </p:tgtEl>
                                        <p:attrNameLst>
                                          <p:attrName>style.visibility</p:attrName>
                                        </p:attrNameLst>
                                      </p:cBhvr>
                                      <p:to>
                                        <p:strVal val="visible"/>
                                      </p:to>
                                    </p:set>
                                    <p:animEffect transition="in" filter="wipe(down)">
                                      <p:cBhvr>
                                        <p:cTn id="35" dur="500"/>
                                        <p:tgtEl>
                                          <p:spTgt spid="65"/>
                                        </p:tgtEl>
                                      </p:cBhvr>
                                    </p:animEffect>
                                  </p:childTnLst>
                                </p:cTn>
                              </p:par>
                              <p:par>
                                <p:cTn id="36" presetID="22" presetClass="entr" presetSubtype="4" fill="hold" nodeType="withEffect">
                                  <p:stCondLst>
                                    <p:cond delay="150"/>
                                  </p:stCondLst>
                                  <p:childTnLst>
                                    <p:set>
                                      <p:cBhvr>
                                        <p:cTn id="37" dur="1" fill="hold">
                                          <p:stCondLst>
                                            <p:cond delay="0"/>
                                          </p:stCondLst>
                                        </p:cTn>
                                        <p:tgtEl>
                                          <p:spTgt spid="66"/>
                                        </p:tgtEl>
                                        <p:attrNameLst>
                                          <p:attrName>style.visibility</p:attrName>
                                        </p:attrNameLst>
                                      </p:cBhvr>
                                      <p:to>
                                        <p:strVal val="visible"/>
                                      </p:to>
                                    </p:set>
                                    <p:animEffect transition="in" filter="wipe(down)">
                                      <p:cBhvr>
                                        <p:cTn id="38" dur="500"/>
                                        <p:tgtEl>
                                          <p:spTgt spid="66"/>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3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22" presetClass="entr" presetSubtype="4" fill="hold" nodeType="withEffect">
                                  <p:stCondLst>
                                    <p:cond delay="15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1" fill="hold" nodeType="withEffect">
                                  <p:stCondLst>
                                    <p:cond delay="150"/>
                                  </p:stCondLst>
                                  <p:childTnLst>
                                    <p:set>
                                      <p:cBhvr>
                                        <p:cTn id="60" dur="1" fill="hold">
                                          <p:stCondLst>
                                            <p:cond delay="0"/>
                                          </p:stCondLst>
                                        </p:cTn>
                                        <p:tgtEl>
                                          <p:spTgt spid="68"/>
                                        </p:tgtEl>
                                        <p:attrNameLst>
                                          <p:attrName>style.visibility</p:attrName>
                                        </p:attrNameLst>
                                      </p:cBhvr>
                                      <p:to>
                                        <p:strVal val="visible"/>
                                      </p:to>
                                    </p:set>
                                    <p:animEffect transition="in" filter="wipe(up)">
                                      <p:cBhvr>
                                        <p:cTn id="61" dur="500"/>
                                        <p:tgtEl>
                                          <p:spTgt spid="68"/>
                                        </p:tgtEl>
                                      </p:cBhvr>
                                    </p:animEffect>
                                  </p:childTnLst>
                                </p:cTn>
                              </p:par>
                              <p:par>
                                <p:cTn id="62" presetID="10" presetClass="entr" presetSubtype="0" fill="hold" grpId="0" nodeType="withEffect">
                                  <p:stCondLst>
                                    <p:cond delay="30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xit" presetSubtype="0" fill="hold" grpId="1" nodeType="withEffect">
                                  <p:stCondLst>
                                    <p:cond delay="0"/>
                                  </p:stCondLst>
                                  <p:childTnLst>
                                    <p:animEffect transition="out" filter="fade">
                                      <p:cBhvr>
                                        <p:cTn id="79" dur="500"/>
                                        <p:tgtEl>
                                          <p:spTgt spid="57"/>
                                        </p:tgtEl>
                                      </p:cBhvr>
                                    </p:animEffect>
                                    <p:set>
                                      <p:cBhvr>
                                        <p:cTn id="80" dur="1" fill="hold">
                                          <p:stCondLst>
                                            <p:cond delay="499"/>
                                          </p:stCondLst>
                                        </p:cTn>
                                        <p:tgtEl>
                                          <p:spTgt spid="57"/>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fade">
                                      <p:cBhvr>
                                        <p:cTn id="83" dur="500"/>
                                        <p:tgtEl>
                                          <p:spTgt spid="6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500"/>
                                        <p:tgtEl>
                                          <p:spTgt spid="60"/>
                                        </p:tgtEl>
                                      </p:cBhvr>
                                    </p:animEffect>
                                  </p:childTnLst>
                                </p:cTn>
                              </p:par>
                              <p:par>
                                <p:cTn id="89" presetID="22" presetClass="entr" presetSubtype="4" fill="hold" nodeType="withEffect">
                                  <p:stCondLst>
                                    <p:cond delay="150"/>
                                  </p:stCondLst>
                                  <p:childTnLst>
                                    <p:set>
                                      <p:cBhvr>
                                        <p:cTn id="90" dur="1" fill="hold">
                                          <p:stCondLst>
                                            <p:cond delay="0"/>
                                          </p:stCondLst>
                                        </p:cTn>
                                        <p:tgtEl>
                                          <p:spTgt spid="67"/>
                                        </p:tgtEl>
                                        <p:attrNameLst>
                                          <p:attrName>style.visibility</p:attrName>
                                        </p:attrNameLst>
                                      </p:cBhvr>
                                      <p:to>
                                        <p:strVal val="visible"/>
                                      </p:to>
                                    </p:set>
                                    <p:animEffect transition="in" filter="wipe(down)">
                                      <p:cBhvr>
                                        <p:cTn id="91" dur="500"/>
                                        <p:tgtEl>
                                          <p:spTgt spid="67"/>
                                        </p:tgtEl>
                                      </p:cBhvr>
                                    </p:animEffect>
                                  </p:childTnLst>
                                </p:cTn>
                              </p:par>
                              <p:par>
                                <p:cTn id="92" presetID="10" presetClass="entr" presetSubtype="0" fill="hold" grpId="0" nodeType="withEffect">
                                  <p:stCondLst>
                                    <p:cond delay="30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29" grpId="0" animBg="1"/>
      <p:bldP spid="36" grpId="0" animBg="1"/>
      <p:bldP spid="37" grpId="0" animBg="1"/>
      <p:bldP spid="38" grpId="0" animBg="1"/>
      <p:bldP spid="52" grpId="0" animBg="1"/>
      <p:bldP spid="5" grpId="0" animBg="1"/>
      <p:bldP spid="56" grpId="0" animBg="1"/>
      <p:bldP spid="57" grpId="0" animBg="1"/>
      <p:bldP spid="57" grpId="1" animBg="1"/>
      <p:bldP spid="58" grpId="0" animBg="1"/>
      <p:bldP spid="59" grpId="0" animBg="1"/>
      <p:bldP spid="60" grpId="0" animBg="1"/>
      <p:bldP spid="61" grpId="0" animBg="1"/>
      <p:bldP spid="62"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68415" y="2028565"/>
            <a:ext cx="7396579" cy="1642714"/>
            <a:chOff x="3641081" y="2013171"/>
            <a:chExt cx="7252206" cy="1610651"/>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0078D4"/>
                  </a:solidFill>
                  <a:effectLst/>
                  <a:uLnTx/>
                  <a:uFillTx/>
                  <a:latin typeface="Selawik Semibold" panose="020B0702040204020203" pitchFamily="34" charset="0"/>
                  <a:ea typeface="+mn-ea"/>
                  <a:cs typeface="Segoe UI Light" panose="020B0502040204020203" pitchFamily="34" charset="0"/>
                </a:rPr>
                <a:t>Getting Started 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8"/>
              <a:ext cx="7252206" cy="1044624"/>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defTabSz="932384">
                <a:buNone/>
                <a:defRPr/>
              </a:pPr>
              <a:r>
                <a:rPr lang="en-US" sz="2040" dirty="0">
                  <a:solidFill>
                    <a:srgbClr val="000000"/>
                  </a:solidFill>
                  <a:latin typeface="Segoe UI" panose="020B0502040204020203" pitchFamily="34" charset="0"/>
                  <a:cs typeface="Segoe UI" panose="020B0502040204020203" pitchFamily="34" charset="0"/>
                </a:rPr>
                <a:t>Create your Azure Function using Visual Studio</a:t>
              </a:r>
            </a:p>
            <a:p>
              <a:pPr marL="0" lvl="0" indent="0" defTabSz="932384">
                <a:buNone/>
                <a:defRPr/>
              </a:pPr>
              <a:r>
                <a:rPr lang="en-US" sz="2040" dirty="0">
                  <a:solidFill>
                    <a:srgbClr val="000000"/>
                  </a:solidFill>
                  <a:latin typeface="Segoe UI" panose="020B0502040204020203" pitchFamily="34" charset="0"/>
                  <a:cs typeface="Segoe UI" panose="020B0502040204020203" pitchFamily="34" charset="0"/>
                </a:rPr>
                <a:t>HTTP Trigger</a:t>
              </a:r>
            </a:p>
            <a:p>
              <a:pPr marL="0" lvl="0" indent="0" defTabSz="932384">
                <a:buNone/>
                <a:defRPr/>
              </a:pPr>
              <a:r>
                <a:rPr lang="en-US" sz="2040" dirty="0">
                  <a:solidFill>
                    <a:srgbClr val="000000"/>
                  </a:solidFill>
                  <a:latin typeface="Segoe UI" panose="020B0502040204020203" pitchFamily="34" charset="0"/>
                  <a:cs typeface="Segoe UI" panose="020B0502040204020203" pitchFamily="34" charset="0"/>
                </a:rPr>
                <a:t>Azure Queue Trigger </a:t>
              </a:r>
              <a:endParaRPr kumimoji="0" lang="en-US" sz="20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14013" y="2034186"/>
            <a:ext cx="2379291" cy="223082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1644193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68415" y="2028566"/>
            <a:ext cx="7396579" cy="1297428"/>
            <a:chOff x="3641081" y="2013171"/>
            <a:chExt cx="7252206" cy="1272104"/>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dirty="0">
                  <a:solidFill>
                    <a:srgbClr val="0078D4"/>
                  </a:solidFill>
                  <a:latin typeface="Selawik Semibold" panose="020B0702040204020203" pitchFamily="34" charset="0"/>
                  <a:cs typeface="Segoe UI Light" panose="020B0502040204020203" pitchFamily="34" charset="0"/>
                </a:rPr>
                <a:t>Output Bindings 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706078"/>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a:buNone/>
                <a:defRPr/>
              </a:pPr>
              <a:r>
                <a:rPr lang="en-US" sz="2040" dirty="0">
                  <a:solidFill>
                    <a:srgbClr val="000000"/>
                  </a:solidFill>
                  <a:latin typeface="Segoe UI" panose="020B0502040204020203" pitchFamily="34" charset="0"/>
                  <a:cs typeface="Segoe UI" panose="020B0502040204020203" pitchFamily="34" charset="0"/>
                </a:rPr>
                <a:t>Create Azure Function using Azure Portal</a:t>
              </a:r>
            </a:p>
            <a:p>
              <a:pPr marL="0" indent="0" defTabSz="932384">
                <a:buNone/>
                <a:defRPr/>
              </a:pPr>
              <a:r>
                <a:rPr lang="en-US" sz="2040" dirty="0">
                  <a:solidFill>
                    <a:srgbClr val="000000"/>
                  </a:solidFill>
                  <a:latin typeface="Segoe UI" panose="020B0502040204020203" pitchFamily="34" charset="0"/>
                  <a:cs typeface="Segoe UI" panose="020B0502040204020203" pitchFamily="34" charset="0"/>
                </a:rPr>
                <a:t>HTTP Trigger Output Binding</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14013" y="2034186"/>
            <a:ext cx="2379291" cy="223082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4986451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74639" y="237321"/>
            <a:ext cx="11889564" cy="917575"/>
          </a:xfrm>
          <a:prstGeom prst="rect">
            <a:avLst/>
          </a:prstGeom>
        </p:spPr>
        <p:txBody>
          <a:bodyPr vert="horz" wrap="square" lIns="146304" tIns="91440" rIns="146304" bIns="91440"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4798"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FaaS is at the center of serverless</a:t>
            </a:r>
            <a:br>
              <a:rPr kumimoji="0" lang="en-US" sz="4798"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r>
              <a:rPr kumimoji="0" lang="en-US" sz="18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Functions-as-a-Service programming model uses functions to achieve true serverless compute</a:t>
            </a:r>
          </a:p>
          <a:p>
            <a:pPr marL="0" marR="0" lvl="0" indent="0" algn="l" defTabSz="932384" rtl="0" eaLnBrk="1" fontAlgn="auto" latinLnBrk="0" hangingPunct="1">
              <a:lnSpc>
                <a:spcPct val="90000"/>
              </a:lnSpc>
              <a:spcBef>
                <a:spcPct val="0"/>
              </a:spcBef>
              <a:spcAft>
                <a:spcPts val="0"/>
              </a:spcAft>
              <a:buClrTx/>
              <a:buSzTx/>
              <a:buFontTx/>
              <a:buNone/>
              <a:tabLst/>
              <a:defRPr/>
            </a:pPr>
            <a:endParaRPr kumimoji="0" lang="en-US" sz="4798"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87555"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7916" y="3052876"/>
            <a:ext cx="2194560" cy="1833619"/>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Single responsibility</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82847" y="2991460"/>
            <a:ext cx="2395107" cy="1895035"/>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Short lived</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772712" y="2914544"/>
            <a:ext cx="2325847" cy="1971951"/>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Event driven &amp; scalable</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627780" y="2896055"/>
            <a:ext cx="2194560" cy="1994399"/>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Stateless</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203047"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243955"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30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p:nvPr>
        </p:nvSpPr>
        <p:spPr>
          <a:xfrm>
            <a:off x="274639" y="295276"/>
            <a:ext cx="7589831" cy="917575"/>
          </a:xfrm>
        </p:spPr>
        <p:txBody>
          <a:bodyPr/>
          <a:lstStyle/>
          <a:p>
            <a:r>
              <a:rPr lang="en-US">
                <a:gradFill>
                  <a:gsLst>
                    <a:gs pos="1250">
                      <a:srgbClr val="505050"/>
                    </a:gs>
                    <a:gs pos="100000">
                      <a:srgbClr val="505050"/>
                    </a:gs>
                  </a:gsLst>
                  <a:lin ang="5400000" scaled="0"/>
                </a:gradFill>
              </a:rPr>
              <a:t>Azure Functions</a:t>
            </a:r>
            <a:br>
              <a:rPr lang="en-US">
                <a:gradFill>
                  <a:gsLst>
                    <a:gs pos="1250">
                      <a:srgbClr val="505050"/>
                    </a:gs>
                    <a:gs pos="100000">
                      <a:srgbClr val="505050"/>
                    </a:gs>
                  </a:gsLst>
                  <a:lin ang="5400000" scaled="0"/>
                </a:gradFill>
              </a:rPr>
            </a:br>
            <a:r>
              <a:rPr lang="en-US" sz="18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An event-based, serverless compute experience that accelerates app development</a:t>
            </a:r>
            <a:endParaRPr lang="en-US"/>
          </a:p>
        </p:txBody>
      </p:sp>
      <p:pic>
        <p:nvPicPr>
          <p:cNvPr id="3" name="Picture 2" descr="A group of people sitting at a table&#10;&#10;Description generated with very high confidence">
            <a:extLst>
              <a:ext uri="{FF2B5EF4-FFF2-40B4-BE49-F238E27FC236}">
                <a16:creationId xmlns:a16="http://schemas.microsoft.com/office/drawing/2014/main" id="{578FC818-2412-4667-85D1-7F653E1AE0F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864475" y="-1"/>
            <a:ext cx="4572000" cy="6994525"/>
          </a:xfrm>
          <a:prstGeom prst="rect">
            <a:avLst/>
          </a:prstGeom>
        </p:spPr>
      </p:pic>
      <p:cxnSp>
        <p:nvCxnSpPr>
          <p:cNvPr id="4" name="Straight Connector 3">
            <a:extLst>
              <a:ext uri="{FF2B5EF4-FFF2-40B4-BE49-F238E27FC236}">
                <a16:creationId xmlns:a16="http://schemas.microsoft.com/office/drawing/2014/main" id="{BFEF7176-8A9C-4E1B-8CC4-D02D39C8E4F2}"/>
              </a:ext>
            </a:extLst>
          </p:cNvPr>
          <p:cNvCxnSpPr>
            <a:cxnSpLocks/>
          </p:cNvCxnSpPr>
          <p:nvPr/>
        </p:nvCxnSpPr>
        <p:spPr>
          <a:xfrm>
            <a:off x="7864476" y="-1"/>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7F28C1-B612-49F6-B9D9-E04520837DDB}"/>
              </a:ext>
            </a:extLst>
          </p:cNvPr>
          <p:cNvSpPr txBox="1"/>
          <p:nvPr/>
        </p:nvSpPr>
        <p:spPr>
          <a:xfrm>
            <a:off x="274626" y="1839431"/>
            <a:ext cx="7589830" cy="627864"/>
          </a:xfrm>
          <a:prstGeom prst="rect">
            <a:avLst/>
          </a:prstGeom>
          <a:noFill/>
        </p:spPr>
        <p:txBody>
          <a:bodyPr wrap="square" lIns="91440" tIns="146304" rIns="9144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Azure Functions = </a:t>
            </a:r>
            <a:r>
              <a:rPr kumimoji="0" lang="en-US" sz="2400" b="1" i="0" u="none" strike="noStrike" kern="1200" cap="none" spc="0" normalizeH="0" baseline="0" noProof="0" err="1">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FaaS</a:t>
            </a:r>
            <a:r>
              <a:rPr kumimoji="0" lang="en-US" sz="24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nvGrpSpPr>
          <p:cNvPr id="68" name="Group 67">
            <a:extLst>
              <a:ext uri="{FF2B5EF4-FFF2-40B4-BE49-F238E27FC236}">
                <a16:creationId xmlns:a16="http://schemas.microsoft.com/office/drawing/2014/main" id="{D78DB761-2570-4CC2-85EC-F3E0B0FFBAA7}"/>
              </a:ext>
            </a:extLst>
          </p:cNvPr>
          <p:cNvGrpSpPr/>
          <p:nvPr/>
        </p:nvGrpSpPr>
        <p:grpSpPr>
          <a:xfrm>
            <a:off x="554700" y="2760743"/>
            <a:ext cx="5227137" cy="821763"/>
            <a:chOff x="1166012" y="2407341"/>
            <a:chExt cx="5227137" cy="821763"/>
          </a:xfrm>
        </p:grpSpPr>
        <p:sp>
          <p:nvSpPr>
            <p:cNvPr id="40" name="TextBox 39">
              <a:extLst>
                <a:ext uri="{FF2B5EF4-FFF2-40B4-BE49-F238E27FC236}">
                  <a16:creationId xmlns:a16="http://schemas.microsoft.com/office/drawing/2014/main" id="{74039C9E-DED4-4F63-9521-B13CDB9D0DD5}"/>
                </a:ext>
              </a:extLst>
            </p:cNvPr>
            <p:cNvSpPr txBox="1"/>
            <p:nvPr/>
          </p:nvSpPr>
          <p:spPr>
            <a:xfrm>
              <a:off x="2086516" y="2407341"/>
              <a:ext cx="4306633" cy="821763"/>
            </a:xfrm>
            <a:prstGeom prst="rect">
              <a:avLst/>
            </a:prstGeom>
            <a:noFill/>
          </p:spPr>
          <p:txBody>
            <a:bodyPr wrap="square"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Integrated programming 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built-in triggers and bindings to define when</a:t>
              </a:r>
              <a:b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 function is invoked and to what data it connects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9EAAD16-963B-4E29-B953-6D05B24A935B}"/>
              </a:ext>
            </a:extLst>
          </p:cNvPr>
          <p:cNvGrpSpPr/>
          <p:nvPr/>
        </p:nvGrpSpPr>
        <p:grpSpPr>
          <a:xfrm>
            <a:off x="537092" y="4070025"/>
            <a:ext cx="5950228" cy="821763"/>
            <a:chOff x="1148404" y="3888442"/>
            <a:chExt cx="5950228" cy="821763"/>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6" y="3888442"/>
              <a:ext cx="5012116" cy="821763"/>
            </a:xfrm>
            <a:prstGeom prst="rect">
              <a:avLst/>
            </a:prstGeom>
            <a:noFill/>
          </p:spPr>
          <p:txBody>
            <a:bodyPr wrap="square"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Enhanced development experience</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Code, test and debug locally using your preferred editor or the easy-to-use web based interface including monitoring</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9573B0D1-BB98-431D-B55A-902F7FC7B09A}"/>
              </a:ext>
            </a:extLst>
          </p:cNvPr>
          <p:cNvGrpSpPr/>
          <p:nvPr/>
        </p:nvGrpSpPr>
        <p:grpSpPr>
          <a:xfrm>
            <a:off x="618568" y="5379306"/>
            <a:ext cx="5647700" cy="807913"/>
            <a:chOff x="1229880" y="5379306"/>
            <a:chExt cx="5647700" cy="807913"/>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6" y="5379306"/>
              <a:ext cx="4791064" cy="8079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Hosting options flexibility</a:t>
              </a: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Choose the deployment model that better fits your business needs without compromising development experience</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323125" y="4039458"/>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323125" y="5334002"/>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323125" y="2729921"/>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3766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2" name="Picture 41" descr="A person sitting at a desk&#10;&#10;Description generated with very high confidence">
            <a:extLst>
              <a:ext uri="{FF2B5EF4-FFF2-40B4-BE49-F238E27FC236}">
                <a16:creationId xmlns:a16="http://schemas.microsoft.com/office/drawing/2014/main" id="{72925E28-7938-4DB2-8B49-DF370BE33C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6475" cy="1725610"/>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7409401" cy="8306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Boost development</a:t>
            </a:r>
            <a:r>
              <a:rPr kumimoji="0" lang="en-US" sz="4400" b="0" i="0" u="none" strike="noStrike" kern="1200" cap="none" spc="0" normalizeH="0" baseline="0" noProof="0">
                <a:ln>
                  <a:noFill/>
                </a:ln>
                <a:solidFill>
                  <a:srgbClr val="505050">
                    <a:lumMod val="65000"/>
                    <a:lumOff val="35000"/>
                  </a:srgbClr>
                </a:solidFill>
                <a:effectLst/>
                <a:uLnTx/>
                <a:uFillTx/>
                <a:latin typeface="Segoe UI Light" panose="020B0502040204020203" pitchFamily="34" charset="0"/>
                <a:ea typeface="+mn-ea"/>
                <a:cs typeface="Segoe UI Light" panose="020B0502040204020203" pitchFamily="34" charset="0"/>
              </a:rPr>
              <a:t> </a:t>
            </a:r>
            <a:r>
              <a:rPr kumimoji="0" lang="en-US" sz="4798" b="0" i="0" u="none" strike="noStrike" kern="1200" cap="none" spc="-150"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t>efficiency</a:t>
            </a:r>
          </a:p>
        </p:txBody>
      </p:sp>
      <p:grpSp>
        <p:nvGrpSpPr>
          <p:cNvPr id="79" name="Group 78">
            <a:extLst>
              <a:ext uri="{FF2B5EF4-FFF2-40B4-BE49-F238E27FC236}">
                <a16:creationId xmlns:a16="http://schemas.microsoft.com/office/drawing/2014/main" id="{4A8CDDCC-A8C1-4ECF-A82E-55461E826DC2}"/>
              </a:ext>
            </a:extLst>
          </p:cNvPr>
          <p:cNvGrpSpPr/>
          <p:nvPr/>
        </p:nvGrpSpPr>
        <p:grpSpPr>
          <a:xfrm>
            <a:off x="6454763" y="5634535"/>
            <a:ext cx="5715479" cy="822960"/>
            <a:chOff x="470263" y="3064901"/>
            <a:chExt cx="5715479" cy="822960"/>
          </a:xfrm>
        </p:grpSpPr>
        <p:sp>
          <p:nvSpPr>
            <p:cNvPr id="80" name="TextBox 79">
              <a:extLst>
                <a:ext uri="{FF2B5EF4-FFF2-40B4-BE49-F238E27FC236}">
                  <a16:creationId xmlns:a16="http://schemas.microsoft.com/office/drawing/2014/main" id="{32572E4D-7C96-4877-A841-E6522E975EE7}"/>
                </a:ext>
              </a:extLst>
            </p:cNvPr>
            <p:cNvSpPr txBox="1"/>
            <p:nvPr/>
          </p:nvSpPr>
          <p:spPr>
            <a:xfrm>
              <a:off x="1888062" y="3068577"/>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Integrate with Azure Application Insights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Get near real-time details about function apps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See metrics around failures, executions, etc.</a:t>
              </a:r>
            </a:p>
          </p:txBody>
        </p:sp>
        <p:cxnSp>
          <p:nvCxnSpPr>
            <p:cNvPr id="81" name="Straight Connector 80">
              <a:extLst>
                <a:ext uri="{FF2B5EF4-FFF2-40B4-BE49-F238E27FC236}">
                  <a16:creationId xmlns:a16="http://schemas.microsoft.com/office/drawing/2014/main" id="{B912231B-EE6C-47D5-A739-2DC2B506C764}"/>
                </a:ext>
              </a:extLst>
            </p:cNvPr>
            <p:cNvCxnSpPr/>
            <p:nvPr/>
          </p:nvCxnSpPr>
          <p:spPr>
            <a:xfrm>
              <a:off x="1749781" y="30649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D5CE8E3-9BD1-4D86-B323-690FD8336BD6}"/>
                </a:ext>
              </a:extLst>
            </p:cNvPr>
            <p:cNvSpPr txBox="1"/>
            <p:nvPr/>
          </p:nvSpPr>
          <p:spPr>
            <a:xfrm>
              <a:off x="470263" y="3508608"/>
              <a:ext cx="125633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Monitoring</a:t>
              </a:r>
            </a:p>
          </p:txBody>
        </p:sp>
        <p:sp>
          <p:nvSpPr>
            <p:cNvPr id="83" name="Freeform 115">
              <a:extLst>
                <a:ext uri="{FF2B5EF4-FFF2-40B4-BE49-F238E27FC236}">
                  <a16:creationId xmlns:a16="http://schemas.microsoft.com/office/drawing/2014/main" id="{325BFB27-D3C9-43E7-95FE-86E888C06CB9}"/>
                </a:ext>
              </a:extLst>
            </p:cNvPr>
            <p:cNvSpPr>
              <a:spLocks noChangeAspect="1" noEditPoints="1"/>
            </p:cNvSpPr>
            <p:nvPr/>
          </p:nvSpPr>
          <p:spPr bwMode="black">
            <a:xfrm>
              <a:off x="921538" y="3123888"/>
              <a:ext cx="353789" cy="34747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E5063EC8-AD46-40F5-86D5-F2FED980E874}"/>
              </a:ext>
            </a:extLst>
          </p:cNvPr>
          <p:cNvGrpSpPr/>
          <p:nvPr/>
        </p:nvGrpSpPr>
        <p:grpSpPr>
          <a:xfrm>
            <a:off x="470263" y="5634535"/>
            <a:ext cx="5715479" cy="823023"/>
            <a:chOff x="470263" y="5634535"/>
            <a:chExt cx="5715479" cy="823023"/>
          </a:xfrm>
        </p:grpSpPr>
        <p:sp>
          <p:nvSpPr>
            <p:cNvPr id="88" name="TextBox 87">
              <a:extLst>
                <a:ext uri="{FF2B5EF4-FFF2-40B4-BE49-F238E27FC236}">
                  <a16:creationId xmlns:a16="http://schemas.microsoft.com/office/drawing/2014/main" id="{87E322A9-D253-46C2-9536-C59F3BF61317}"/>
                </a:ext>
              </a:extLst>
            </p:cNvPr>
            <p:cNvSpPr txBox="1"/>
            <p:nvPr/>
          </p:nvSpPr>
          <p:spPr>
            <a:xfrm>
              <a:off x="1888062" y="564195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Save time with built-in DevOps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Deploy functions using App Service for CI</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Leverage Microsoft, partner services for CD</a:t>
              </a:r>
            </a:p>
          </p:txBody>
        </p:sp>
        <p:grpSp>
          <p:nvGrpSpPr>
            <p:cNvPr id="95" name="Group 94">
              <a:extLst>
                <a:ext uri="{FF2B5EF4-FFF2-40B4-BE49-F238E27FC236}">
                  <a16:creationId xmlns:a16="http://schemas.microsoft.com/office/drawing/2014/main" id="{C1CC2DB9-C879-4B40-B201-E7BE7996B155}"/>
                </a:ext>
              </a:extLst>
            </p:cNvPr>
            <p:cNvGrpSpPr/>
            <p:nvPr/>
          </p:nvGrpSpPr>
          <p:grpSpPr>
            <a:xfrm>
              <a:off x="470263" y="5634535"/>
              <a:ext cx="1279518" cy="822960"/>
              <a:chOff x="6317586" y="4336711"/>
              <a:chExt cx="1279518" cy="822960"/>
            </a:xfrm>
          </p:grpSpPr>
          <p:cxnSp>
            <p:nvCxnSpPr>
              <p:cNvPr id="89" name="Straight Connector 88">
                <a:extLst>
                  <a:ext uri="{FF2B5EF4-FFF2-40B4-BE49-F238E27FC236}">
                    <a16:creationId xmlns:a16="http://schemas.microsoft.com/office/drawing/2014/main" id="{789C68BB-0DCE-403F-B7AC-A0537AD43A8B}"/>
                  </a:ext>
                </a:extLst>
              </p:cNvPr>
              <p:cNvCxnSpPr/>
              <p:nvPr/>
            </p:nvCxnSpPr>
            <p:spPr>
              <a:xfrm>
                <a:off x="7597104" y="433671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7A8363D-D790-459A-9EE7-BF9BE4056E39}"/>
                  </a:ext>
                </a:extLst>
              </p:cNvPr>
              <p:cNvSpPr txBox="1"/>
              <p:nvPr/>
            </p:nvSpPr>
            <p:spPr>
              <a:xfrm>
                <a:off x="6317586" y="4780418"/>
                <a:ext cx="125633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CI/CD</a:t>
                </a:r>
              </a:p>
            </p:txBody>
          </p:sp>
          <p:pic>
            <p:nvPicPr>
              <p:cNvPr id="94" name="Picture 93">
                <a:extLst>
                  <a:ext uri="{FF2B5EF4-FFF2-40B4-BE49-F238E27FC236}">
                    <a16:creationId xmlns:a16="http://schemas.microsoft.com/office/drawing/2014/main" id="{EE224652-0EDA-4F78-A20D-BB5E243FB1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62875" y="4536019"/>
                <a:ext cx="365760" cy="207151"/>
              </a:xfrm>
              <a:prstGeom prst="rect">
                <a:avLst/>
              </a:prstGeom>
            </p:spPr>
          </p:pic>
        </p:grpSp>
      </p:grpSp>
      <p:sp>
        <p:nvSpPr>
          <p:cNvPr id="33" name="TextBox 32">
            <a:extLst>
              <a:ext uri="{FF2B5EF4-FFF2-40B4-BE49-F238E27FC236}">
                <a16:creationId xmlns:a16="http://schemas.microsoft.com/office/drawing/2014/main" id="{430060D4-85B9-46C1-86D4-D7C30D901E3A}"/>
              </a:ext>
            </a:extLst>
          </p:cNvPr>
          <p:cNvSpPr txBox="1"/>
          <p:nvPr/>
        </p:nvSpPr>
        <p:spPr>
          <a:xfrm>
            <a:off x="1888062" y="330602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triggers to define how functions are invoked</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Avoid hardcoding with preconfigured JSON files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Build serverless APIs using HTTP triggers</a:t>
            </a:r>
          </a:p>
        </p:txBody>
      </p:sp>
      <p:cxnSp>
        <p:nvCxnSpPr>
          <p:cNvPr id="34" name="Straight Connector 33">
            <a:extLst>
              <a:ext uri="{FF2B5EF4-FFF2-40B4-BE49-F238E27FC236}">
                <a16:creationId xmlns:a16="http://schemas.microsoft.com/office/drawing/2014/main" id="{D02F8D0B-D5EB-4EB6-B74F-5C7D1A367B88}"/>
              </a:ext>
            </a:extLst>
          </p:cNvPr>
          <p:cNvCxnSpPr/>
          <p:nvPr/>
        </p:nvCxnSpPr>
        <p:spPr>
          <a:xfrm>
            <a:off x="1749781" y="3302344"/>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79A6CA8-3FEF-486B-9942-C8EED47807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5034" y="3343043"/>
            <a:ext cx="334415" cy="365760"/>
          </a:xfrm>
          <a:prstGeom prst="rect">
            <a:avLst/>
          </a:prstGeom>
        </p:spPr>
      </p:pic>
      <p:sp>
        <p:nvSpPr>
          <p:cNvPr id="38" name="TextBox 37">
            <a:extLst>
              <a:ext uri="{FF2B5EF4-FFF2-40B4-BE49-F238E27FC236}">
                <a16:creationId xmlns:a16="http://schemas.microsoft.com/office/drawing/2014/main" id="{BCBA54EB-AF5B-43E9-8760-D160707187F1}"/>
              </a:ext>
            </a:extLst>
          </p:cNvPr>
          <p:cNvSpPr txBox="1"/>
          <p:nvPr/>
        </p:nvSpPr>
        <p:spPr>
          <a:xfrm>
            <a:off x="537881" y="3746051"/>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Triggers</a:t>
            </a:r>
          </a:p>
        </p:txBody>
      </p:sp>
      <p:sp>
        <p:nvSpPr>
          <p:cNvPr id="41" name="TextBox 40">
            <a:extLst>
              <a:ext uri="{FF2B5EF4-FFF2-40B4-BE49-F238E27FC236}">
                <a16:creationId xmlns:a16="http://schemas.microsoft.com/office/drawing/2014/main" id="{BA9FCC21-7484-407B-9C59-D6A22D412E06}"/>
              </a:ext>
            </a:extLst>
          </p:cNvPr>
          <p:cNvSpPr txBox="1"/>
          <p:nvPr/>
        </p:nvSpPr>
        <p:spPr>
          <a:xfrm>
            <a:off x="7872562" y="330602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Connect to data with input and output bindings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Bind to Azure solutions and third-party services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HTTP bindings in tandem with HTTP triggers</a:t>
            </a:r>
          </a:p>
        </p:txBody>
      </p:sp>
      <p:sp>
        <p:nvSpPr>
          <p:cNvPr id="49" name="Freeform 72">
            <a:extLst>
              <a:ext uri="{FF2B5EF4-FFF2-40B4-BE49-F238E27FC236}">
                <a16:creationId xmlns:a16="http://schemas.microsoft.com/office/drawing/2014/main" id="{A4F8F54D-3B07-47C1-B6F6-799B89452D75}"/>
              </a:ext>
            </a:extLst>
          </p:cNvPr>
          <p:cNvSpPr>
            <a:spLocks noChangeAspect="1"/>
          </p:cNvSpPr>
          <p:nvPr/>
        </p:nvSpPr>
        <p:spPr bwMode="black">
          <a:xfrm>
            <a:off x="6943730" y="3361331"/>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ACAFBC05-9884-4606-A674-872A0C8ED183}"/>
              </a:ext>
            </a:extLst>
          </p:cNvPr>
          <p:cNvSpPr txBox="1"/>
          <p:nvPr/>
        </p:nvSpPr>
        <p:spPr>
          <a:xfrm>
            <a:off x="6522381" y="3746051"/>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Bindings</a:t>
            </a:r>
          </a:p>
        </p:txBody>
      </p:sp>
      <p:grpSp>
        <p:nvGrpSpPr>
          <p:cNvPr id="51" name="Group 50">
            <a:extLst>
              <a:ext uri="{FF2B5EF4-FFF2-40B4-BE49-F238E27FC236}">
                <a16:creationId xmlns:a16="http://schemas.microsoft.com/office/drawing/2014/main" id="{C8FE3064-F443-4675-84BF-B0FD2B95E66B}"/>
              </a:ext>
            </a:extLst>
          </p:cNvPr>
          <p:cNvGrpSpPr/>
          <p:nvPr/>
        </p:nvGrpSpPr>
        <p:grpSpPr>
          <a:xfrm>
            <a:off x="470263" y="4447890"/>
            <a:ext cx="5715479" cy="823023"/>
            <a:chOff x="6452056" y="4339942"/>
            <a:chExt cx="5715479" cy="823023"/>
          </a:xfrm>
        </p:grpSpPr>
        <p:sp>
          <p:nvSpPr>
            <p:cNvPr id="52" name="TextBox 51">
              <a:extLst>
                <a:ext uri="{FF2B5EF4-FFF2-40B4-BE49-F238E27FC236}">
                  <a16:creationId xmlns:a16="http://schemas.microsoft.com/office/drawing/2014/main" id="{CC1BFAEC-E48D-42AA-9847-911871F79954}"/>
                </a:ext>
              </a:extLst>
            </p:cNvPr>
            <p:cNvSpPr txBox="1"/>
            <p:nvPr/>
          </p:nvSpPr>
          <p:spPr>
            <a:xfrm>
              <a:off x="7869855" y="4347357"/>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Define one API surface for multiple function apps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Create endpoints as reverse proxies to other APIs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Condition proxies to use variables</a:t>
              </a:r>
            </a:p>
          </p:txBody>
        </p:sp>
        <p:cxnSp>
          <p:nvCxnSpPr>
            <p:cNvPr id="53" name="Straight Connector 52">
              <a:extLst>
                <a:ext uri="{FF2B5EF4-FFF2-40B4-BE49-F238E27FC236}">
                  <a16:creationId xmlns:a16="http://schemas.microsoft.com/office/drawing/2014/main" id="{3F309675-342A-448A-ADDB-18D29832693B}"/>
                </a:ext>
              </a:extLst>
            </p:cNvPr>
            <p:cNvCxnSpPr/>
            <p:nvPr/>
          </p:nvCxnSpPr>
          <p:spPr>
            <a:xfrm>
              <a:off x="7731574" y="433994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69BB49F-01BA-435C-939E-600C472DF7B3}"/>
                </a:ext>
              </a:extLst>
            </p:cNvPr>
            <p:cNvSpPr txBox="1"/>
            <p:nvPr/>
          </p:nvSpPr>
          <p:spPr>
            <a:xfrm>
              <a:off x="6452056" y="4783649"/>
              <a:ext cx="125633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Proxies</a:t>
              </a:r>
            </a:p>
          </p:txBody>
        </p:sp>
        <p:grpSp>
          <p:nvGrpSpPr>
            <p:cNvPr id="55" name="Group 54">
              <a:extLst>
                <a:ext uri="{FF2B5EF4-FFF2-40B4-BE49-F238E27FC236}">
                  <a16:creationId xmlns:a16="http://schemas.microsoft.com/office/drawing/2014/main" id="{092D0549-EEF9-498D-90F5-C747A1FF80AF}"/>
                </a:ext>
              </a:extLst>
            </p:cNvPr>
            <p:cNvGrpSpPr/>
            <p:nvPr/>
          </p:nvGrpSpPr>
          <p:grpSpPr>
            <a:xfrm>
              <a:off x="6855011" y="4607368"/>
              <a:ext cx="450429" cy="139033"/>
              <a:chOff x="10615579" y="5538993"/>
              <a:chExt cx="594360" cy="183460"/>
            </a:xfrm>
            <a:solidFill>
              <a:srgbClr val="0078D7"/>
            </a:solidFill>
          </p:grpSpPr>
          <p:sp>
            <p:nvSpPr>
              <p:cNvPr id="56" name="Freeform 131">
                <a:extLst>
                  <a:ext uri="{FF2B5EF4-FFF2-40B4-BE49-F238E27FC236}">
                    <a16:creationId xmlns:a16="http://schemas.microsoft.com/office/drawing/2014/main" id="{818ACE19-4F50-4DA1-A4FF-433488B1B3C7}"/>
                  </a:ext>
                </a:extLst>
              </p:cNvPr>
              <p:cNvSpPr>
                <a:spLocks/>
              </p:cNvSpPr>
              <p:nvPr/>
            </p:nvSpPr>
            <p:spPr bwMode="black">
              <a:xfrm>
                <a:off x="10942508" y="5542123"/>
                <a:ext cx="267431" cy="17156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pitchFamily="34" charset="0"/>
                  <a:ea typeface="+mn-ea"/>
                  <a:cs typeface="+mn-cs"/>
                </a:endParaRPr>
              </a:p>
            </p:txBody>
          </p:sp>
          <p:sp>
            <p:nvSpPr>
              <p:cNvPr id="57" name="Freeform 132">
                <a:extLst>
                  <a:ext uri="{FF2B5EF4-FFF2-40B4-BE49-F238E27FC236}">
                    <a16:creationId xmlns:a16="http://schemas.microsoft.com/office/drawing/2014/main" id="{CE0E520A-A362-4978-9822-AA0BD2747ED8}"/>
                  </a:ext>
                </a:extLst>
              </p:cNvPr>
              <p:cNvSpPr>
                <a:spLocks/>
              </p:cNvSpPr>
              <p:nvPr/>
            </p:nvSpPr>
            <p:spPr bwMode="black">
              <a:xfrm>
                <a:off x="10615579" y="5538993"/>
                <a:ext cx="274947" cy="183460"/>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pitchFamily="34" charset="0"/>
                  <a:ea typeface="+mn-ea"/>
                  <a:cs typeface="+mn-cs"/>
                </a:endParaRPr>
              </a:p>
            </p:txBody>
          </p:sp>
        </p:grpSp>
      </p:grpSp>
      <p:cxnSp>
        <p:nvCxnSpPr>
          <p:cNvPr id="58" name="Straight Connector 57">
            <a:extLst>
              <a:ext uri="{FF2B5EF4-FFF2-40B4-BE49-F238E27FC236}">
                <a16:creationId xmlns:a16="http://schemas.microsoft.com/office/drawing/2014/main" id="{636F74E4-5BE8-4754-8957-2CBD4507F418}"/>
              </a:ext>
            </a:extLst>
          </p:cNvPr>
          <p:cNvCxnSpPr/>
          <p:nvPr/>
        </p:nvCxnSpPr>
        <p:spPr>
          <a:xfrm>
            <a:off x="7734281" y="3302344"/>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544F4FC-9644-488F-863B-54F9C7BCB365}"/>
              </a:ext>
            </a:extLst>
          </p:cNvPr>
          <p:cNvGrpSpPr/>
          <p:nvPr/>
        </p:nvGrpSpPr>
        <p:grpSpPr>
          <a:xfrm>
            <a:off x="6472180" y="4392718"/>
            <a:ext cx="5698062" cy="923261"/>
            <a:chOff x="487680" y="4287472"/>
            <a:chExt cx="5698062" cy="923261"/>
          </a:xfrm>
        </p:grpSpPr>
        <p:cxnSp>
          <p:nvCxnSpPr>
            <p:cNvPr id="37" name="Straight Connector 36">
              <a:extLst>
                <a:ext uri="{FF2B5EF4-FFF2-40B4-BE49-F238E27FC236}">
                  <a16:creationId xmlns:a16="http://schemas.microsoft.com/office/drawing/2014/main" id="{43BB06FE-630C-47C5-B9EF-2A70590AA7A0}"/>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6F7379-01A8-491A-809A-DA0A9CBAC86D}"/>
                </a:ext>
              </a:extLst>
            </p:cNvPr>
            <p:cNvGrpSpPr/>
            <p:nvPr/>
          </p:nvGrpSpPr>
          <p:grpSpPr>
            <a:xfrm>
              <a:off x="487680" y="4287472"/>
              <a:ext cx="5698062" cy="923261"/>
              <a:chOff x="487680" y="4287472"/>
              <a:chExt cx="5698062" cy="923261"/>
            </a:xfrm>
          </p:grpSpPr>
          <p:sp>
            <p:nvSpPr>
              <p:cNvPr id="40" name="TextBox 39">
                <a:extLst>
                  <a:ext uri="{FF2B5EF4-FFF2-40B4-BE49-F238E27FC236}">
                    <a16:creationId xmlns:a16="http://schemas.microsoft.com/office/drawing/2014/main" id="{7141E27D-64FE-4EBF-8E9E-E410D31F9AA9}"/>
                  </a:ext>
                </a:extLst>
              </p:cNvPr>
              <p:cNvSpPr txBox="1"/>
              <p:nvPr/>
            </p:nvSpPr>
            <p:spPr>
              <a:xfrm>
                <a:off x="1888062" y="4360534"/>
                <a:ext cx="4297680" cy="777136"/>
              </a:xfrm>
              <a:prstGeom prst="rect">
                <a:avLst/>
              </a:prstGeom>
              <a:noFill/>
            </p:spPr>
            <p:txBody>
              <a:bodyPr wrap="square" rtlCol="0">
                <a:spAutoFit/>
              </a:bodyPr>
              <a:lstStyle>
                <a:defPPr>
                  <a:defRPr lang="en-US"/>
                </a:defPPr>
                <a:lvl1pPr>
                  <a:spcAft>
                    <a:spcPts val="300"/>
                  </a:spcAft>
                  <a:defRPr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Debug C# and JavaScript functions locally</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debugging tools in Azure portal, VS, and VS Code</a:t>
                </a:r>
              </a:p>
            </p:txBody>
          </p:sp>
          <p:grpSp>
            <p:nvGrpSpPr>
              <p:cNvPr id="43" name="Group 42">
                <a:extLst>
                  <a:ext uri="{FF2B5EF4-FFF2-40B4-BE49-F238E27FC236}">
                    <a16:creationId xmlns:a16="http://schemas.microsoft.com/office/drawing/2014/main" id="{8E4B45DE-B3E3-469C-BE9F-56CB4A2DAF20}"/>
                  </a:ext>
                </a:extLst>
              </p:cNvPr>
              <p:cNvGrpSpPr/>
              <p:nvPr/>
            </p:nvGrpSpPr>
            <p:grpSpPr>
              <a:xfrm>
                <a:off x="487680" y="4287472"/>
                <a:ext cx="1238921" cy="923261"/>
                <a:chOff x="487680" y="4395346"/>
                <a:chExt cx="1238921" cy="923261"/>
              </a:xfrm>
            </p:grpSpPr>
            <p:sp>
              <p:nvSpPr>
                <p:cNvPr id="44" name="TextBox 43">
                  <a:extLst>
                    <a:ext uri="{FF2B5EF4-FFF2-40B4-BE49-F238E27FC236}">
                      <a16:creationId xmlns:a16="http://schemas.microsoft.com/office/drawing/2014/main" id="{577CD68C-DAD2-41B6-89C2-42520F7F6CF4}"/>
                    </a:ext>
                  </a:extLst>
                </p:cNvPr>
                <p:cNvSpPr txBox="1"/>
                <p:nvPr/>
              </p:nvSpPr>
              <p:spPr>
                <a:xfrm>
                  <a:off x="487680" y="4832320"/>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Local debugging</a:t>
                  </a:r>
                </a:p>
              </p:txBody>
            </p:sp>
            <p:pic>
              <p:nvPicPr>
                <p:cNvPr id="46" name="Picture 45">
                  <a:extLst>
                    <a:ext uri="{FF2B5EF4-FFF2-40B4-BE49-F238E27FC236}">
                      <a16:creationId xmlns:a16="http://schemas.microsoft.com/office/drawing/2014/main" id="{130C960B-F275-4EE4-BA58-96FAC67E092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2202" y="4395346"/>
                  <a:ext cx="349877" cy="347472"/>
                </a:xfrm>
                <a:prstGeom prst="rect">
                  <a:avLst/>
                </a:prstGeom>
              </p:spPr>
            </p:pic>
          </p:grpSp>
        </p:grpSp>
      </p:grpSp>
    </p:spTree>
    <p:extLst>
      <p:ext uri="{BB962C8B-B14F-4D97-AF65-F5344CB8AC3E}">
        <p14:creationId xmlns:p14="http://schemas.microsoft.com/office/powerpoint/2010/main" val="185836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6" name="Picture 95" descr="A group of people sitting at a table in front of a window&#10;&#10;Description generated with very high confidence">
            <a:extLst>
              <a:ext uri="{FF2B5EF4-FFF2-40B4-BE49-F238E27FC236}">
                <a16:creationId xmlns:a16="http://schemas.microsoft.com/office/drawing/2014/main" id="{4D9CB1CB-3B9B-47AC-956A-D46B9EA698F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5840" cy="1725612"/>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8930265" cy="8306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Gain </a:t>
            </a:r>
            <a:r>
              <a:rPr kumimoji="0" lang="en-US" sz="4798" b="0" i="0" u="none" strike="noStrike" kern="1200" cap="none" spc="-150"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t>flexibility</a:t>
            </a: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and develop your way</a:t>
            </a:r>
          </a:p>
        </p:txBody>
      </p:sp>
      <p:grpSp>
        <p:nvGrpSpPr>
          <p:cNvPr id="3" name="Group 2">
            <a:extLst>
              <a:ext uri="{FF2B5EF4-FFF2-40B4-BE49-F238E27FC236}">
                <a16:creationId xmlns:a16="http://schemas.microsoft.com/office/drawing/2014/main" id="{3A7B0100-F31A-44DA-BCE5-097E6419C4B8}"/>
              </a:ext>
            </a:extLst>
          </p:cNvPr>
          <p:cNvGrpSpPr/>
          <p:nvPr/>
        </p:nvGrpSpPr>
        <p:grpSpPr>
          <a:xfrm>
            <a:off x="320414" y="3451224"/>
            <a:ext cx="5953496" cy="927317"/>
            <a:chOff x="487680" y="2980369"/>
            <a:chExt cx="5953496" cy="927317"/>
          </a:xfrm>
        </p:grpSpPr>
        <p:cxnSp>
          <p:nvCxnSpPr>
            <p:cNvPr id="13" name="Straight Connector 12">
              <a:extLst>
                <a:ext uri="{FF2B5EF4-FFF2-40B4-BE49-F238E27FC236}">
                  <a16:creationId xmlns:a16="http://schemas.microsoft.com/office/drawing/2014/main" id="{953B7DF0-5EB0-496C-83A5-F19B1F3D58B4}"/>
                </a:ext>
              </a:extLst>
            </p:cNvPr>
            <p:cNvCxnSpPr/>
            <p:nvPr/>
          </p:nvCxnSpPr>
          <p:spPr>
            <a:xfrm>
              <a:off x="1749781" y="3034575"/>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0298EF-8CA1-4EF0-83A7-1FB752112502}"/>
                </a:ext>
              </a:extLst>
            </p:cNvPr>
            <p:cNvSpPr txBox="1"/>
            <p:nvPr/>
          </p:nvSpPr>
          <p:spPr>
            <a:xfrm>
              <a:off x="1888061" y="3165209"/>
              <a:ext cx="4553115" cy="5616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Write code in C#, JavaScript, F#, and Java</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Continuous investment in new, experimental languages</a:t>
              </a:r>
            </a:p>
          </p:txBody>
        </p:sp>
        <p:sp>
          <p:nvSpPr>
            <p:cNvPr id="17" name="TextBox 16">
              <a:extLst>
                <a:ext uri="{FF2B5EF4-FFF2-40B4-BE49-F238E27FC236}">
                  <a16:creationId xmlns:a16="http://schemas.microsoft.com/office/drawing/2014/main" id="{89A86484-FB0B-44D6-92A0-CDB3B1F0EC19}"/>
                </a:ext>
              </a:extLst>
            </p:cNvPr>
            <p:cNvSpPr txBox="1"/>
            <p:nvPr/>
          </p:nvSpPr>
          <p:spPr>
            <a:xfrm>
              <a:off x="487680" y="3421399"/>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Multiple languages</a:t>
              </a:r>
            </a:p>
          </p:txBody>
        </p:sp>
        <p:pic>
          <p:nvPicPr>
            <p:cNvPr id="19" name="Picture 18">
              <a:extLst>
                <a:ext uri="{FF2B5EF4-FFF2-40B4-BE49-F238E27FC236}">
                  <a16:creationId xmlns:a16="http://schemas.microsoft.com/office/drawing/2014/main" id="{E3680262-9461-4E4C-886B-14360FCE0066}"/>
                </a:ext>
              </a:extLst>
            </p:cNvPr>
            <p:cNvPicPr>
              <a:picLocks noChangeAspect="1"/>
            </p:cNvPicPr>
            <p:nvPr/>
          </p:nvPicPr>
          <p:blipFill>
            <a:blip r:embed="rId4"/>
            <a:stretch>
              <a:fillRect/>
            </a:stretch>
          </p:blipFill>
          <p:spPr>
            <a:xfrm>
              <a:off x="934900" y="2980369"/>
              <a:ext cx="344481" cy="370578"/>
            </a:xfrm>
            <a:prstGeom prst="rect">
              <a:avLst/>
            </a:prstGeom>
          </p:spPr>
        </p:pic>
      </p:grpSp>
      <p:grpSp>
        <p:nvGrpSpPr>
          <p:cNvPr id="4" name="Group 3">
            <a:extLst>
              <a:ext uri="{FF2B5EF4-FFF2-40B4-BE49-F238E27FC236}">
                <a16:creationId xmlns:a16="http://schemas.microsoft.com/office/drawing/2014/main" id="{859DE492-CB93-4E6D-AD6E-07B077200D2B}"/>
              </a:ext>
            </a:extLst>
          </p:cNvPr>
          <p:cNvGrpSpPr/>
          <p:nvPr/>
        </p:nvGrpSpPr>
        <p:grpSpPr>
          <a:xfrm>
            <a:off x="6193494" y="4808477"/>
            <a:ext cx="5998845" cy="873111"/>
            <a:chOff x="487680" y="4337622"/>
            <a:chExt cx="5998845" cy="873111"/>
          </a:xfrm>
        </p:grpSpPr>
        <p:cxnSp>
          <p:nvCxnSpPr>
            <p:cNvPr id="23" name="Straight Connector 22">
              <a:extLst>
                <a:ext uri="{FF2B5EF4-FFF2-40B4-BE49-F238E27FC236}">
                  <a16:creationId xmlns:a16="http://schemas.microsoft.com/office/drawing/2014/main" id="{8E120079-BE91-4554-B37B-B7E807D0B428}"/>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4A9E5F-07A7-4664-B98D-4BC1171C1B7B}"/>
                </a:ext>
              </a:extLst>
            </p:cNvPr>
            <p:cNvSpPr txBox="1"/>
            <p:nvPr/>
          </p:nvSpPr>
          <p:spPr>
            <a:xfrm>
              <a:off x="1888061" y="4468256"/>
              <a:ext cx="4598464" cy="5616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Simplify coding for new users with native Azure portal</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Select from popular editors, like VS, VS Code, CLI, Maven*</a:t>
              </a:r>
            </a:p>
          </p:txBody>
        </p:sp>
        <p:sp>
          <p:nvSpPr>
            <p:cNvPr id="27" name="TextBox 26">
              <a:extLst>
                <a:ext uri="{FF2B5EF4-FFF2-40B4-BE49-F238E27FC236}">
                  <a16:creationId xmlns:a16="http://schemas.microsoft.com/office/drawing/2014/main" id="{351C77FE-9037-4F83-A955-42A53C5821C4}"/>
                </a:ext>
              </a:extLst>
            </p:cNvPr>
            <p:cNvSpPr txBox="1"/>
            <p:nvPr/>
          </p:nvSpPr>
          <p:spPr>
            <a:xfrm>
              <a:off x="487680" y="4724446"/>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Dev options</a:t>
              </a:r>
            </a:p>
          </p:txBody>
        </p:sp>
        <p:sp>
          <p:nvSpPr>
            <p:cNvPr id="31" name="Freeform 110">
              <a:extLst>
                <a:ext uri="{FF2B5EF4-FFF2-40B4-BE49-F238E27FC236}">
                  <a16:creationId xmlns:a16="http://schemas.microsoft.com/office/drawing/2014/main" id="{46CCB5DD-87BE-492F-A666-15FC8F728097}"/>
                </a:ext>
              </a:extLst>
            </p:cNvPr>
            <p:cNvSpPr>
              <a:spLocks noChangeAspect="1" noEditPoints="1"/>
            </p:cNvSpPr>
            <p:nvPr/>
          </p:nvSpPr>
          <p:spPr bwMode="black">
            <a:xfrm>
              <a:off x="970760" y="4359814"/>
              <a:ext cx="272760" cy="27513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TextBox 48">
            <a:extLst>
              <a:ext uri="{FF2B5EF4-FFF2-40B4-BE49-F238E27FC236}">
                <a16:creationId xmlns:a16="http://schemas.microsoft.com/office/drawing/2014/main" id="{17E87C2B-BA94-4EFF-A910-0BE3EE8A872B}"/>
              </a:ext>
            </a:extLst>
          </p:cNvPr>
          <p:cNvSpPr txBox="1"/>
          <p:nvPr/>
        </p:nvSpPr>
        <p:spPr>
          <a:xfrm>
            <a:off x="1720796" y="5059941"/>
            <a:ext cx="4297680" cy="5616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Choose from six consumption plans to run Functions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Run your first million function executions for free</a:t>
            </a:r>
          </a:p>
        </p:txBody>
      </p:sp>
      <p:grpSp>
        <p:nvGrpSpPr>
          <p:cNvPr id="95" name="Group 94">
            <a:extLst>
              <a:ext uri="{FF2B5EF4-FFF2-40B4-BE49-F238E27FC236}">
                <a16:creationId xmlns:a16="http://schemas.microsoft.com/office/drawing/2014/main" id="{BC9DA66A-E3AC-4B17-97FB-6A473E7D95EB}"/>
              </a:ext>
            </a:extLst>
          </p:cNvPr>
          <p:cNvGrpSpPr/>
          <p:nvPr/>
        </p:nvGrpSpPr>
        <p:grpSpPr>
          <a:xfrm>
            <a:off x="320414" y="4882889"/>
            <a:ext cx="1262101" cy="919529"/>
            <a:chOff x="487680" y="5613635"/>
            <a:chExt cx="1262101" cy="919529"/>
          </a:xfrm>
        </p:grpSpPr>
        <p:cxnSp>
          <p:nvCxnSpPr>
            <p:cNvPr id="48" name="Straight Connector 47">
              <a:extLst>
                <a:ext uri="{FF2B5EF4-FFF2-40B4-BE49-F238E27FC236}">
                  <a16:creationId xmlns:a16="http://schemas.microsoft.com/office/drawing/2014/main" id="{EE09E181-16E9-4A00-AF57-BD9BFBA022D0}"/>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D5A6F0A-4475-4136-ABBF-0DC28F6AE0C0}"/>
                </a:ext>
              </a:extLst>
            </p:cNvPr>
            <p:cNvSpPr txBox="1"/>
            <p:nvPr/>
          </p:nvSpPr>
          <p:spPr>
            <a:xfrm>
              <a:off x="487680" y="6046877"/>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Hosting options</a:t>
              </a:r>
            </a:p>
          </p:txBody>
        </p:sp>
        <p:sp>
          <p:nvSpPr>
            <p:cNvPr id="52" name="Freeform 44">
              <a:extLst>
                <a:ext uri="{FF2B5EF4-FFF2-40B4-BE49-F238E27FC236}">
                  <a16:creationId xmlns:a16="http://schemas.microsoft.com/office/drawing/2014/main" id="{AD8EB217-5E40-43A9-8A18-3C690248C14D}"/>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8574" tIns="34287" rIns="68574" bIns="34287"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43E1788E-01B0-4E13-ADF8-55D4AEDF9B64}"/>
              </a:ext>
            </a:extLst>
          </p:cNvPr>
          <p:cNvSpPr txBox="1"/>
          <p:nvPr/>
        </p:nvSpPr>
        <p:spPr>
          <a:xfrm>
            <a:off x="197975" y="6705320"/>
            <a:ext cx="359409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*VS and VS Code only support C#; Maven only supports Java</a:t>
            </a:r>
          </a:p>
        </p:txBody>
      </p:sp>
      <p:grpSp>
        <p:nvGrpSpPr>
          <p:cNvPr id="7" name="Group 6">
            <a:extLst>
              <a:ext uri="{FF2B5EF4-FFF2-40B4-BE49-F238E27FC236}">
                <a16:creationId xmlns:a16="http://schemas.microsoft.com/office/drawing/2014/main" id="{532F34C4-7A5D-4D38-AE37-038BFF4756E3}"/>
              </a:ext>
            </a:extLst>
          </p:cNvPr>
          <p:cNvGrpSpPr/>
          <p:nvPr/>
        </p:nvGrpSpPr>
        <p:grpSpPr>
          <a:xfrm>
            <a:off x="6186928" y="3486858"/>
            <a:ext cx="5698062" cy="891683"/>
            <a:chOff x="6186928" y="3486858"/>
            <a:chExt cx="5698062" cy="891683"/>
          </a:xfrm>
        </p:grpSpPr>
        <p:cxnSp>
          <p:nvCxnSpPr>
            <p:cNvPr id="60" name="Straight Connector 59">
              <a:extLst>
                <a:ext uri="{FF2B5EF4-FFF2-40B4-BE49-F238E27FC236}">
                  <a16:creationId xmlns:a16="http://schemas.microsoft.com/office/drawing/2014/main" id="{ACA190F3-3F5F-4AC0-8026-B0A0004D7520}"/>
                </a:ext>
              </a:extLst>
            </p:cNvPr>
            <p:cNvCxnSpPr/>
            <p:nvPr/>
          </p:nvCxnSpPr>
          <p:spPr>
            <a:xfrm>
              <a:off x="7449029" y="3505430"/>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8A4E6E2-9F73-4D7D-ADF3-24B062291050}"/>
                </a:ext>
              </a:extLst>
            </p:cNvPr>
            <p:cNvSpPr txBox="1"/>
            <p:nvPr/>
          </p:nvSpPr>
          <p:spPr>
            <a:xfrm>
              <a:off x="7587310" y="351379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Write stateful functions in a serverless environment</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Simplify complex, stateful coordination problems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Add the extension to enable advanced scenarios</a:t>
              </a:r>
            </a:p>
          </p:txBody>
        </p:sp>
        <p:sp>
          <p:nvSpPr>
            <p:cNvPr id="62" name="TextBox 61">
              <a:extLst>
                <a:ext uri="{FF2B5EF4-FFF2-40B4-BE49-F238E27FC236}">
                  <a16:creationId xmlns:a16="http://schemas.microsoft.com/office/drawing/2014/main" id="{991AAE2C-C1B5-493E-9EFF-2C0365278FE9}"/>
                </a:ext>
              </a:extLst>
            </p:cNvPr>
            <p:cNvSpPr txBox="1"/>
            <p:nvPr/>
          </p:nvSpPr>
          <p:spPr>
            <a:xfrm>
              <a:off x="6186928" y="3892254"/>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Durable Functions</a:t>
              </a:r>
            </a:p>
          </p:txBody>
        </p:sp>
        <p:sp>
          <p:nvSpPr>
            <p:cNvPr id="29" name="Freeform 84">
              <a:extLst>
                <a:ext uri="{FF2B5EF4-FFF2-40B4-BE49-F238E27FC236}">
                  <a16:creationId xmlns:a16="http://schemas.microsoft.com/office/drawing/2014/main" id="{0E133078-BCBD-4F1A-862E-151AD078655A}"/>
                </a:ext>
              </a:extLst>
            </p:cNvPr>
            <p:cNvSpPr>
              <a:spLocks noChangeAspect="1" noEditPoints="1"/>
            </p:cNvSpPr>
            <p:nvPr/>
          </p:nvSpPr>
          <p:spPr bwMode="auto">
            <a:xfrm>
              <a:off x="6626206" y="3486858"/>
              <a:ext cx="360363" cy="355600"/>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516055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68415" y="2028566"/>
            <a:ext cx="7396579" cy="2260362"/>
            <a:chOff x="3641081" y="2013171"/>
            <a:chExt cx="7252206" cy="2216243"/>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22162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dirty="0">
                  <a:solidFill>
                    <a:srgbClr val="0078D4"/>
                  </a:solidFill>
                  <a:latin typeface="Selawik Semibold" panose="020B0702040204020203" pitchFamily="34" charset="0"/>
                  <a:cs typeface="Segoe UI Light" panose="020B0502040204020203" pitchFamily="34" charset="0"/>
                </a:rPr>
                <a:t>SMS Sentiment Demo – Send SMS to </a:t>
              </a:r>
              <a:r>
                <a:rPr lang="en-US" b="0" dirty="0"/>
                <a:t>312-313-0075</a:t>
              </a:r>
            </a:p>
            <a:p>
              <a:pPr defTabSz="951304">
                <a:defRPr/>
              </a:pPr>
              <a:br>
                <a:rPr lang="en-US" sz="3672" b="0" spc="-51" dirty="0">
                  <a:solidFill>
                    <a:srgbClr val="0078D4"/>
                  </a:solidFill>
                  <a:latin typeface="Selawik Semibold" panose="020B0702040204020203" pitchFamily="34" charset="0"/>
                  <a:cs typeface="Segoe UI Light" panose="020B0502040204020203" pitchFamily="34" charset="0"/>
                </a:rPr>
              </a:br>
              <a:endParaRPr lang="en-US" sz="3672" b="0" spc="-51" dirty="0">
                <a:solidFill>
                  <a:srgbClr val="0078D4"/>
                </a:solidFill>
                <a:latin typeface="Selawik Semibold" panose="020B0702040204020203" pitchFamily="34" charset="0"/>
                <a:cs typeface="Segoe UI Light" panose="020B0502040204020203" pitchFamily="34" charset="0"/>
              </a:endParaRP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74846"/>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a:buNone/>
                <a:defRPr/>
              </a:pPr>
              <a:endParaRPr lang="en-US" sz="2040" dirty="0">
                <a:solidFill>
                  <a:srgbClr val="000000"/>
                </a:solidFill>
                <a:latin typeface="Segoe UI" panose="020B0502040204020203" pitchFamily="34" charset="0"/>
                <a:cs typeface="Segoe UI" panose="020B0502040204020203" pitchFamily="34" charset="0"/>
              </a:endParaRP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14013" y="2034186"/>
            <a:ext cx="2379291" cy="223082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16666488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0793" y="6027727"/>
            <a:ext cx="240124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28562" y="6014032"/>
            <a:ext cx="1081943" cy="756408"/>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3264" kern="0" dirty="0">
                <a:latin typeface="Segoe UI"/>
              </a:rPr>
              <a:t>IaaS</a:t>
            </a:r>
          </a:p>
        </p:txBody>
      </p:sp>
      <p:sp>
        <p:nvSpPr>
          <p:cNvPr id="27" name="TextBox 26"/>
          <p:cNvSpPr txBox="1"/>
          <p:nvPr/>
        </p:nvSpPr>
        <p:spPr>
          <a:xfrm>
            <a:off x="256369" y="6014031"/>
            <a:ext cx="1990956"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On-Premises</a:t>
            </a:r>
          </a:p>
        </p:txBody>
      </p:sp>
      <p:cxnSp>
        <p:nvCxnSpPr>
          <p:cNvPr id="11" name="Straight Arrow Connector 10"/>
          <p:cNvCxnSpPr>
            <a:cxnSpLocks/>
          </p:cNvCxnSpPr>
          <p:nvPr/>
        </p:nvCxnSpPr>
        <p:spPr>
          <a:xfrm>
            <a:off x="-10794" y="6027721"/>
            <a:ext cx="605858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372"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145095" y="4314117"/>
            <a:ext cx="874071"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256367" y="3222698"/>
            <a:ext cx="5101667" cy="941711"/>
          </a:xfrm>
          <a:prstGeom prst="rect">
            <a:avLst/>
          </a:prstGeom>
          <a:noFill/>
        </p:spPr>
        <p:txBody>
          <a:bodyPr wrap="square" rtlCol="0">
            <a:spAutoFit/>
          </a:bodyPr>
          <a:lstStyle/>
          <a:p>
            <a:pPr algn="ctr" defTabSz="913698">
              <a:defRPr/>
            </a:pPr>
            <a:r>
              <a:rPr lang="en-US" sz="1800" kern="0" dirty="0">
                <a:gradFill>
                  <a:gsLst>
                    <a:gs pos="1250">
                      <a:srgbClr val="353535"/>
                    </a:gs>
                    <a:gs pos="100000">
                      <a:srgbClr val="353535"/>
                    </a:gs>
                  </a:gsLst>
                  <a:lin ang="5400000" scaled="0"/>
                </a:gradFill>
                <a:latin typeface="Segoe UI"/>
              </a:rPr>
              <a:t>How often should I </a:t>
            </a:r>
            <a:r>
              <a:rPr lang="en-US" sz="1800" b="1" kern="0" dirty="0">
                <a:gradFill>
                  <a:gsLst>
                    <a:gs pos="1250">
                      <a:srgbClr val="353535"/>
                    </a:gs>
                    <a:gs pos="100000">
                      <a:srgbClr val="353535"/>
                    </a:gs>
                  </a:gsLst>
                  <a:lin ang="5400000" scaled="0"/>
                </a:gradFill>
                <a:latin typeface="Segoe UI"/>
              </a:rPr>
              <a:t>patch</a:t>
            </a:r>
            <a:r>
              <a:rPr lang="en-US" sz="1800" kern="0" dirty="0">
                <a:gradFill>
                  <a:gsLst>
                    <a:gs pos="1250">
                      <a:srgbClr val="353535"/>
                    </a:gs>
                    <a:gs pos="100000">
                      <a:srgbClr val="353535"/>
                    </a:gs>
                  </a:gsLst>
                  <a:lin ang="5400000" scaled="0"/>
                </a:gradFill>
                <a:latin typeface="Segoe UI"/>
              </a:rPr>
              <a:t> my </a:t>
            </a:r>
            <a:r>
              <a:rPr lang="en-US" sz="1800" b="1" kern="0" dirty="0">
                <a:gradFill>
                  <a:gsLst>
                    <a:gs pos="1250">
                      <a:srgbClr val="353535"/>
                    </a:gs>
                    <a:gs pos="100000">
                      <a:srgbClr val="353535"/>
                    </a:gs>
                  </a:gsLst>
                  <a:lin ang="5400000" scaled="0"/>
                </a:gradFill>
                <a:latin typeface="Segoe UI"/>
              </a:rPr>
              <a:t>servers</a:t>
            </a:r>
            <a:r>
              <a:rPr lang="en-US" sz="1800" kern="0" dirty="0">
                <a:gradFill>
                  <a:gsLst>
                    <a:gs pos="1250">
                      <a:srgbClr val="353535"/>
                    </a:gs>
                    <a:gs pos="100000">
                      <a:srgbClr val="353535"/>
                    </a:gs>
                  </a:gsLst>
                  <a:lin ang="5400000" scaled="0"/>
                </a:gradFill>
                <a:latin typeface="Segoe UI"/>
              </a:rPr>
              <a:t>?</a:t>
            </a:r>
          </a:p>
          <a:p>
            <a:pPr algn="ctr" defTabSz="913698">
              <a:defRPr/>
            </a:pPr>
            <a:r>
              <a:rPr lang="en-US" sz="1800" kern="0" dirty="0">
                <a:gradFill>
                  <a:gsLst>
                    <a:gs pos="1250">
                      <a:srgbClr val="353535"/>
                    </a:gs>
                    <a:gs pos="100000">
                      <a:srgbClr val="353535"/>
                    </a:gs>
                  </a:gsLst>
                  <a:lin ang="5400000" scaled="0"/>
                </a:gradFill>
                <a:latin typeface="Segoe UI"/>
              </a:rPr>
              <a:t>How often should I backup my </a:t>
            </a:r>
            <a:r>
              <a:rPr lang="en-US" sz="1800" b="1" kern="0" dirty="0">
                <a:gradFill>
                  <a:gsLst>
                    <a:gs pos="1250">
                      <a:srgbClr val="353535"/>
                    </a:gs>
                    <a:gs pos="100000">
                      <a:srgbClr val="353535"/>
                    </a:gs>
                  </a:gsLst>
                  <a:lin ang="5400000" scaled="0"/>
                </a:gradFill>
                <a:latin typeface="Segoe UI"/>
              </a:rPr>
              <a:t>server</a:t>
            </a:r>
            <a:r>
              <a:rPr lang="en-US" sz="1800" kern="0" dirty="0">
                <a:gradFill>
                  <a:gsLst>
                    <a:gs pos="1250">
                      <a:srgbClr val="353535"/>
                    </a:gs>
                    <a:gs pos="100000">
                      <a:srgbClr val="353535"/>
                    </a:gs>
                  </a:gsLst>
                  <a:lin ang="5400000" scaled="0"/>
                </a:gradFill>
                <a:latin typeface="Segoe UI"/>
              </a:rPr>
              <a:t>?</a:t>
            </a:r>
          </a:p>
          <a:p>
            <a:pPr algn="ctr" defTabSz="913698">
              <a:defRPr/>
            </a:pPr>
            <a:r>
              <a:rPr lang="en-US" sz="1800" kern="0" dirty="0">
                <a:gradFill>
                  <a:gsLst>
                    <a:gs pos="1250">
                      <a:srgbClr val="353535"/>
                    </a:gs>
                    <a:gs pos="100000">
                      <a:srgbClr val="353535"/>
                    </a:gs>
                  </a:gsLst>
                  <a:lin ang="5400000" scaled="0"/>
                </a:gradFill>
                <a:latin typeface="Segoe UI"/>
              </a:rPr>
              <a:t>Which packages should be on my </a:t>
            </a:r>
            <a:r>
              <a:rPr lang="en-US" sz="1800" b="1" kern="0" dirty="0">
                <a:gradFill>
                  <a:gsLst>
                    <a:gs pos="1250">
                      <a:srgbClr val="353535"/>
                    </a:gs>
                    <a:gs pos="100000">
                      <a:srgbClr val="353535"/>
                    </a:gs>
                  </a:gsLst>
                  <a:lin ang="5400000" scaled="0"/>
                </a:gradFill>
                <a:latin typeface="Segoe UI"/>
              </a:rPr>
              <a:t>server</a:t>
            </a:r>
            <a:r>
              <a:rPr lang="en-US" sz="1800" kern="0" dirty="0">
                <a:gradFill>
                  <a:gsLst>
                    <a:gs pos="1250">
                      <a:srgbClr val="353535"/>
                    </a:gs>
                    <a:gs pos="100000">
                      <a:srgbClr val="353535"/>
                    </a:gs>
                  </a:gsLst>
                  <a:lin ang="5400000" scaled="0"/>
                </a:gradFill>
                <a:latin typeface="Segoe UI"/>
              </a:rPr>
              <a:t>?</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2845616" y="256526"/>
            <a:ext cx="6661694" cy="1224224"/>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698">
              <a:defRPr/>
            </a:pPr>
            <a:r>
              <a:rPr lang="en-US" sz="1800" dirty="0">
                <a:gradFill>
                  <a:gsLst>
                    <a:gs pos="1250">
                      <a:srgbClr val="353535"/>
                    </a:gs>
                    <a:gs pos="100000">
                      <a:srgbClr val="353535"/>
                    </a:gs>
                  </a:gsLst>
                  <a:lin ang="5400000" scaled="0"/>
                </a:gradFill>
              </a:rPr>
              <a:t>What is the right </a:t>
            </a:r>
            <a:r>
              <a:rPr lang="en-US" sz="1800" b="1" dirty="0">
                <a:gradFill>
                  <a:gsLst>
                    <a:gs pos="1250">
                      <a:srgbClr val="353535"/>
                    </a:gs>
                    <a:gs pos="100000">
                      <a:srgbClr val="353535"/>
                    </a:gs>
                  </a:gsLst>
                  <a:lin ang="5400000" scaled="0"/>
                </a:gradFill>
              </a:rPr>
              <a:t>size</a:t>
            </a:r>
            <a:r>
              <a:rPr lang="en-US" sz="1800" dirty="0">
                <a:gradFill>
                  <a:gsLst>
                    <a:gs pos="1250">
                      <a:srgbClr val="353535"/>
                    </a:gs>
                    <a:gs pos="100000">
                      <a:srgbClr val="353535"/>
                    </a:gs>
                  </a:gsLst>
                  <a:lin ang="5400000" scaled="0"/>
                </a:gradFill>
              </a:rPr>
              <a:t> of </a:t>
            </a:r>
            <a:r>
              <a:rPr lang="en-US" sz="1800" b="1" dirty="0">
                <a:gradFill>
                  <a:gsLst>
                    <a:gs pos="1250">
                      <a:srgbClr val="353535"/>
                    </a:gs>
                    <a:gs pos="100000">
                      <a:srgbClr val="353535"/>
                    </a:gs>
                  </a:gsLst>
                  <a:lin ang="5400000" scaled="0"/>
                </a:gradFill>
              </a:rPr>
              <a:t>servers</a:t>
            </a:r>
            <a:r>
              <a:rPr lang="en-US" sz="1800" dirty="0">
                <a:gradFill>
                  <a:gsLst>
                    <a:gs pos="1250">
                      <a:srgbClr val="353535"/>
                    </a:gs>
                    <a:gs pos="100000">
                      <a:srgbClr val="353535"/>
                    </a:gs>
                  </a:gsLst>
                  <a:lin ang="5400000" scaled="0"/>
                </a:gradFill>
              </a:rPr>
              <a:t> for my business needs?</a:t>
            </a:r>
          </a:p>
          <a:p>
            <a:pPr algn="ctr" defTabSz="913698">
              <a:defRPr/>
            </a:pPr>
            <a:r>
              <a:rPr lang="en-US" sz="1800" dirty="0">
                <a:gradFill>
                  <a:gsLst>
                    <a:gs pos="1250">
                      <a:srgbClr val="353535"/>
                    </a:gs>
                    <a:gs pos="100000">
                      <a:srgbClr val="353535"/>
                    </a:gs>
                  </a:gsLst>
                  <a:lin ang="5400000" scaled="0"/>
                </a:gradFill>
              </a:rPr>
              <a:t>How can I increase </a:t>
            </a:r>
            <a:r>
              <a:rPr lang="en-US" sz="1800" b="1" dirty="0">
                <a:gradFill>
                  <a:gsLst>
                    <a:gs pos="1250">
                      <a:srgbClr val="353535"/>
                    </a:gs>
                    <a:gs pos="100000">
                      <a:srgbClr val="353535"/>
                    </a:gs>
                  </a:gsLst>
                  <a:lin ang="5400000" scaled="0"/>
                </a:gradFill>
              </a:rPr>
              <a:t>server</a:t>
            </a:r>
            <a:r>
              <a:rPr lang="en-US" sz="1800" dirty="0">
                <a:gradFill>
                  <a:gsLst>
                    <a:gs pos="1250">
                      <a:srgbClr val="353535"/>
                    </a:gs>
                    <a:gs pos="100000">
                      <a:srgbClr val="353535"/>
                    </a:gs>
                  </a:gsLst>
                  <a:lin ang="5400000" scaled="0"/>
                </a:gradFill>
              </a:rPr>
              <a:t> utilization?</a:t>
            </a:r>
          </a:p>
          <a:p>
            <a:pPr algn="ctr" defTabSz="913698">
              <a:defRPr/>
            </a:pPr>
            <a:r>
              <a:rPr lang="en-US" sz="1800" dirty="0">
                <a:gradFill>
                  <a:gsLst>
                    <a:gs pos="1250">
                      <a:srgbClr val="353535"/>
                    </a:gs>
                    <a:gs pos="100000">
                      <a:srgbClr val="353535"/>
                    </a:gs>
                  </a:gsLst>
                  <a:lin ang="5400000" scaled="0"/>
                </a:gradFill>
              </a:rPr>
              <a:t>How many </a:t>
            </a:r>
            <a:r>
              <a:rPr lang="en-US" sz="1800" b="1" dirty="0">
                <a:gradFill>
                  <a:gsLst>
                    <a:gs pos="1250">
                      <a:srgbClr val="353535"/>
                    </a:gs>
                    <a:gs pos="100000">
                      <a:srgbClr val="353535"/>
                    </a:gs>
                  </a:gsLst>
                  <a:lin ang="5400000" scaled="0"/>
                </a:gradFill>
              </a:rPr>
              <a:t>servers</a:t>
            </a:r>
            <a:r>
              <a:rPr lang="en-US" sz="1800" dirty="0">
                <a:gradFill>
                  <a:gsLst>
                    <a:gs pos="1250">
                      <a:srgbClr val="353535"/>
                    </a:gs>
                    <a:gs pos="100000">
                      <a:srgbClr val="353535"/>
                    </a:gs>
                  </a:gsLst>
                  <a:lin ang="5400000" scaled="0"/>
                </a:gradFill>
              </a:rPr>
              <a:t> do I need?</a:t>
            </a:r>
          </a:p>
          <a:p>
            <a:pPr algn="ctr" defTabSz="913698">
              <a:defRPr/>
            </a:pPr>
            <a:r>
              <a:rPr lang="en-US" sz="1800" dirty="0">
                <a:gradFill>
                  <a:gsLst>
                    <a:gs pos="1250">
                      <a:srgbClr val="353535"/>
                    </a:gs>
                    <a:gs pos="100000">
                      <a:srgbClr val="353535"/>
                    </a:gs>
                  </a:gsLst>
                  <a:lin ang="5400000" scaled="0"/>
                </a:gradFill>
              </a:rPr>
              <a:t>How can I </a:t>
            </a:r>
            <a:r>
              <a:rPr lang="en-US" sz="1800" b="1" dirty="0">
                <a:gradFill>
                  <a:gsLst>
                    <a:gs pos="1250">
                      <a:srgbClr val="353535"/>
                    </a:gs>
                    <a:gs pos="100000">
                      <a:srgbClr val="353535"/>
                    </a:gs>
                  </a:gsLst>
                  <a:lin ang="5400000" scaled="0"/>
                </a:gradFill>
              </a:rPr>
              <a:t>scale</a:t>
            </a:r>
            <a:r>
              <a:rPr lang="en-US" sz="1800" dirty="0">
                <a:gradFill>
                  <a:gsLst>
                    <a:gs pos="1250">
                      <a:srgbClr val="353535"/>
                    </a:gs>
                    <a:gs pos="100000">
                      <a:srgbClr val="353535"/>
                    </a:gs>
                  </a:gsLst>
                  <a:lin ang="5400000" scaled="0"/>
                </a:gradFill>
              </a:rPr>
              <a:t> my app?</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533457" y="3222698"/>
            <a:ext cx="4942521" cy="941711"/>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defTabSz="913698">
              <a:defRPr/>
            </a:pPr>
            <a:r>
              <a:rPr lang="en-US" sz="1800" dirty="0">
                <a:gradFill>
                  <a:gsLst>
                    <a:gs pos="1250">
                      <a:srgbClr val="353535"/>
                    </a:gs>
                    <a:gs pos="100000">
                      <a:srgbClr val="353535"/>
                    </a:gs>
                  </a:gsLst>
                  <a:lin ang="5400000" scaled="0"/>
                </a:gradFill>
              </a:rPr>
              <a:t>How do I </a:t>
            </a:r>
            <a:r>
              <a:rPr lang="en-US" sz="1800" b="1" dirty="0">
                <a:gradFill>
                  <a:gsLst>
                    <a:gs pos="1250">
                      <a:srgbClr val="353535"/>
                    </a:gs>
                    <a:gs pos="100000">
                      <a:srgbClr val="353535"/>
                    </a:gs>
                  </a:gsLst>
                  <a:lin ang="5400000" scaled="0"/>
                </a:gradFill>
              </a:rPr>
              <a:t>deploy</a:t>
            </a:r>
            <a:r>
              <a:rPr lang="en-US" sz="1800" dirty="0">
                <a:gradFill>
                  <a:gsLst>
                    <a:gs pos="1250">
                      <a:srgbClr val="353535"/>
                    </a:gs>
                    <a:gs pos="100000">
                      <a:srgbClr val="353535"/>
                    </a:gs>
                  </a:gsLst>
                  <a:lin ang="5400000" scaled="0"/>
                </a:gradFill>
              </a:rPr>
              <a:t> new </a:t>
            </a:r>
            <a:r>
              <a:rPr lang="en-US" sz="1800" b="1" dirty="0">
                <a:gradFill>
                  <a:gsLst>
                    <a:gs pos="1250">
                      <a:srgbClr val="353535"/>
                    </a:gs>
                    <a:gs pos="100000">
                      <a:srgbClr val="353535"/>
                    </a:gs>
                  </a:gsLst>
                  <a:lin ang="5400000" scaled="0"/>
                </a:gradFill>
              </a:rPr>
              <a:t>code</a:t>
            </a:r>
            <a:r>
              <a:rPr lang="en-US" sz="1800" dirty="0">
                <a:gradFill>
                  <a:gsLst>
                    <a:gs pos="1250">
                      <a:srgbClr val="353535"/>
                    </a:gs>
                    <a:gs pos="100000">
                      <a:srgbClr val="353535"/>
                    </a:gs>
                  </a:gsLst>
                  <a:lin ang="5400000" scaled="0"/>
                </a:gradFill>
              </a:rPr>
              <a:t> to my </a:t>
            </a:r>
            <a:r>
              <a:rPr lang="en-US" sz="1800" b="1" dirty="0">
                <a:gradFill>
                  <a:gsLst>
                    <a:gs pos="1250">
                      <a:srgbClr val="353535"/>
                    </a:gs>
                    <a:gs pos="100000">
                      <a:srgbClr val="353535"/>
                    </a:gs>
                  </a:gsLst>
                  <a:lin ang="5400000" scaled="0"/>
                </a:gradFill>
              </a:rPr>
              <a:t>server</a:t>
            </a:r>
            <a:r>
              <a:rPr lang="en-US" sz="1800" dirty="0">
                <a:gradFill>
                  <a:gsLst>
                    <a:gs pos="1250">
                      <a:srgbClr val="353535"/>
                    </a:gs>
                    <a:gs pos="100000">
                      <a:srgbClr val="353535"/>
                    </a:gs>
                  </a:gsLst>
                  <a:lin ang="5400000" scaled="0"/>
                </a:gradFill>
              </a:rPr>
              <a:t>?</a:t>
            </a:r>
          </a:p>
          <a:p>
            <a:pPr defTabSz="913698">
              <a:defRPr/>
            </a:pPr>
            <a:r>
              <a:rPr lang="en-US" sz="1800" b="1" dirty="0">
                <a:gradFill>
                  <a:gsLst>
                    <a:gs pos="1250">
                      <a:srgbClr val="353535"/>
                    </a:gs>
                    <a:gs pos="100000">
                      <a:srgbClr val="353535"/>
                    </a:gs>
                  </a:gsLst>
                  <a:lin ang="5400000" scaled="0"/>
                </a:gradFill>
              </a:rPr>
              <a:t>Which OS </a:t>
            </a:r>
            <a:r>
              <a:rPr lang="en-US" sz="1800" dirty="0">
                <a:gradFill>
                  <a:gsLst>
                    <a:gs pos="1250">
                      <a:srgbClr val="353535"/>
                    </a:gs>
                    <a:gs pos="100000">
                      <a:srgbClr val="353535"/>
                    </a:gs>
                  </a:gsLst>
                  <a:lin ang="5400000" scaled="0"/>
                </a:gradFill>
              </a:rPr>
              <a:t>should I use?</a:t>
            </a:r>
          </a:p>
          <a:p>
            <a:pPr defTabSz="913698">
              <a:defRPr/>
            </a:pPr>
            <a:r>
              <a:rPr lang="en-US" sz="1800" dirty="0">
                <a:gradFill>
                  <a:gsLst>
                    <a:gs pos="1250">
                      <a:srgbClr val="353535"/>
                    </a:gs>
                    <a:gs pos="100000">
                      <a:srgbClr val="353535"/>
                    </a:gs>
                  </a:gsLst>
                  <a:lin ang="5400000" scaled="0"/>
                </a:gradFill>
              </a:rPr>
              <a:t>Who </a:t>
            </a:r>
            <a:r>
              <a:rPr lang="en-US" sz="1800" b="1" dirty="0">
                <a:gradFill>
                  <a:gsLst>
                    <a:gs pos="1250">
                      <a:srgbClr val="353535"/>
                    </a:gs>
                    <a:gs pos="100000">
                      <a:srgbClr val="353535"/>
                    </a:gs>
                  </a:gsLst>
                  <a:lin ang="5400000" scaled="0"/>
                </a:gradFill>
              </a:rPr>
              <a:t>monitors</a:t>
            </a:r>
            <a:r>
              <a:rPr lang="en-US" sz="1800" dirty="0">
                <a:gradFill>
                  <a:gsLst>
                    <a:gs pos="1250">
                      <a:srgbClr val="353535"/>
                    </a:gs>
                    <a:gs pos="100000">
                      <a:srgbClr val="353535"/>
                    </a:gs>
                  </a:gsLst>
                  <a:lin ang="5400000" scaled="0"/>
                </a:gradFill>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548187" y="4202926"/>
            <a:ext cx="1340102" cy="1340102"/>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err="1">
                  <a:solidFill>
                    <a:srgbClr val="353535"/>
                  </a:solidFill>
                  <a:latin typeface="Segoe UI Semilight"/>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548187" y="1723031"/>
            <a:ext cx="1340102" cy="1340102"/>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76615" y="1723031"/>
            <a:ext cx="1340102" cy="1340102"/>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319759" y="1723031"/>
            <a:ext cx="1340102" cy="1340102"/>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228936" y="2368096"/>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7000507" y="2368096"/>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213408" y="3160432"/>
            <a:ext cx="0" cy="940686"/>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378735" y="5096991"/>
            <a:ext cx="614162"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755763" y="6592915"/>
            <a:ext cx="4841399" cy="329654"/>
          </a:xfrm>
          <a:prstGeom prst="rect">
            <a:avLst/>
          </a:prstGeom>
        </p:spPr>
        <p:txBody>
          <a:bodyPr vert="horz" lIns="93247" tIns="46623" rIns="93247" bIns="4662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1451089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40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par>
                                <p:cTn id="27" presetID="42" presetClass="path" presetSubtype="0" decel="100000" fill="hold" grpId="1" nodeType="withEffect">
                                  <p:stCondLst>
                                    <p:cond delay="400"/>
                                  </p:stCondLst>
                                  <p:childTnLst>
                                    <p:animMotion origin="layout" path="M 4.16667E-7 -4.07407E-6 L 4.16667E-7 -0.05439 " pathEditMode="relative" rAng="0" ptsTypes="AA">
                                      <p:cBhvr>
                                        <p:cTn id="28" dur="500" spd="-100000" fill="hold"/>
                                        <p:tgtEl>
                                          <p:spTgt spid="150"/>
                                        </p:tgtEl>
                                        <p:attrNameLst>
                                          <p:attrName>ppt_x</p:attrName>
                                          <p:attrName>ppt_y</p:attrName>
                                        </p:attrNameLst>
                                      </p:cBhvr>
                                      <p:rCtr x="0" y="-2731"/>
                                    </p:animMotion>
                                  </p:childTnLst>
                                </p:cTn>
                              </p:par>
                              <p:par>
                                <p:cTn id="29" presetID="10" presetClass="entr" presetSubtype="0" fill="hold" grpId="0" nodeType="with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500"/>
                                        <p:tgtEl>
                                          <p:spTgt spid="153"/>
                                        </p:tgtEl>
                                      </p:cBhvr>
                                    </p:animEffect>
                                  </p:childTnLst>
                                </p:cTn>
                              </p:par>
                              <p:par>
                                <p:cTn id="32" presetID="42" presetClass="path" presetSubtype="0" decel="100000" fill="hold" grpId="1" nodeType="withEffect">
                                  <p:stCondLst>
                                    <p:cond delay="0"/>
                                  </p:stCondLst>
                                  <p:childTnLst>
                                    <p:animMotion origin="layout" path="M 1.45833E-6 7.40741E-7 L 1.45833E-6 0.04352 " pathEditMode="relative" rAng="0" ptsTypes="AA">
                                      <p:cBhvr>
                                        <p:cTn id="33" dur="500" spd="-100000" fill="hold"/>
                                        <p:tgtEl>
                                          <p:spTgt spid="153"/>
                                        </p:tgtEl>
                                        <p:attrNameLst>
                                          <p:attrName>ppt_x</p:attrName>
                                          <p:attrName>ppt_y</p:attrName>
                                        </p:attrNameLst>
                                      </p:cBhvr>
                                      <p:rCtr x="0" y="2176"/>
                                    </p:animMotion>
                                  </p:childTnLst>
                                </p:cTn>
                              </p:par>
                              <p:par>
                                <p:cTn id="34" presetID="10" presetClass="entr" presetSubtype="0" fill="hold" grpId="0" nodeType="withEffect">
                                  <p:stCondLst>
                                    <p:cond delay="35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par>
                                <p:cTn id="37" presetID="42" presetClass="path" presetSubtype="0" decel="100000" fill="hold" grpId="1" nodeType="withEffect">
                                  <p:stCondLst>
                                    <p:cond delay="350"/>
                                  </p:stCondLst>
                                  <p:childTnLst>
                                    <p:animMotion origin="layout" path="M 1.875E-6 3.7037E-6 L -0.03672 3.7037E-6 " pathEditMode="relative" rAng="0" ptsTypes="AA">
                                      <p:cBhvr>
                                        <p:cTn id="38" dur="500" spd="-100000" fill="hold"/>
                                        <p:tgtEl>
                                          <p:spTgt spid="144"/>
                                        </p:tgtEl>
                                        <p:attrNameLst>
                                          <p:attrName>ppt_x</p:attrName>
                                          <p:attrName>ppt_y</p:attrName>
                                        </p:attrNameLst>
                                      </p:cBhvr>
                                      <p:rCtr x="-1836" y="0"/>
                                    </p:animMotion>
                                  </p:childTnLst>
                                </p:cTn>
                              </p:par>
                              <p:par>
                                <p:cTn id="39" presetID="10" presetClass="entr" presetSubtype="0" fill="hold" grpId="0" nodeType="withEffect">
                                  <p:stCondLst>
                                    <p:cond delay="350"/>
                                  </p:stCondLst>
                                  <p:childTnLst>
                                    <p:set>
                                      <p:cBhvr>
                                        <p:cTn id="40" dur="1" fill="hold">
                                          <p:stCondLst>
                                            <p:cond delay="0"/>
                                          </p:stCondLst>
                                        </p:cTn>
                                        <p:tgtEl>
                                          <p:spTgt spid="204"/>
                                        </p:tgtEl>
                                        <p:attrNameLst>
                                          <p:attrName>style.visibility</p:attrName>
                                        </p:attrNameLst>
                                      </p:cBhvr>
                                      <p:to>
                                        <p:strVal val="visible"/>
                                      </p:to>
                                    </p:set>
                                    <p:animEffect transition="in" filter="fade">
                                      <p:cBhvr>
                                        <p:cTn id="41" dur="500"/>
                                        <p:tgtEl>
                                          <p:spTgt spid="204"/>
                                        </p:tgtEl>
                                      </p:cBhvr>
                                    </p:animEffect>
                                  </p:childTnLst>
                                </p:cTn>
                              </p:par>
                              <p:par>
                                <p:cTn id="42" presetID="42" presetClass="path" presetSubtype="0" decel="100000" fill="hold" grpId="1" nodeType="withEffect">
                                  <p:stCondLst>
                                    <p:cond delay="350"/>
                                  </p:stCondLst>
                                  <p:childTnLst>
                                    <p:animMotion origin="layout" path="M -2.08333E-7 -1.85185E-6 L 0.03672 -1.85185E-6 " pathEditMode="relative" rAng="0" ptsTypes="AA">
                                      <p:cBhvr>
                                        <p:cTn id="43"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50" grpId="0"/>
      <p:bldP spid="150" grpId="1"/>
      <p:bldP spid="153" grpId="0"/>
      <p:bldP spid="153" grpId="1"/>
      <p:bldP spid="204" grpId="0" animBg="1"/>
      <p:bldP spid="20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02D68285-415E-47AB-AF42-D90A306051C5}"/>
              </a:ext>
            </a:extLst>
          </p:cNvPr>
          <p:cNvSpPr txBox="1"/>
          <p:nvPr/>
        </p:nvSpPr>
        <p:spPr>
          <a:xfrm>
            <a:off x="3579259" y="4561164"/>
            <a:ext cx="2510666" cy="382308"/>
          </a:xfrm>
          <a:prstGeom prst="rect">
            <a:avLst/>
          </a:prstGeom>
          <a:noFill/>
        </p:spPr>
        <p:txBody>
          <a:bodyPr wrap="square" rtlCol="0">
            <a:spAutoFit/>
          </a:bodyPr>
          <a:lstStyle/>
          <a:p>
            <a:pPr algn="ctr" defTabSz="932597">
              <a:defRPr/>
            </a:pPr>
            <a:r>
              <a:rPr lang="en-US">
                <a:solidFill>
                  <a:srgbClr val="D83B01"/>
                </a:solidFill>
                <a:latin typeface="Consolas" panose="020B0609020204030204" pitchFamily="49" charset="0"/>
              </a:rPr>
              <a:t>"Hello BRK3348!"</a:t>
            </a:r>
          </a:p>
        </p:txBody>
      </p:sp>
      <p:sp>
        <p:nvSpPr>
          <p:cNvPr id="52" name="TextBox 51">
            <a:extLst>
              <a:ext uri="{FF2B5EF4-FFF2-40B4-BE49-F238E27FC236}">
                <a16:creationId xmlns:a16="http://schemas.microsoft.com/office/drawing/2014/main" id="{ABA988B2-EF9C-4D6F-B968-F779BB9F3216}"/>
              </a:ext>
            </a:extLst>
          </p:cNvPr>
          <p:cNvSpPr txBox="1"/>
          <p:nvPr/>
        </p:nvSpPr>
        <p:spPr>
          <a:xfrm>
            <a:off x="1440474" y="4559484"/>
            <a:ext cx="2824424" cy="382308"/>
          </a:xfrm>
          <a:prstGeom prst="rect">
            <a:avLst/>
          </a:prstGeom>
          <a:noFill/>
        </p:spPr>
        <p:txBody>
          <a:bodyPr wrap="square" rtlCol="0">
            <a:spAutoFit/>
          </a:bodyPr>
          <a:lstStyle/>
          <a:p>
            <a:pPr algn="ctr" defTabSz="932597">
              <a:defRPr/>
            </a:pPr>
            <a:r>
              <a:rPr lang="en-US">
                <a:solidFill>
                  <a:srgbClr val="D83B01"/>
                </a:solidFill>
                <a:latin typeface="Consolas" panose="020B0609020204030204" pitchFamily="49" charset="0"/>
              </a:rPr>
              <a:t>["Hello BRK3348!"]</a:t>
            </a:r>
          </a:p>
        </p:txBody>
      </p:sp>
      <p:sp>
        <p:nvSpPr>
          <p:cNvPr id="4" name="Rectangle 3">
            <a:extLst>
              <a:ext uri="{FF2B5EF4-FFF2-40B4-BE49-F238E27FC236}">
                <a16:creationId xmlns:a16="http://schemas.microsoft.com/office/drawing/2014/main" id="{A514EBD5-9387-4F42-A2DE-5F54D875CBF9}"/>
              </a:ext>
            </a:extLst>
          </p:cNvPr>
          <p:cNvSpPr/>
          <p:nvPr/>
        </p:nvSpPr>
        <p:spPr>
          <a:xfrm>
            <a:off x="1992945" y="3204752"/>
            <a:ext cx="1719487" cy="10297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r>
              <a:rPr lang="en-US">
                <a:solidFill>
                  <a:srgbClr val="FFFFFF"/>
                </a:solidFill>
                <a:latin typeface="Segoe UI"/>
              </a:rPr>
              <a:t>Orchestrator Function</a:t>
            </a:r>
          </a:p>
        </p:txBody>
      </p:sp>
      <p:sp>
        <p:nvSpPr>
          <p:cNvPr id="5" name="Rectangle 4">
            <a:extLst>
              <a:ext uri="{FF2B5EF4-FFF2-40B4-BE49-F238E27FC236}">
                <a16:creationId xmlns:a16="http://schemas.microsoft.com/office/drawing/2014/main" id="{5A7AB49D-2717-4EAB-AE67-6F41F3D88B89}"/>
              </a:ext>
            </a:extLst>
          </p:cNvPr>
          <p:cNvSpPr/>
          <p:nvPr/>
        </p:nvSpPr>
        <p:spPr>
          <a:xfrm>
            <a:off x="5431920" y="3204752"/>
            <a:ext cx="1719487" cy="102975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r>
              <a:rPr lang="en-US">
                <a:solidFill>
                  <a:srgbClr val="FFFFFF"/>
                </a:solidFill>
                <a:latin typeface="Segoe UI"/>
              </a:rPr>
              <a:t>Activity Function</a:t>
            </a:r>
          </a:p>
        </p:txBody>
      </p:sp>
      <p:sp>
        <p:nvSpPr>
          <p:cNvPr id="6" name="Rectangle 5">
            <a:extLst>
              <a:ext uri="{FF2B5EF4-FFF2-40B4-BE49-F238E27FC236}">
                <a16:creationId xmlns:a16="http://schemas.microsoft.com/office/drawing/2014/main" id="{98C0435B-89A7-4CEE-839F-391E09C73A6B}"/>
              </a:ext>
            </a:extLst>
          </p:cNvPr>
          <p:cNvSpPr/>
          <p:nvPr/>
        </p:nvSpPr>
        <p:spPr>
          <a:xfrm>
            <a:off x="3712432" y="5643121"/>
            <a:ext cx="1719487" cy="10297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r>
              <a:rPr lang="en-US">
                <a:solidFill>
                  <a:srgbClr val="FFFFFF"/>
                </a:solidFill>
                <a:latin typeface="Segoe UI"/>
              </a:rPr>
              <a:t>Execution History</a:t>
            </a:r>
          </a:p>
        </p:txBody>
      </p:sp>
      <p:sp>
        <p:nvSpPr>
          <p:cNvPr id="8" name="Rectangle 7">
            <a:extLst>
              <a:ext uri="{FF2B5EF4-FFF2-40B4-BE49-F238E27FC236}">
                <a16:creationId xmlns:a16="http://schemas.microsoft.com/office/drawing/2014/main" id="{10053B66-E217-4AD4-94DC-CB5D2613AE88}"/>
              </a:ext>
            </a:extLst>
          </p:cNvPr>
          <p:cNvSpPr/>
          <p:nvPr/>
        </p:nvSpPr>
        <p:spPr>
          <a:xfrm>
            <a:off x="1009888" y="1166818"/>
            <a:ext cx="10416699" cy="1534858"/>
          </a:xfrm>
          <a:prstGeom prst="rect">
            <a:avLst/>
          </a:prstGeom>
          <a:solidFill>
            <a:srgbClr val="111111"/>
          </a:solidFill>
          <a:ln>
            <a:solidFill>
              <a:srgbClr val="111111"/>
            </a:solidFill>
          </a:ln>
        </p:spPr>
        <p:txBody>
          <a:bodyPr wrap="square">
            <a:spAutoFit/>
          </a:bodyPr>
          <a:lstStyle/>
          <a:p>
            <a:pPr defTabSz="932597">
              <a:defRPr/>
            </a:pPr>
            <a:r>
              <a:rPr lang="en-US">
                <a:solidFill>
                  <a:srgbClr val="0078D7"/>
                </a:solidFill>
                <a:latin typeface="Consolas" panose="020B0609020204030204" pitchFamily="49" charset="0"/>
              </a:rPr>
              <a:t>var</a:t>
            </a:r>
            <a:r>
              <a:rPr lang="en-US">
                <a:solidFill>
                  <a:srgbClr val="FFFFFF">
                    <a:lumMod val="95000"/>
                  </a:srgbClr>
                </a:solidFill>
                <a:latin typeface="Consolas" panose="020B0609020204030204" pitchFamily="49" charset="0"/>
              </a:rPr>
              <a:t> outputs = </a:t>
            </a:r>
            <a:r>
              <a:rPr lang="en-US">
                <a:solidFill>
                  <a:srgbClr val="0078D7"/>
                </a:solidFill>
                <a:latin typeface="Consolas" panose="020B0609020204030204" pitchFamily="49" charset="0"/>
              </a:rPr>
              <a:t>new</a:t>
            </a:r>
            <a:r>
              <a:rPr lang="en-US">
                <a:solidFill>
                  <a:srgbClr val="FFFFFF">
                    <a:lumMod val="95000"/>
                  </a:srgbClr>
                </a:solidFill>
                <a:latin typeface="Consolas" panose="020B0609020204030204" pitchFamily="49" charset="0"/>
              </a:rPr>
              <a:t> </a:t>
            </a:r>
            <a:r>
              <a:rPr lang="en-US">
                <a:solidFill>
                  <a:srgbClr val="00A4B3">
                    <a:lumMod val="60000"/>
                    <a:lumOff val="40000"/>
                  </a:srgbClr>
                </a:solidFill>
                <a:latin typeface="Consolas" panose="020B0609020204030204" pitchFamily="49" charset="0"/>
              </a:rPr>
              <a:t>List</a:t>
            </a:r>
            <a:r>
              <a:rPr lang="en-US">
                <a:solidFill>
                  <a:srgbClr val="FFFFFF">
                    <a:lumMod val="95000"/>
                  </a:srgbClr>
                </a:solidFill>
                <a:latin typeface="Consolas" panose="020B0609020204030204" pitchFamily="49" charset="0"/>
              </a:rPr>
              <a:t>&lt;</a:t>
            </a:r>
            <a:r>
              <a:rPr lang="en-US">
                <a:solidFill>
                  <a:srgbClr val="0078D7"/>
                </a:solidFill>
                <a:latin typeface="Consolas" panose="020B0609020204030204" pitchFamily="49" charset="0"/>
              </a:rPr>
              <a:t>string</a:t>
            </a:r>
            <a:r>
              <a:rPr lang="en-US">
                <a:solidFill>
                  <a:srgbClr val="FFFFFF">
                    <a:lumMod val="95000"/>
                  </a:srgbClr>
                </a:solidFill>
                <a:latin typeface="Consolas" panose="020B0609020204030204" pitchFamily="49" charset="0"/>
              </a:rPr>
              <a:t>&gt;();</a:t>
            </a:r>
          </a:p>
          <a:p>
            <a:pPr defTabSz="932597">
              <a:defRPr/>
            </a:pPr>
            <a:endParaRPr lang="en-US">
              <a:solidFill>
                <a:srgbClr val="FFFFFF">
                  <a:lumMod val="95000"/>
                </a:srgbClr>
              </a:solidFill>
              <a:latin typeface="Consolas" panose="020B0609020204030204" pitchFamily="49" charset="0"/>
            </a:endParaRPr>
          </a:p>
          <a:p>
            <a:pPr defTabSz="932597">
              <a:defRPr/>
            </a:pPr>
            <a:r>
              <a:rPr lang="en-US" err="1">
                <a:solidFill>
                  <a:srgbClr val="FFFFFF">
                    <a:lumMod val="95000"/>
                  </a:srgbClr>
                </a:solidFill>
                <a:latin typeface="Consolas" panose="020B0609020204030204" pitchFamily="49" charset="0"/>
              </a:rPr>
              <a:t>outputs.Add</a:t>
            </a:r>
            <a:r>
              <a:rPr lang="en-US">
                <a:solidFill>
                  <a:srgbClr val="FFFFFF">
                    <a:lumMod val="95000"/>
                  </a:srgbClr>
                </a:solidFill>
                <a:latin typeface="Consolas" panose="020B0609020204030204" pitchFamily="49" charset="0"/>
              </a:rPr>
              <a:t>(</a:t>
            </a:r>
            <a:r>
              <a:rPr lang="en-US">
                <a:solidFill>
                  <a:srgbClr val="0078D7"/>
                </a:solidFill>
                <a:latin typeface="Consolas" panose="020B0609020204030204" pitchFamily="49" charset="0"/>
              </a:rPr>
              <a:t>await</a:t>
            </a:r>
            <a:r>
              <a:rPr lang="en-US">
                <a:solidFill>
                  <a:srgbClr val="FFFFFF">
                    <a:lumMod val="95000"/>
                  </a:srgbClr>
                </a:solidFill>
                <a:latin typeface="Consolas" panose="020B0609020204030204" pitchFamily="49" charset="0"/>
              </a:rPr>
              <a:t> </a:t>
            </a:r>
            <a:r>
              <a:rPr lang="en-US" err="1">
                <a:solidFill>
                  <a:srgbClr val="FFFFFF">
                    <a:lumMod val="95000"/>
                  </a:srgbClr>
                </a:solidFill>
                <a:latin typeface="Consolas" panose="020B0609020204030204" pitchFamily="49" charset="0"/>
              </a:rPr>
              <a:t>context.CallActivityAsync</a:t>
            </a:r>
            <a:r>
              <a:rPr lang="en-US">
                <a:solidFill>
                  <a:srgbClr val="FFFFFF">
                    <a:lumMod val="95000"/>
                  </a:srgbClr>
                </a:solidFill>
                <a:latin typeface="Consolas" panose="020B0609020204030204" pitchFamily="49" charset="0"/>
              </a:rPr>
              <a:t>&lt;</a:t>
            </a:r>
            <a:r>
              <a:rPr lang="en-US">
                <a:solidFill>
                  <a:srgbClr val="0078D7"/>
                </a:solidFill>
                <a:latin typeface="Consolas" panose="020B0609020204030204" pitchFamily="49" charset="0"/>
              </a:rPr>
              <a:t>string</a:t>
            </a:r>
            <a:r>
              <a:rPr lang="en-US">
                <a:solidFill>
                  <a:srgbClr val="FFFFFF">
                    <a:lumMod val="95000"/>
                  </a:srgbClr>
                </a:solidFill>
                <a:latin typeface="Consolas" panose="020B0609020204030204" pitchFamily="49" charset="0"/>
              </a:rPr>
              <a:t>&gt;(</a:t>
            </a:r>
            <a:r>
              <a:rPr lang="en-US">
                <a:solidFill>
                  <a:srgbClr val="D83B01">
                    <a:lumMod val="60000"/>
                    <a:lumOff val="40000"/>
                  </a:srgbClr>
                </a:solidFill>
                <a:latin typeface="Consolas" panose="020B0609020204030204" pitchFamily="49" charset="0"/>
              </a:rPr>
              <a:t>"</a:t>
            </a:r>
            <a:r>
              <a:rPr lang="en-US" err="1">
                <a:solidFill>
                  <a:srgbClr val="D83B01">
                    <a:lumMod val="60000"/>
                    <a:lumOff val="40000"/>
                  </a:srgbClr>
                </a:solidFill>
                <a:latin typeface="Consolas" panose="020B0609020204030204" pitchFamily="49" charset="0"/>
              </a:rPr>
              <a:t>SayHello</a:t>
            </a:r>
            <a:r>
              <a:rPr lang="en-US">
                <a:solidFill>
                  <a:srgbClr val="D83B01">
                    <a:lumMod val="60000"/>
                    <a:lumOff val="40000"/>
                  </a:srgbClr>
                </a:solidFill>
                <a:latin typeface="Consolas" panose="020B0609020204030204" pitchFamily="49" charset="0"/>
              </a:rPr>
              <a:t>"</a:t>
            </a:r>
            <a:r>
              <a:rPr lang="en-US">
                <a:solidFill>
                  <a:srgbClr val="FFFFFF">
                    <a:lumMod val="95000"/>
                  </a:srgbClr>
                </a:solidFill>
                <a:latin typeface="Consolas" panose="020B0609020204030204" pitchFamily="49" charset="0"/>
              </a:rPr>
              <a:t>, </a:t>
            </a:r>
            <a:r>
              <a:rPr lang="en-US">
                <a:solidFill>
                  <a:srgbClr val="D83B01">
                    <a:lumMod val="60000"/>
                    <a:lumOff val="40000"/>
                  </a:srgbClr>
                </a:solidFill>
                <a:latin typeface="Consolas" panose="020B0609020204030204" pitchFamily="49" charset="0"/>
              </a:rPr>
              <a:t>"BRK3348"</a:t>
            </a:r>
            <a:r>
              <a:rPr lang="en-US">
                <a:solidFill>
                  <a:srgbClr val="FFFFFF">
                    <a:lumMod val="95000"/>
                  </a:srgbClr>
                </a:solidFill>
                <a:latin typeface="Consolas" panose="020B0609020204030204" pitchFamily="49" charset="0"/>
              </a:rPr>
              <a:t>));</a:t>
            </a:r>
          </a:p>
          <a:p>
            <a:pPr defTabSz="932597">
              <a:defRPr/>
            </a:pPr>
            <a:endParaRPr lang="en-US">
              <a:solidFill>
                <a:srgbClr val="FFFFFF">
                  <a:lumMod val="95000"/>
                </a:srgbClr>
              </a:solidFill>
              <a:latin typeface="Consolas" panose="020B0609020204030204" pitchFamily="49" charset="0"/>
            </a:endParaRPr>
          </a:p>
          <a:p>
            <a:pPr defTabSz="932597">
              <a:defRPr/>
            </a:pPr>
            <a:r>
              <a:rPr lang="en-US">
                <a:solidFill>
                  <a:srgbClr val="0078D7"/>
                </a:solidFill>
                <a:latin typeface="Consolas" panose="020B0609020204030204" pitchFamily="49" charset="0"/>
              </a:rPr>
              <a:t>return</a:t>
            </a:r>
            <a:r>
              <a:rPr lang="en-US">
                <a:solidFill>
                  <a:srgbClr val="FFFFFF">
                    <a:lumMod val="95000"/>
                  </a:srgbClr>
                </a:solidFill>
                <a:latin typeface="Consolas" panose="020B0609020204030204" pitchFamily="49" charset="0"/>
              </a:rPr>
              <a:t> outputs;</a:t>
            </a:r>
            <a:endParaRPr lang="en-US">
              <a:solidFill>
                <a:srgbClr val="FFFFFF">
                  <a:lumMod val="95000"/>
                </a:srgbClr>
              </a:solidFill>
              <a:latin typeface="Segoe UI"/>
            </a:endParaRPr>
          </a:p>
        </p:txBody>
      </p:sp>
      <p:sp>
        <p:nvSpPr>
          <p:cNvPr id="10" name="Arrow: Right 9">
            <a:extLst>
              <a:ext uri="{FF2B5EF4-FFF2-40B4-BE49-F238E27FC236}">
                <a16:creationId xmlns:a16="http://schemas.microsoft.com/office/drawing/2014/main" id="{49FEF3C7-1ECE-4D6C-B051-13B954143BA0}"/>
              </a:ext>
            </a:extLst>
          </p:cNvPr>
          <p:cNvSpPr/>
          <p:nvPr/>
        </p:nvSpPr>
        <p:spPr>
          <a:xfrm>
            <a:off x="1009886" y="3539907"/>
            <a:ext cx="774195"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1" name="Rectangle 10">
            <a:extLst>
              <a:ext uri="{FF2B5EF4-FFF2-40B4-BE49-F238E27FC236}">
                <a16:creationId xmlns:a16="http://schemas.microsoft.com/office/drawing/2014/main" id="{0EA09ADE-6152-41E6-894E-3E7EC08070BD}"/>
              </a:ext>
            </a:extLst>
          </p:cNvPr>
          <p:cNvSpPr/>
          <p:nvPr/>
        </p:nvSpPr>
        <p:spPr>
          <a:xfrm>
            <a:off x="1990379" y="3204753"/>
            <a:ext cx="1719487" cy="103264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32597">
              <a:defRPr/>
            </a:pPr>
            <a:r>
              <a:rPr lang="en-US">
                <a:solidFill>
                  <a:srgbClr val="FFFFFF"/>
                </a:solidFill>
                <a:latin typeface="Segoe UI"/>
              </a:rPr>
              <a:t>Orchestrator Function</a:t>
            </a:r>
          </a:p>
        </p:txBody>
      </p:sp>
      <p:sp>
        <p:nvSpPr>
          <p:cNvPr id="12" name="Rectangle 11">
            <a:extLst>
              <a:ext uri="{FF2B5EF4-FFF2-40B4-BE49-F238E27FC236}">
                <a16:creationId xmlns:a16="http://schemas.microsoft.com/office/drawing/2014/main" id="{ECC80A84-DB02-49C9-B75B-E3D153FADEE0}"/>
              </a:ext>
            </a:extLst>
          </p:cNvPr>
          <p:cNvSpPr/>
          <p:nvPr/>
        </p:nvSpPr>
        <p:spPr>
          <a:xfrm>
            <a:off x="1009886" y="1222008"/>
            <a:ext cx="10416698" cy="298725"/>
          </a:xfrm>
          <a:prstGeom prst="rect">
            <a:avLst/>
          </a:prstGeom>
          <a:solidFill>
            <a:schemeClr val="accent4">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8" name="Arrow: Right 17">
            <a:extLst>
              <a:ext uri="{FF2B5EF4-FFF2-40B4-BE49-F238E27FC236}">
                <a16:creationId xmlns:a16="http://schemas.microsoft.com/office/drawing/2014/main" id="{980975FD-6B4B-4EBE-97E9-ACFD0E3E5975}"/>
              </a:ext>
            </a:extLst>
          </p:cNvPr>
          <p:cNvSpPr/>
          <p:nvPr/>
        </p:nvSpPr>
        <p:spPr>
          <a:xfrm rot="2717947">
            <a:off x="2223094" y="4767381"/>
            <a:ext cx="1581262"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19" name="Arrow: Right 18">
            <a:extLst>
              <a:ext uri="{FF2B5EF4-FFF2-40B4-BE49-F238E27FC236}">
                <a16:creationId xmlns:a16="http://schemas.microsoft.com/office/drawing/2014/main" id="{2B1A0F76-6CD2-4C26-A468-816D65BE245C}"/>
              </a:ext>
            </a:extLst>
          </p:cNvPr>
          <p:cNvSpPr/>
          <p:nvPr/>
        </p:nvSpPr>
        <p:spPr>
          <a:xfrm rot="13526862">
            <a:off x="2921802" y="4767381"/>
            <a:ext cx="1581262"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0" name="TextBox 19">
            <a:extLst>
              <a:ext uri="{FF2B5EF4-FFF2-40B4-BE49-F238E27FC236}">
                <a16:creationId xmlns:a16="http://schemas.microsoft.com/office/drawing/2014/main" id="{98ABAA60-2D45-4924-956E-C60614A3E6B1}"/>
              </a:ext>
            </a:extLst>
          </p:cNvPr>
          <p:cNvSpPr txBox="1"/>
          <p:nvPr/>
        </p:nvSpPr>
        <p:spPr>
          <a:xfrm>
            <a:off x="2488405" y="4755013"/>
            <a:ext cx="272009" cy="606488"/>
          </a:xfrm>
          <a:prstGeom prst="rect">
            <a:avLst/>
          </a:prstGeom>
          <a:noFill/>
        </p:spPr>
        <p:txBody>
          <a:bodyPr wrap="square" rtlCol="0">
            <a:spAutoFit/>
          </a:bodyPr>
          <a:lstStyle/>
          <a:p>
            <a:pPr defTabSz="932597">
              <a:defRPr/>
            </a:pPr>
            <a:r>
              <a:rPr lang="en-US" sz="3264">
                <a:solidFill>
                  <a:srgbClr val="0078D7"/>
                </a:solidFill>
                <a:latin typeface="Segoe UI"/>
              </a:rPr>
              <a:t>?</a:t>
            </a:r>
          </a:p>
        </p:txBody>
      </p:sp>
      <p:pic>
        <p:nvPicPr>
          <p:cNvPr id="24" name="Graphic 23" descr="Close">
            <a:extLst>
              <a:ext uri="{FF2B5EF4-FFF2-40B4-BE49-F238E27FC236}">
                <a16:creationId xmlns:a16="http://schemas.microsoft.com/office/drawing/2014/main" id="{95162D80-3A97-40E2-9153-B65408B72A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6149" y="4544770"/>
            <a:ext cx="420485" cy="420485"/>
          </a:xfrm>
          <a:prstGeom prst="rect">
            <a:avLst/>
          </a:prstGeom>
        </p:spPr>
      </p:pic>
      <p:sp>
        <p:nvSpPr>
          <p:cNvPr id="27" name="Arrow: Right 26">
            <a:extLst>
              <a:ext uri="{FF2B5EF4-FFF2-40B4-BE49-F238E27FC236}">
                <a16:creationId xmlns:a16="http://schemas.microsoft.com/office/drawing/2014/main" id="{D4FB0E22-87C4-4338-8697-8CD909568941}"/>
              </a:ext>
            </a:extLst>
          </p:cNvPr>
          <p:cNvSpPr/>
          <p:nvPr/>
        </p:nvSpPr>
        <p:spPr>
          <a:xfrm>
            <a:off x="3974975" y="3539907"/>
            <a:ext cx="1231626"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pic>
        <p:nvPicPr>
          <p:cNvPr id="29" name="Graphic 28" descr="Clock">
            <a:extLst>
              <a:ext uri="{FF2B5EF4-FFF2-40B4-BE49-F238E27FC236}">
                <a16:creationId xmlns:a16="http://schemas.microsoft.com/office/drawing/2014/main" id="{3CB87896-1407-4838-A2EE-F2A27A59C4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1931" y="3176582"/>
            <a:ext cx="420485" cy="420485"/>
          </a:xfrm>
          <a:prstGeom prst="rect">
            <a:avLst/>
          </a:prstGeom>
        </p:spPr>
      </p:pic>
      <p:sp>
        <p:nvSpPr>
          <p:cNvPr id="32" name="Rectangle 31">
            <a:extLst>
              <a:ext uri="{FF2B5EF4-FFF2-40B4-BE49-F238E27FC236}">
                <a16:creationId xmlns:a16="http://schemas.microsoft.com/office/drawing/2014/main" id="{24911197-3DC7-4EBB-931C-31A8E1B1928A}"/>
              </a:ext>
            </a:extLst>
          </p:cNvPr>
          <p:cNvSpPr/>
          <p:nvPr/>
        </p:nvSpPr>
        <p:spPr>
          <a:xfrm>
            <a:off x="5431917" y="3204754"/>
            <a:ext cx="1719487" cy="10307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a:solidFill>
                  <a:srgbClr val="FFFFFF"/>
                </a:solidFill>
                <a:latin typeface="Segoe UI"/>
              </a:rPr>
              <a:t>Activity Function</a:t>
            </a:r>
          </a:p>
        </p:txBody>
      </p:sp>
      <p:sp>
        <p:nvSpPr>
          <p:cNvPr id="34" name="TextBox 33">
            <a:extLst>
              <a:ext uri="{FF2B5EF4-FFF2-40B4-BE49-F238E27FC236}">
                <a16:creationId xmlns:a16="http://schemas.microsoft.com/office/drawing/2014/main" id="{FA724105-1E6F-4EB0-9031-F47FA25EF706}"/>
              </a:ext>
            </a:extLst>
          </p:cNvPr>
          <p:cNvSpPr txBox="1"/>
          <p:nvPr/>
        </p:nvSpPr>
        <p:spPr>
          <a:xfrm>
            <a:off x="4990924" y="4559238"/>
            <a:ext cx="2601477" cy="382308"/>
          </a:xfrm>
          <a:prstGeom prst="rect">
            <a:avLst/>
          </a:prstGeom>
          <a:noFill/>
        </p:spPr>
        <p:txBody>
          <a:bodyPr wrap="square" rtlCol="0">
            <a:spAutoFit/>
          </a:bodyPr>
          <a:lstStyle/>
          <a:p>
            <a:pPr algn="ctr" defTabSz="932597">
              <a:defRPr/>
            </a:pPr>
            <a:r>
              <a:rPr lang="en-US">
                <a:solidFill>
                  <a:srgbClr val="D83B01"/>
                </a:solidFill>
                <a:latin typeface="Consolas" panose="020B0609020204030204" pitchFamily="49" charset="0"/>
              </a:rPr>
              <a:t>"Hello BRK3348!"</a:t>
            </a:r>
          </a:p>
        </p:txBody>
      </p:sp>
      <p:sp>
        <p:nvSpPr>
          <p:cNvPr id="35" name="TextBox 34">
            <a:extLst>
              <a:ext uri="{FF2B5EF4-FFF2-40B4-BE49-F238E27FC236}">
                <a16:creationId xmlns:a16="http://schemas.microsoft.com/office/drawing/2014/main" id="{EF5648C7-D5A9-4370-BC83-2EF578F546FC}"/>
              </a:ext>
            </a:extLst>
          </p:cNvPr>
          <p:cNvSpPr txBox="1"/>
          <p:nvPr/>
        </p:nvSpPr>
        <p:spPr>
          <a:xfrm>
            <a:off x="7617142" y="3204753"/>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Orchestrator Started</a:t>
            </a:r>
          </a:p>
        </p:txBody>
      </p:sp>
      <p:sp>
        <p:nvSpPr>
          <p:cNvPr id="37" name="TextBox 36">
            <a:extLst>
              <a:ext uri="{FF2B5EF4-FFF2-40B4-BE49-F238E27FC236}">
                <a16:creationId xmlns:a16="http://schemas.microsoft.com/office/drawing/2014/main" id="{201F26AD-6F17-42F3-83FF-431BF43607F9}"/>
              </a:ext>
            </a:extLst>
          </p:cNvPr>
          <p:cNvSpPr txBox="1"/>
          <p:nvPr/>
        </p:nvSpPr>
        <p:spPr>
          <a:xfrm>
            <a:off x="7617142" y="3518657"/>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Execution Started</a:t>
            </a:r>
          </a:p>
        </p:txBody>
      </p:sp>
      <p:sp>
        <p:nvSpPr>
          <p:cNvPr id="41" name="TextBox 40">
            <a:extLst>
              <a:ext uri="{FF2B5EF4-FFF2-40B4-BE49-F238E27FC236}">
                <a16:creationId xmlns:a16="http://schemas.microsoft.com/office/drawing/2014/main" id="{F446AA43-5FE6-4F8F-9A5A-7FD18D59B929}"/>
              </a:ext>
            </a:extLst>
          </p:cNvPr>
          <p:cNvSpPr txBox="1"/>
          <p:nvPr/>
        </p:nvSpPr>
        <p:spPr>
          <a:xfrm>
            <a:off x="7617142" y="3832561"/>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Task Scheduled, </a:t>
            </a:r>
            <a:r>
              <a:rPr lang="en-US" sz="1428" err="1">
                <a:solidFill>
                  <a:srgbClr val="002050"/>
                </a:solidFill>
                <a:latin typeface="Segoe UI"/>
              </a:rPr>
              <a:t>SayHello</a:t>
            </a:r>
            <a:r>
              <a:rPr lang="en-US" sz="1428">
                <a:solidFill>
                  <a:srgbClr val="002050"/>
                </a:solidFill>
                <a:latin typeface="Segoe UI"/>
              </a:rPr>
              <a:t>, "BRK3348"</a:t>
            </a:r>
          </a:p>
        </p:txBody>
      </p:sp>
      <p:sp>
        <p:nvSpPr>
          <p:cNvPr id="42" name="TextBox 41">
            <a:extLst>
              <a:ext uri="{FF2B5EF4-FFF2-40B4-BE49-F238E27FC236}">
                <a16:creationId xmlns:a16="http://schemas.microsoft.com/office/drawing/2014/main" id="{59DA1659-F85F-4BEA-BAD7-13E948F6F573}"/>
              </a:ext>
            </a:extLst>
          </p:cNvPr>
          <p:cNvSpPr txBox="1"/>
          <p:nvPr/>
        </p:nvSpPr>
        <p:spPr>
          <a:xfrm>
            <a:off x="7617142" y="4146465"/>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Orchestrator Completed</a:t>
            </a:r>
          </a:p>
        </p:txBody>
      </p:sp>
      <p:sp>
        <p:nvSpPr>
          <p:cNvPr id="43" name="Arrow: Right 42">
            <a:extLst>
              <a:ext uri="{FF2B5EF4-FFF2-40B4-BE49-F238E27FC236}">
                <a16:creationId xmlns:a16="http://schemas.microsoft.com/office/drawing/2014/main" id="{3409BC79-85E7-460D-9CB3-C963CBF5EBAA}"/>
              </a:ext>
            </a:extLst>
          </p:cNvPr>
          <p:cNvSpPr/>
          <p:nvPr/>
        </p:nvSpPr>
        <p:spPr>
          <a:xfrm rot="5400000">
            <a:off x="6074154" y="4159284"/>
            <a:ext cx="440466"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44" name="TextBox 43">
            <a:extLst>
              <a:ext uri="{FF2B5EF4-FFF2-40B4-BE49-F238E27FC236}">
                <a16:creationId xmlns:a16="http://schemas.microsoft.com/office/drawing/2014/main" id="{9996832E-4FA5-4A24-8894-8C12391F002C}"/>
              </a:ext>
            </a:extLst>
          </p:cNvPr>
          <p:cNvSpPr txBox="1"/>
          <p:nvPr/>
        </p:nvSpPr>
        <p:spPr>
          <a:xfrm>
            <a:off x="7617142" y="4460369"/>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Task Completed, "Hello BRK3348!"</a:t>
            </a:r>
          </a:p>
        </p:txBody>
      </p:sp>
      <p:sp>
        <p:nvSpPr>
          <p:cNvPr id="45" name="TextBox 44">
            <a:extLst>
              <a:ext uri="{FF2B5EF4-FFF2-40B4-BE49-F238E27FC236}">
                <a16:creationId xmlns:a16="http://schemas.microsoft.com/office/drawing/2014/main" id="{9FDD3616-4F8B-4C87-8ECC-CF5F6BCC3ADF}"/>
              </a:ext>
            </a:extLst>
          </p:cNvPr>
          <p:cNvSpPr txBox="1"/>
          <p:nvPr/>
        </p:nvSpPr>
        <p:spPr>
          <a:xfrm>
            <a:off x="7617142" y="4774273"/>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Orchestrator Started</a:t>
            </a:r>
          </a:p>
        </p:txBody>
      </p:sp>
      <p:sp>
        <p:nvSpPr>
          <p:cNvPr id="48" name="Rectangle 47">
            <a:extLst>
              <a:ext uri="{FF2B5EF4-FFF2-40B4-BE49-F238E27FC236}">
                <a16:creationId xmlns:a16="http://schemas.microsoft.com/office/drawing/2014/main" id="{0E03A7CD-96AE-48E4-85EB-70DA3B2782FC}"/>
              </a:ext>
            </a:extLst>
          </p:cNvPr>
          <p:cNvSpPr/>
          <p:nvPr/>
        </p:nvSpPr>
        <p:spPr>
          <a:xfrm>
            <a:off x="1009886" y="1762718"/>
            <a:ext cx="10416698" cy="298725"/>
          </a:xfrm>
          <a:prstGeom prst="rect">
            <a:avLst/>
          </a:prstGeom>
          <a:solidFill>
            <a:schemeClr val="accent4">
              <a:alpha val="25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49" name="TextBox 48">
            <a:extLst>
              <a:ext uri="{FF2B5EF4-FFF2-40B4-BE49-F238E27FC236}">
                <a16:creationId xmlns:a16="http://schemas.microsoft.com/office/drawing/2014/main" id="{941DC040-4106-4B7B-B254-D177395DCE66}"/>
              </a:ext>
            </a:extLst>
          </p:cNvPr>
          <p:cNvSpPr txBox="1"/>
          <p:nvPr/>
        </p:nvSpPr>
        <p:spPr>
          <a:xfrm>
            <a:off x="7617141" y="4460368"/>
            <a:ext cx="3809441" cy="318286"/>
          </a:xfrm>
          <a:prstGeom prst="rect">
            <a:avLst/>
          </a:prstGeom>
          <a:solidFill>
            <a:schemeClr val="accent4">
              <a:alpha val="25000"/>
            </a:schemeClr>
          </a:solidFill>
          <a:ln w="31750">
            <a:solidFill>
              <a:schemeClr val="accent4"/>
            </a:solidFill>
          </a:ln>
        </p:spPr>
        <p:txBody>
          <a:bodyPr wrap="square" rtlCol="0">
            <a:spAutoFit/>
          </a:bodyPr>
          <a:lstStyle/>
          <a:p>
            <a:pPr defTabSz="932597">
              <a:defRPr/>
            </a:pPr>
            <a:endParaRPr lang="en-US" sz="1428">
              <a:solidFill>
                <a:srgbClr val="002050"/>
              </a:solidFill>
              <a:latin typeface="Segoe UI"/>
            </a:endParaRPr>
          </a:p>
        </p:txBody>
      </p:sp>
      <p:sp>
        <p:nvSpPr>
          <p:cNvPr id="50" name="Arrow: Right 49">
            <a:extLst>
              <a:ext uri="{FF2B5EF4-FFF2-40B4-BE49-F238E27FC236}">
                <a16:creationId xmlns:a16="http://schemas.microsoft.com/office/drawing/2014/main" id="{68DDDED8-FB1A-4980-A35B-081FB819BFB5}"/>
              </a:ext>
            </a:extLst>
          </p:cNvPr>
          <p:cNvSpPr/>
          <p:nvPr/>
        </p:nvSpPr>
        <p:spPr>
          <a:xfrm rot="5400000">
            <a:off x="2661449" y="4159283"/>
            <a:ext cx="440466" cy="359441"/>
          </a:xfrm>
          <a:prstGeom prst="righ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53" name="TextBox 52">
            <a:extLst>
              <a:ext uri="{FF2B5EF4-FFF2-40B4-BE49-F238E27FC236}">
                <a16:creationId xmlns:a16="http://schemas.microsoft.com/office/drawing/2014/main" id="{12E413D2-E7AD-465F-B904-F5799C9C7CE4}"/>
              </a:ext>
            </a:extLst>
          </p:cNvPr>
          <p:cNvSpPr txBox="1"/>
          <p:nvPr/>
        </p:nvSpPr>
        <p:spPr>
          <a:xfrm>
            <a:off x="7617142" y="5088177"/>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Execution Completed, ["Hello BRK3348!"]</a:t>
            </a:r>
          </a:p>
        </p:txBody>
      </p:sp>
      <p:sp>
        <p:nvSpPr>
          <p:cNvPr id="54" name="TextBox 53">
            <a:extLst>
              <a:ext uri="{FF2B5EF4-FFF2-40B4-BE49-F238E27FC236}">
                <a16:creationId xmlns:a16="http://schemas.microsoft.com/office/drawing/2014/main" id="{92CD770F-DE59-49FE-84AF-E292331FCBF2}"/>
              </a:ext>
            </a:extLst>
          </p:cNvPr>
          <p:cNvSpPr txBox="1"/>
          <p:nvPr/>
        </p:nvSpPr>
        <p:spPr>
          <a:xfrm>
            <a:off x="7617142" y="5402081"/>
            <a:ext cx="3809442" cy="318286"/>
          </a:xfrm>
          <a:prstGeom prst="rect">
            <a:avLst/>
          </a:prstGeom>
          <a:solidFill>
            <a:schemeClr val="accent6"/>
          </a:solidFill>
          <a:ln>
            <a:solidFill>
              <a:schemeClr val="tx2">
                <a:lumMod val="60000"/>
                <a:lumOff val="40000"/>
              </a:schemeClr>
            </a:solidFill>
          </a:ln>
        </p:spPr>
        <p:txBody>
          <a:bodyPr wrap="square" rtlCol="0">
            <a:spAutoFit/>
          </a:bodyPr>
          <a:lstStyle/>
          <a:p>
            <a:pPr defTabSz="932597">
              <a:defRPr/>
            </a:pPr>
            <a:r>
              <a:rPr lang="en-US" sz="1428">
                <a:solidFill>
                  <a:srgbClr val="002050"/>
                </a:solidFill>
                <a:latin typeface="Segoe UI"/>
              </a:rPr>
              <a:t>Orchestrator Completed</a:t>
            </a:r>
          </a:p>
        </p:txBody>
      </p:sp>
      <p:sp>
        <p:nvSpPr>
          <p:cNvPr id="2" name="TextBox 1">
            <a:extLst>
              <a:ext uri="{FF2B5EF4-FFF2-40B4-BE49-F238E27FC236}">
                <a16:creationId xmlns:a16="http://schemas.microsoft.com/office/drawing/2014/main" id="{F0FF0FEB-EB8B-4192-8D05-D44B903D27EE}"/>
              </a:ext>
            </a:extLst>
          </p:cNvPr>
          <p:cNvSpPr txBox="1"/>
          <p:nvPr/>
        </p:nvSpPr>
        <p:spPr>
          <a:xfrm>
            <a:off x="7617143" y="2828068"/>
            <a:ext cx="1561932" cy="382308"/>
          </a:xfrm>
          <a:prstGeom prst="rect">
            <a:avLst/>
          </a:prstGeom>
          <a:noFill/>
        </p:spPr>
        <p:txBody>
          <a:bodyPr wrap="none" rtlCol="0">
            <a:spAutoFit/>
          </a:bodyPr>
          <a:lstStyle/>
          <a:p>
            <a:pPr defTabSz="932597">
              <a:defRPr/>
            </a:pPr>
            <a:r>
              <a:rPr lang="en-US">
                <a:solidFill>
                  <a:srgbClr val="002050"/>
                </a:solidFill>
                <a:latin typeface="Segoe UI"/>
              </a:rPr>
              <a:t>History Table</a:t>
            </a:r>
          </a:p>
        </p:txBody>
      </p:sp>
      <p:sp>
        <p:nvSpPr>
          <p:cNvPr id="3" name="Title 2">
            <a:extLst>
              <a:ext uri="{FF2B5EF4-FFF2-40B4-BE49-F238E27FC236}">
                <a16:creationId xmlns:a16="http://schemas.microsoft.com/office/drawing/2014/main" id="{5B1DB2D4-9CBC-416C-95DD-601EA73D08E8}"/>
              </a:ext>
            </a:extLst>
          </p:cNvPr>
          <p:cNvSpPr>
            <a:spLocks noGrp="1"/>
          </p:cNvSpPr>
          <p:nvPr>
            <p:ph type="title"/>
          </p:nvPr>
        </p:nvSpPr>
        <p:spPr/>
        <p:txBody>
          <a:bodyPr/>
          <a:lstStyle/>
          <a:p>
            <a:r>
              <a:rPr lang="en-US"/>
              <a:t>Durable Functions</a:t>
            </a:r>
          </a:p>
        </p:txBody>
      </p:sp>
    </p:spTree>
    <p:extLst>
      <p:ext uri="{BB962C8B-B14F-4D97-AF65-F5344CB8AC3E}">
        <p14:creationId xmlns:p14="http://schemas.microsoft.com/office/powerpoint/2010/main" val="3754112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500"/>
                            </p:stCondLst>
                            <p:childTnLst>
                              <p:par>
                                <p:cTn id="23" presetID="10" presetClass="exit" presetSubtype="0" fill="hold" grpId="1" nodeType="after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grpId="1" nodeType="afterEffect">
                                  <p:stCondLst>
                                    <p:cond delay="0"/>
                                  </p:stCondLst>
                                  <p:childTnLst>
                                    <p:animMotion origin="layout" path="M 0 2.22222E-6 L 0 0.07824 " pathEditMode="relative" rAng="0" ptsTypes="AA">
                                      <p:cBhvr>
                                        <p:cTn id="28" dur="2000" fill="hold"/>
                                        <p:tgtEl>
                                          <p:spTgt spid="12"/>
                                        </p:tgtEl>
                                        <p:attrNameLst>
                                          <p:attrName>ppt_x</p:attrName>
                                          <p:attrName>ppt_y</p:attrName>
                                        </p:attrNameLst>
                                      </p:cBhvr>
                                      <p:rCtr x="0" y="3912"/>
                                    </p:animMotion>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1000"/>
                            </p:stCondLst>
                            <p:childTnLst>
                              <p:par>
                                <p:cTn id="42" presetID="1"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8"/>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9"/>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4"/>
                                        </p:tgtEl>
                                        <p:attrNameLst>
                                          <p:attrName>style.visibility</p:attrName>
                                        </p:attrNameLst>
                                      </p:cBhvr>
                                      <p:to>
                                        <p:strVal val="hidden"/>
                                      </p:to>
                                    </p:set>
                                  </p:childTnLst>
                                </p:cTn>
                              </p:par>
                            </p:childTnLst>
                          </p:cTn>
                        </p:par>
                        <p:par>
                          <p:cTn id="54" fill="hold">
                            <p:stCondLst>
                              <p:cond delay="0"/>
                            </p:stCondLst>
                            <p:childTnLst>
                              <p:par>
                                <p:cTn id="55" presetID="22" presetClass="entr" presetSubtype="8" fill="hold" grpId="1"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0" nodeType="clickEffect">
                                  <p:stCondLst>
                                    <p:cond delay="0"/>
                                  </p:stCondLst>
                                  <p:childTnLst>
                                    <p:set>
                                      <p:cBhvr>
                                        <p:cTn id="67" dur="1" fill="hold">
                                          <p:stCondLst>
                                            <p:cond delay="0"/>
                                          </p:stCondLst>
                                        </p:cTn>
                                        <p:tgtEl>
                                          <p:spTgt spid="27"/>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 presetClass="exit" presetSubtype="0" fill="hold" grpId="2" nodeType="afterEffect">
                                  <p:stCondLst>
                                    <p:cond delay="0"/>
                                  </p:stCondLst>
                                  <p:childTnLst>
                                    <p:set>
                                      <p:cBhvr>
                                        <p:cTn id="75" dur="1" fill="hold">
                                          <p:stCondLst>
                                            <p:cond delay="0"/>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fade">
                                      <p:cBhvr>
                                        <p:cTn id="83" dur="500"/>
                                        <p:tgtEl>
                                          <p:spTgt spid="32"/>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up)">
                                      <p:cBhvr>
                                        <p:cTn id="87" dur="500"/>
                                        <p:tgtEl>
                                          <p:spTgt spid="43"/>
                                        </p:tgtEl>
                                      </p:cBhvr>
                                    </p:animEffect>
                                  </p:childTnLst>
                                </p:cTn>
                              </p:par>
                            </p:childTnLst>
                          </p:cTn>
                        </p:par>
                        <p:par>
                          <p:cTn id="88" fill="hold">
                            <p:stCondLst>
                              <p:cond delay="1000"/>
                            </p:stCondLst>
                            <p:childTnLst>
                              <p:par>
                                <p:cTn id="89" presetID="1"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par>
                          <p:cTn id="91" fill="hold">
                            <p:stCondLst>
                              <p:cond delay="1000"/>
                            </p:stCondLst>
                            <p:childTnLst>
                              <p:par>
                                <p:cTn id="92" presetID="1" presetClass="entr" presetSubtype="0" fill="hold" grpId="0" nodeType="after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4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2"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fade">
                                      <p:cBhvr>
                                        <p:cTn id="107" dur="500"/>
                                        <p:tgtEl>
                                          <p:spTgt spid="11"/>
                                        </p:tgtEl>
                                      </p:cBhvr>
                                    </p:animEffect>
                                  </p:childTnLst>
                                </p:cTn>
                              </p:par>
                            </p:childTnLst>
                          </p:cTn>
                        </p:par>
                        <p:par>
                          <p:cTn id="108" fill="hold">
                            <p:stCondLst>
                              <p:cond delay="500"/>
                            </p:stCondLst>
                            <p:childTnLst>
                              <p:par>
                                <p:cTn id="109" presetID="1"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3" nodeType="withEffect">
                                  <p:stCondLst>
                                    <p:cond delay="0"/>
                                  </p:stCondLst>
                                  <p:childTnLst>
                                    <p:set>
                                      <p:cBhvr>
                                        <p:cTn id="112" dur="1" fill="hold">
                                          <p:stCondLst>
                                            <p:cond delay="0"/>
                                          </p:stCondLst>
                                        </p:cTn>
                                        <p:tgtEl>
                                          <p:spTgt spid="12"/>
                                        </p:tgtEl>
                                        <p:attrNameLst>
                                          <p:attrName>style.visibility</p:attrName>
                                        </p:attrNameLst>
                                      </p:cBhvr>
                                      <p:to>
                                        <p:strVal val="visible"/>
                                      </p:to>
                                    </p:set>
                                  </p:childTnLst>
                                </p:cTn>
                              </p:par>
                            </p:childTnLst>
                          </p:cTn>
                        </p:par>
                        <p:par>
                          <p:cTn id="113" fill="hold">
                            <p:stCondLst>
                              <p:cond delay="500"/>
                            </p:stCondLst>
                            <p:childTnLst>
                              <p:par>
                                <p:cTn id="114" presetID="42" presetClass="path" presetSubtype="0" accel="50000" decel="50000" fill="hold" grpId="4" nodeType="afterEffect">
                                  <p:stCondLst>
                                    <p:cond delay="0"/>
                                  </p:stCondLst>
                                  <p:childTnLst>
                                    <p:animMotion origin="layout" path="M 0 2.22222E-6 L 0 0.07731 " pathEditMode="relative" rAng="0" ptsTypes="AA">
                                      <p:cBhvr>
                                        <p:cTn id="115" dur="2000" fill="hold"/>
                                        <p:tgtEl>
                                          <p:spTgt spid="12"/>
                                        </p:tgtEl>
                                        <p:attrNameLst>
                                          <p:attrName>ppt_x</p:attrName>
                                          <p:attrName>ppt_y</p:attrName>
                                        </p:attrNameLst>
                                      </p:cBhvr>
                                      <p:rCtr x="0" y="3866"/>
                                    </p:animMotion>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2" nodeType="click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up)">
                                      <p:cBhvr>
                                        <p:cTn id="120" dur="500"/>
                                        <p:tgtEl>
                                          <p:spTgt spid="18"/>
                                        </p:tgtEl>
                                      </p:cBhvr>
                                    </p:animEffect>
                                  </p:childTnLst>
                                </p:cTn>
                              </p:par>
                            </p:childTnLst>
                          </p:cTn>
                        </p:par>
                        <p:par>
                          <p:cTn id="121" fill="hold">
                            <p:stCondLst>
                              <p:cond delay="500"/>
                            </p:stCondLst>
                            <p:childTnLst>
                              <p:par>
                                <p:cTn id="122" presetID="1" presetClass="entr" presetSubtype="0" fill="hold" grpId="2" nodeType="afterEffect">
                                  <p:stCondLst>
                                    <p:cond delay="0"/>
                                  </p:stCondLst>
                                  <p:childTnLst>
                                    <p:set>
                                      <p:cBhvr>
                                        <p:cTn id="123" dur="1" fill="hold">
                                          <p:stCondLst>
                                            <p:cond delay="0"/>
                                          </p:stCondLst>
                                        </p:cTn>
                                        <p:tgtEl>
                                          <p:spTgt spid="20"/>
                                        </p:tgtEl>
                                        <p:attrNameLst>
                                          <p:attrName>style.visibility</p:attrName>
                                        </p:attrNameLst>
                                      </p:cBhvr>
                                      <p:to>
                                        <p:strVal val="visible"/>
                                      </p:to>
                                    </p:set>
                                  </p:childTnLst>
                                </p:cTn>
                              </p:par>
                            </p:childTnLst>
                          </p:cTn>
                        </p:par>
                        <p:par>
                          <p:cTn id="124" fill="hold">
                            <p:stCondLst>
                              <p:cond delay="500"/>
                            </p:stCondLst>
                            <p:childTnLst>
                              <p:par>
                                <p:cTn id="125" presetID="1" presetClass="entr" presetSubtype="0" fill="hold" grpId="0" nodeType="after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par>
                          <p:cTn id="127" fill="hold">
                            <p:stCondLst>
                              <p:cond delay="500"/>
                            </p:stCondLst>
                            <p:childTnLst>
                              <p:par>
                                <p:cTn id="128" presetID="22" presetClass="entr" presetSubtype="4" fill="hold" grpId="2" nodeType="afterEffect">
                                  <p:stCondLst>
                                    <p:cond delay="0"/>
                                  </p:stCondLst>
                                  <p:childTnLst>
                                    <p:set>
                                      <p:cBhvr>
                                        <p:cTn id="129" dur="1" fill="hold">
                                          <p:stCondLst>
                                            <p:cond delay="0"/>
                                          </p:stCondLst>
                                        </p:cTn>
                                        <p:tgtEl>
                                          <p:spTgt spid="19"/>
                                        </p:tgtEl>
                                        <p:attrNameLst>
                                          <p:attrName>style.visibility</p:attrName>
                                        </p:attrNameLst>
                                      </p:cBhvr>
                                      <p:to>
                                        <p:strVal val="visible"/>
                                      </p:to>
                                    </p:set>
                                    <p:animEffect transition="in" filter="wipe(down)">
                                      <p:cBhvr>
                                        <p:cTn id="130" dur="500"/>
                                        <p:tgtEl>
                                          <p:spTgt spid="19"/>
                                        </p:tgtEl>
                                      </p:cBhvr>
                                    </p:animEffect>
                                  </p:childTnLst>
                                </p:cTn>
                              </p:par>
                            </p:childTnLst>
                          </p:cTn>
                        </p:par>
                        <p:par>
                          <p:cTn id="131" fill="hold">
                            <p:stCondLst>
                              <p:cond delay="1000"/>
                            </p:stCondLst>
                            <p:childTnLst>
                              <p:par>
                                <p:cTn id="132" presetID="1" presetClass="entr" presetSubtype="0" fill="hold" grpId="0" nodeType="afterEffect">
                                  <p:stCondLst>
                                    <p:cond delay="0"/>
                                  </p:stCondLst>
                                  <p:childTnLst>
                                    <p:set>
                                      <p:cBhvr>
                                        <p:cTn id="133" dur="1" fill="hold">
                                          <p:stCondLst>
                                            <p:cond delay="0"/>
                                          </p:stCondLst>
                                        </p:cTn>
                                        <p:tgtEl>
                                          <p:spTgt spid="47"/>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3" nodeType="clickEffect">
                                  <p:stCondLst>
                                    <p:cond delay="0"/>
                                  </p:stCondLst>
                                  <p:childTnLst>
                                    <p:set>
                                      <p:cBhvr>
                                        <p:cTn id="137" dur="1" fill="hold">
                                          <p:stCondLst>
                                            <p:cond delay="0"/>
                                          </p:stCondLst>
                                        </p:cTn>
                                        <p:tgtEl>
                                          <p:spTgt spid="18"/>
                                        </p:tgtEl>
                                        <p:attrNameLst>
                                          <p:attrName>style.visibility</p:attrName>
                                        </p:attrNameLst>
                                      </p:cBhvr>
                                      <p:to>
                                        <p:strVal val="hidden"/>
                                      </p:to>
                                    </p:set>
                                  </p:childTnLst>
                                </p:cTn>
                              </p:par>
                              <p:par>
                                <p:cTn id="138" presetID="1" presetClass="exit" presetSubtype="0" fill="hold" grpId="3" nodeType="withEffect">
                                  <p:stCondLst>
                                    <p:cond delay="0"/>
                                  </p:stCondLst>
                                  <p:childTnLst>
                                    <p:set>
                                      <p:cBhvr>
                                        <p:cTn id="139" dur="1" fill="hold">
                                          <p:stCondLst>
                                            <p:cond delay="0"/>
                                          </p:stCondLst>
                                        </p:cTn>
                                        <p:tgtEl>
                                          <p:spTgt spid="20"/>
                                        </p:tgtEl>
                                        <p:attrNameLst>
                                          <p:attrName>style.visibility</p:attrName>
                                        </p:attrNameLst>
                                      </p:cBhvr>
                                      <p:to>
                                        <p:strVal val="hidden"/>
                                      </p:to>
                                    </p:set>
                                  </p:childTnLst>
                                </p:cTn>
                              </p:par>
                              <p:par>
                                <p:cTn id="140" presetID="1" presetClass="exit" presetSubtype="0" fill="hold" grpId="3" nodeType="withEffect">
                                  <p:stCondLst>
                                    <p:cond delay="0"/>
                                  </p:stCondLst>
                                  <p:childTnLst>
                                    <p:set>
                                      <p:cBhvr>
                                        <p:cTn id="141" dur="1" fill="hold">
                                          <p:stCondLst>
                                            <p:cond delay="0"/>
                                          </p:stCondLst>
                                        </p:cTn>
                                        <p:tgtEl>
                                          <p:spTgt spid="19"/>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47"/>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grpId="1" nodeType="clickEffect">
                                  <p:stCondLst>
                                    <p:cond delay="0"/>
                                  </p:stCondLst>
                                  <p:childTnLst>
                                    <p:set>
                                      <p:cBhvr>
                                        <p:cTn id="149" dur="1" fill="hold">
                                          <p:stCondLst>
                                            <p:cond delay="0"/>
                                          </p:stCondLst>
                                        </p:cTn>
                                        <p:tgtEl>
                                          <p:spTgt spid="48"/>
                                        </p:tgtEl>
                                        <p:attrNameLst>
                                          <p:attrName>style.visibility</p:attrName>
                                        </p:attrNameLst>
                                      </p:cBhvr>
                                      <p:to>
                                        <p:strVal val="visible"/>
                                      </p:to>
                                    </p:set>
                                  </p:childTnLst>
                                </p:cTn>
                              </p:par>
                            </p:childTnLst>
                          </p:cTn>
                        </p:par>
                        <p:par>
                          <p:cTn id="150" fill="hold">
                            <p:stCondLst>
                              <p:cond delay="0"/>
                            </p:stCondLst>
                            <p:childTnLst>
                              <p:par>
                                <p:cTn id="151" presetID="1" presetClass="exit" presetSubtype="0" fill="hold" grpId="5" nodeType="afterEffect">
                                  <p:stCondLst>
                                    <p:cond delay="0"/>
                                  </p:stCondLst>
                                  <p:childTnLst>
                                    <p:set>
                                      <p:cBhvr>
                                        <p:cTn id="152" dur="1" fill="hold">
                                          <p:stCondLst>
                                            <p:cond delay="0"/>
                                          </p:stCondLst>
                                        </p:cTn>
                                        <p:tgtEl>
                                          <p:spTgt spid="12"/>
                                        </p:tgtEl>
                                        <p:attrNameLst>
                                          <p:attrName>style.visibility</p:attrName>
                                        </p:attrNameLst>
                                      </p:cBhvr>
                                      <p:to>
                                        <p:strVal val="hidden"/>
                                      </p:to>
                                    </p:set>
                                  </p:childTnLst>
                                </p:cTn>
                              </p:par>
                            </p:childTnLst>
                          </p:cTn>
                        </p:par>
                        <p:par>
                          <p:cTn id="153" fill="hold">
                            <p:stCondLst>
                              <p:cond delay="0"/>
                            </p:stCondLst>
                            <p:childTnLst>
                              <p:par>
                                <p:cTn id="154" presetID="42" presetClass="path" presetSubtype="0" accel="50000" decel="50000" fill="hold" grpId="0" nodeType="afterEffect">
                                  <p:stCondLst>
                                    <p:cond delay="0"/>
                                  </p:stCondLst>
                                  <p:childTnLst>
                                    <p:animMotion origin="layout" path="M 0 -2.59259E-6 L 0 0.07732 " pathEditMode="relative" rAng="0" ptsTypes="AA">
                                      <p:cBhvr>
                                        <p:cTn id="155" dur="2000" fill="hold"/>
                                        <p:tgtEl>
                                          <p:spTgt spid="48"/>
                                        </p:tgtEl>
                                        <p:attrNameLst>
                                          <p:attrName>ppt_x</p:attrName>
                                          <p:attrName>ppt_y</p:attrName>
                                        </p:attrNameLst>
                                      </p:cBhvr>
                                      <p:rCtr x="0" y="3866"/>
                                    </p:animMotion>
                                  </p:childTnLst>
                                </p:cTn>
                              </p:par>
                            </p:childTnLst>
                          </p:cTn>
                        </p:par>
                        <p:par>
                          <p:cTn id="156" fill="hold">
                            <p:stCondLst>
                              <p:cond delay="2000"/>
                            </p:stCondLst>
                            <p:childTnLst>
                              <p:par>
                                <p:cTn id="157" presetID="22" presetClass="entr" presetSubtype="1" fill="hold" grpId="0" nodeType="after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wipe(up)">
                                      <p:cBhvr>
                                        <p:cTn id="159" dur="500"/>
                                        <p:tgtEl>
                                          <p:spTgt spid="50"/>
                                        </p:tgtEl>
                                      </p:cBhvr>
                                    </p:animEffect>
                                  </p:childTnLst>
                                </p:cTn>
                              </p:par>
                            </p:childTnLst>
                          </p:cTn>
                        </p:par>
                        <p:par>
                          <p:cTn id="160" fill="hold">
                            <p:stCondLst>
                              <p:cond delay="2500"/>
                            </p:stCondLst>
                            <p:childTnLst>
                              <p:par>
                                <p:cTn id="161" presetID="1" presetClass="entr" presetSubtype="0" fill="hold" grpId="0" nodeType="afterEffect">
                                  <p:stCondLst>
                                    <p:cond delay="0"/>
                                  </p:stCondLst>
                                  <p:childTnLst>
                                    <p:set>
                                      <p:cBhvr>
                                        <p:cTn id="162" dur="1" fill="hold">
                                          <p:stCondLst>
                                            <p:cond delay="0"/>
                                          </p:stCondLst>
                                        </p:cTn>
                                        <p:tgtEl>
                                          <p:spTgt spid="52"/>
                                        </p:tgtEl>
                                        <p:attrNameLst>
                                          <p:attrName>style.visibility</p:attrName>
                                        </p:attrNameLst>
                                      </p:cBhvr>
                                      <p:to>
                                        <p:strVal val="visible"/>
                                      </p:to>
                                    </p:set>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53"/>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50"/>
                                        </p:tgtEl>
                                        <p:attrNameLst>
                                          <p:attrName>style.visibility</p:attrName>
                                        </p:attrNameLst>
                                      </p:cBhvr>
                                      <p:to>
                                        <p:strVal val="hidden"/>
                                      </p:to>
                                    </p:set>
                                  </p:childTnLst>
                                </p:cTn>
                              </p:par>
                            </p:childTnLst>
                          </p:cTn>
                        </p:par>
                        <p:par>
                          <p:cTn id="170" fill="hold">
                            <p:stCondLst>
                              <p:cond delay="0"/>
                            </p:stCondLst>
                            <p:childTnLst>
                              <p:par>
                                <p:cTn id="171" presetID="10" presetClass="exit" presetSubtype="0" fill="hold" grpId="3" nodeType="afterEffect">
                                  <p:stCondLst>
                                    <p:cond delay="0"/>
                                  </p:stCondLst>
                                  <p:childTnLst>
                                    <p:animEffect transition="out" filter="fade">
                                      <p:cBhvr>
                                        <p:cTn id="172" dur="500"/>
                                        <p:tgtEl>
                                          <p:spTgt spid="11"/>
                                        </p:tgtEl>
                                      </p:cBhvr>
                                    </p:animEffect>
                                    <p:set>
                                      <p:cBhvr>
                                        <p:cTn id="173" dur="1" fill="hold">
                                          <p:stCondLst>
                                            <p:cond delay="499"/>
                                          </p:stCondLst>
                                        </p:cTn>
                                        <p:tgtEl>
                                          <p:spTgt spid="11"/>
                                        </p:tgtEl>
                                        <p:attrNameLst>
                                          <p:attrName>style.visibility</p:attrName>
                                        </p:attrNameLst>
                                      </p:cBhvr>
                                      <p:to>
                                        <p:strVal val="hidden"/>
                                      </p:to>
                                    </p:set>
                                  </p:childTnLst>
                                </p:cTn>
                              </p:par>
                              <p:par>
                                <p:cTn id="174" presetID="1" presetClass="exit" presetSubtype="0" fill="hold" grpId="2" nodeType="withEffect">
                                  <p:stCondLst>
                                    <p:cond delay="0"/>
                                  </p:stCondLst>
                                  <p:childTnLst>
                                    <p:set>
                                      <p:cBhvr>
                                        <p:cTn id="175" dur="1" fill="hold">
                                          <p:stCondLst>
                                            <p:cond delay="0"/>
                                          </p:stCondLst>
                                        </p:cTn>
                                        <p:tgtEl>
                                          <p:spTgt spid="48"/>
                                        </p:tgtEl>
                                        <p:attrNameLst>
                                          <p:attrName>style.visibility</p:attrName>
                                        </p:attrNameLst>
                                      </p:cBhvr>
                                      <p:to>
                                        <p:strVal val="hidden"/>
                                      </p:to>
                                    </p:set>
                                  </p:childTnLst>
                                </p:cTn>
                              </p:par>
                            </p:childTnLst>
                          </p:cTn>
                        </p:par>
                        <p:par>
                          <p:cTn id="176" fill="hold">
                            <p:stCondLst>
                              <p:cond delay="500"/>
                            </p:stCondLst>
                            <p:childTnLst>
                              <p:par>
                                <p:cTn id="177" presetID="1" presetClass="entr" presetSubtype="0" fill="hold" grpId="0" nodeType="afterEffect">
                                  <p:stCondLst>
                                    <p:cond delay="0"/>
                                  </p:stCondLst>
                                  <p:childTnLst>
                                    <p:set>
                                      <p:cBhvr>
                                        <p:cTn id="17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2" grpId="0"/>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12" grpId="4" animBg="1"/>
      <p:bldP spid="12" grpId="5" animBg="1"/>
      <p:bldP spid="18" grpId="0" animBg="1"/>
      <p:bldP spid="18" grpId="1" animBg="1"/>
      <p:bldP spid="18" grpId="2" animBg="1"/>
      <p:bldP spid="18" grpId="3" animBg="1"/>
      <p:bldP spid="19" grpId="0" animBg="1"/>
      <p:bldP spid="19" grpId="1" animBg="1"/>
      <p:bldP spid="19" grpId="2" animBg="1"/>
      <p:bldP spid="19" grpId="3" animBg="1"/>
      <p:bldP spid="20" grpId="0"/>
      <p:bldP spid="20" grpId="1"/>
      <p:bldP spid="20" grpId="2"/>
      <p:bldP spid="20" grpId="3"/>
      <p:bldP spid="27" grpId="0" animBg="1"/>
      <p:bldP spid="27" grpId="1" animBg="1"/>
      <p:bldP spid="32" grpId="0" animBg="1"/>
      <p:bldP spid="32" grpId="1" animBg="1"/>
      <p:bldP spid="34" grpId="0"/>
      <p:bldP spid="34" grpId="1"/>
      <p:bldP spid="35" grpId="0" animBg="1"/>
      <p:bldP spid="37" grpId="0" animBg="1"/>
      <p:bldP spid="41" grpId="0" animBg="1"/>
      <p:bldP spid="42" grpId="0" animBg="1"/>
      <p:bldP spid="43" grpId="0" animBg="1"/>
      <p:bldP spid="43" grpId="1" animBg="1"/>
      <p:bldP spid="44" grpId="0" animBg="1"/>
      <p:bldP spid="45" grpId="0" animBg="1"/>
      <p:bldP spid="48" grpId="0" animBg="1"/>
      <p:bldP spid="48" grpId="1" animBg="1"/>
      <p:bldP spid="48" grpId="2" animBg="1"/>
      <p:bldP spid="49" grpId="0" animBg="1"/>
      <p:bldP spid="49" grpId="1" animBg="1"/>
      <p:bldP spid="50" grpId="0" animBg="1"/>
      <p:bldP spid="50" grpId="1" animBg="1"/>
      <p:bldP spid="53" grpId="0" animBg="1"/>
      <p:bldP spid="5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68415" y="2028566"/>
            <a:ext cx="7396579" cy="959602"/>
            <a:chOff x="3641081" y="2013171"/>
            <a:chExt cx="7252206" cy="940872"/>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a:solidFill>
                    <a:srgbClr val="0078D4"/>
                  </a:solidFill>
                  <a:latin typeface="Selawik Semibold" panose="020B0702040204020203" pitchFamily="34" charset="0"/>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74846"/>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a:buNone/>
                <a:defRPr/>
              </a:pPr>
              <a:r>
                <a:rPr lang="en-US" sz="2040" dirty="0">
                  <a:solidFill>
                    <a:srgbClr val="000000"/>
                  </a:solidFill>
                  <a:latin typeface="Segoe UI" panose="020B0502040204020203" pitchFamily="34" charset="0"/>
                  <a:cs typeface="Segoe UI" panose="020B0502040204020203" pitchFamily="34" charset="0"/>
                </a:rPr>
                <a:t>Create a </a:t>
              </a:r>
              <a:r>
                <a:rPr lang="en-US" sz="2040">
                  <a:solidFill>
                    <a:srgbClr val="000000"/>
                  </a:solidFill>
                  <a:latin typeface="Segoe UI" panose="020B0502040204020203" pitchFamily="34" charset="0"/>
                  <a:cs typeface="Segoe UI" panose="020B0502040204020203" pitchFamily="34" charset="0"/>
                </a:rPr>
                <a:t>Durable Function</a:t>
              </a:r>
              <a:endParaRPr lang="en-US" sz="2040" dirty="0">
                <a:solidFill>
                  <a:srgbClr val="000000"/>
                </a:solidFill>
                <a:latin typeface="Segoe UI" panose="020B0502040204020203" pitchFamily="34" charset="0"/>
                <a:cs typeface="Segoe UI" panose="020B0502040204020203" pitchFamily="34" charset="0"/>
              </a:endParaRP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14013" y="2034186"/>
            <a:ext cx="2379291" cy="223082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3576517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a:t>
            </a:r>
          </a:p>
        </p:txBody>
      </p:sp>
      <p:sp>
        <p:nvSpPr>
          <p:cNvPr id="8" name="Text Placeholder 2"/>
          <p:cNvSpPr txBox="1">
            <a:spLocks/>
          </p:cNvSpPr>
          <p:nvPr/>
        </p:nvSpPr>
        <p:spPr>
          <a:xfrm>
            <a:off x="277051" y="2405217"/>
            <a:ext cx="3880688" cy="4589307"/>
          </a:xfrm>
          <a:prstGeom prst="rect">
            <a:avLst/>
          </a:prstGeom>
        </p:spPr>
        <p:txBody>
          <a:bodyPr lIns="182750" tIns="146200" rIns="182750"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Eliminate polling—and the associated cost and latency</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Build reliable apps and services through reactive programming</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Enable richer scenarios by connecting multiple event sources and destinations</a:t>
            </a:r>
            <a:endParaRPr lang="en-US" sz="2200" b="0" i="0" u="none" strike="noStrike" kern="1200" cap="none" spc="0" baseline="0" noProof="0">
              <a:gradFill>
                <a:gsLst>
                  <a:gs pos="2917">
                    <a:srgbClr val="FFFFFF"/>
                  </a:gs>
                  <a:gs pos="30000">
                    <a:srgbClr val="FFFFFF"/>
                  </a:gs>
                </a:gsLst>
                <a:lin ang="5400000" scaled="0"/>
              </a:gradFill>
              <a:latin typeface="Segoe UI Semilight"/>
              <a:cs typeface="Segoe UI Semilight"/>
            </a:endParaRP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cs typeface="Segoe UI Semilight"/>
              </a:rPr>
              <a:t>Support for open CloudEvent standard</a:t>
            </a:r>
          </a:p>
        </p:txBody>
      </p:sp>
      <p:pic>
        <p:nvPicPr>
          <p:cNvPr id="51" name="Picture 50">
            <a:extLst>
              <a:ext uri="{FF2B5EF4-FFF2-40B4-BE49-F238E27FC236}">
                <a16:creationId xmlns:a16="http://schemas.microsoft.com/office/drawing/2014/main" id="{E63AA964-D221-4159-9AD8-301B8973C8CC}"/>
              </a:ext>
            </a:extLst>
          </p:cNvPr>
          <p:cNvPicPr>
            <a:picLocks noChangeAspect="1"/>
          </p:cNvPicPr>
          <p:nvPr/>
        </p:nvPicPr>
        <p:blipFill>
          <a:blip r:embed="rId3"/>
          <a:stretch>
            <a:fillRect/>
          </a:stretch>
        </p:blipFill>
        <p:spPr>
          <a:xfrm>
            <a:off x="7550872" y="2878809"/>
            <a:ext cx="1572044" cy="1572044"/>
          </a:xfrm>
          <a:prstGeom prst="rect">
            <a:avLst/>
          </a:prstGeom>
        </p:spPr>
      </p:pic>
      <p:grpSp>
        <p:nvGrpSpPr>
          <p:cNvPr id="52" name="Group 51">
            <a:extLst>
              <a:ext uri="{FF2B5EF4-FFF2-40B4-BE49-F238E27FC236}">
                <a16:creationId xmlns:a16="http://schemas.microsoft.com/office/drawing/2014/main" id="{6A298B70-7E4F-4BFF-959C-169669599756}"/>
              </a:ext>
            </a:extLst>
          </p:cNvPr>
          <p:cNvGrpSpPr/>
          <p:nvPr/>
        </p:nvGrpSpPr>
        <p:grpSpPr>
          <a:xfrm>
            <a:off x="4571143" y="1114865"/>
            <a:ext cx="2743200" cy="5182292"/>
            <a:chOff x="819769" y="509397"/>
            <a:chExt cx="2743200" cy="5182292"/>
          </a:xfrm>
        </p:grpSpPr>
        <p:grpSp>
          <p:nvGrpSpPr>
            <p:cNvPr id="53" name="Group 52">
              <a:extLst>
                <a:ext uri="{FF2B5EF4-FFF2-40B4-BE49-F238E27FC236}">
                  <a16:creationId xmlns:a16="http://schemas.microsoft.com/office/drawing/2014/main" id="{158B9FCD-6BCE-432E-8063-D89A76565EE8}"/>
                </a:ext>
              </a:extLst>
            </p:cNvPr>
            <p:cNvGrpSpPr/>
            <p:nvPr/>
          </p:nvGrpSpPr>
          <p:grpSpPr>
            <a:xfrm>
              <a:off x="819769" y="509397"/>
              <a:ext cx="2743200" cy="713232"/>
              <a:chOff x="854832" y="509397"/>
              <a:chExt cx="2743200" cy="713232"/>
            </a:xfrm>
          </p:grpSpPr>
          <p:sp>
            <p:nvSpPr>
              <p:cNvPr id="79" name="Rectangle 78">
                <a:extLst>
                  <a:ext uri="{FF2B5EF4-FFF2-40B4-BE49-F238E27FC236}">
                    <a16:creationId xmlns:a16="http://schemas.microsoft.com/office/drawing/2014/main" id="{161563CF-411A-4A7C-B425-E22EC866596E}"/>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TextBox 79">
                <a:extLst>
                  <a:ext uri="{FF2B5EF4-FFF2-40B4-BE49-F238E27FC236}">
                    <a16:creationId xmlns:a16="http://schemas.microsoft.com/office/drawing/2014/main" id="{8C0C0838-7DEC-479C-A4C0-9433A79C5A19}"/>
                  </a:ext>
                </a:extLst>
              </p:cNvPr>
              <p:cNvSpPr txBox="1"/>
              <p:nvPr/>
            </p:nvSpPr>
            <p:spPr>
              <a:xfrm>
                <a:off x="1463980" y="712390"/>
                <a:ext cx="88838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IoT Hub</a:t>
                </a:r>
              </a:p>
            </p:txBody>
          </p:sp>
        </p:grpSp>
        <p:pic>
          <p:nvPicPr>
            <p:cNvPr id="54" name="Picture 53">
              <a:extLst>
                <a:ext uri="{FF2B5EF4-FFF2-40B4-BE49-F238E27FC236}">
                  <a16:creationId xmlns:a16="http://schemas.microsoft.com/office/drawing/2014/main" id="{B47B1AF3-DD44-42FB-9B0A-B5526E33649F}"/>
                </a:ext>
              </a:extLst>
            </p:cNvPr>
            <p:cNvPicPr>
              <a:picLocks noChangeAspect="1"/>
            </p:cNvPicPr>
            <p:nvPr/>
          </p:nvPicPr>
          <p:blipFill>
            <a:blip r:embed="rId4"/>
            <a:stretch>
              <a:fillRect/>
            </a:stretch>
          </p:blipFill>
          <p:spPr>
            <a:xfrm>
              <a:off x="962067" y="660273"/>
              <a:ext cx="411480" cy="411480"/>
            </a:xfrm>
            <a:prstGeom prst="rect">
              <a:avLst/>
            </a:prstGeom>
            <a:solidFill>
              <a:schemeClr val="bg2"/>
            </a:solidFill>
            <a:ln>
              <a:noFill/>
            </a:ln>
          </p:spPr>
        </p:pic>
        <p:grpSp>
          <p:nvGrpSpPr>
            <p:cNvPr id="55" name="Group 54">
              <a:extLst>
                <a:ext uri="{FF2B5EF4-FFF2-40B4-BE49-F238E27FC236}">
                  <a16:creationId xmlns:a16="http://schemas.microsoft.com/office/drawing/2014/main" id="{F6690F4E-7B18-4C5A-AAB0-FA7874C7081E}"/>
                </a:ext>
              </a:extLst>
            </p:cNvPr>
            <p:cNvGrpSpPr/>
            <p:nvPr/>
          </p:nvGrpSpPr>
          <p:grpSpPr>
            <a:xfrm>
              <a:off x="819769" y="1254240"/>
              <a:ext cx="2743200" cy="713232"/>
              <a:chOff x="854832" y="509397"/>
              <a:chExt cx="2743200" cy="713232"/>
            </a:xfrm>
          </p:grpSpPr>
          <p:sp>
            <p:nvSpPr>
              <p:cNvPr id="77" name="Rectangle 76">
                <a:extLst>
                  <a:ext uri="{FF2B5EF4-FFF2-40B4-BE49-F238E27FC236}">
                    <a16:creationId xmlns:a16="http://schemas.microsoft.com/office/drawing/2014/main" id="{2016FDCD-79F1-4197-8070-89005BD4806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TextBox 77">
                <a:extLst>
                  <a:ext uri="{FF2B5EF4-FFF2-40B4-BE49-F238E27FC236}">
                    <a16:creationId xmlns:a16="http://schemas.microsoft.com/office/drawing/2014/main" id="{D038229F-75A1-48FA-8B52-705CD43121DB}"/>
                  </a:ext>
                </a:extLst>
              </p:cNvPr>
              <p:cNvSpPr txBox="1"/>
              <p:nvPr/>
            </p:nvSpPr>
            <p:spPr>
              <a:xfrm>
                <a:off x="1463980" y="712390"/>
                <a:ext cx="1312988"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Blob Storage</a:t>
                </a:r>
              </a:p>
            </p:txBody>
          </p:sp>
        </p:grpSp>
        <p:pic>
          <p:nvPicPr>
            <p:cNvPr id="56" name="Picture 55">
              <a:extLst>
                <a:ext uri="{FF2B5EF4-FFF2-40B4-BE49-F238E27FC236}">
                  <a16:creationId xmlns:a16="http://schemas.microsoft.com/office/drawing/2014/main" id="{85C0361F-3CD2-4D34-A66E-321B8F5681B2}"/>
                </a:ext>
              </a:extLst>
            </p:cNvPr>
            <p:cNvPicPr>
              <a:picLocks noChangeAspect="1"/>
            </p:cNvPicPr>
            <p:nvPr/>
          </p:nvPicPr>
          <p:blipFill>
            <a:blip r:embed="rId5"/>
            <a:stretch>
              <a:fillRect/>
            </a:stretch>
          </p:blipFill>
          <p:spPr>
            <a:xfrm>
              <a:off x="960291" y="1403340"/>
              <a:ext cx="415032" cy="415032"/>
            </a:xfrm>
            <a:prstGeom prst="rect">
              <a:avLst/>
            </a:prstGeom>
            <a:noFill/>
            <a:ln>
              <a:noFill/>
            </a:ln>
          </p:spPr>
        </p:pic>
        <p:grpSp>
          <p:nvGrpSpPr>
            <p:cNvPr id="57" name="Group 56">
              <a:extLst>
                <a:ext uri="{FF2B5EF4-FFF2-40B4-BE49-F238E27FC236}">
                  <a16:creationId xmlns:a16="http://schemas.microsoft.com/office/drawing/2014/main" id="{404411D5-4662-4B43-B35F-E9F5F62C5708}"/>
                </a:ext>
              </a:extLst>
            </p:cNvPr>
            <p:cNvGrpSpPr/>
            <p:nvPr/>
          </p:nvGrpSpPr>
          <p:grpSpPr>
            <a:xfrm>
              <a:off x="819769" y="2743926"/>
              <a:ext cx="2743200" cy="713232"/>
              <a:chOff x="854832" y="509397"/>
              <a:chExt cx="2743200" cy="713232"/>
            </a:xfrm>
          </p:grpSpPr>
          <p:sp>
            <p:nvSpPr>
              <p:cNvPr id="75" name="Rectangle 74">
                <a:extLst>
                  <a:ext uri="{FF2B5EF4-FFF2-40B4-BE49-F238E27FC236}">
                    <a16:creationId xmlns:a16="http://schemas.microsoft.com/office/drawing/2014/main" id="{EAB3A54E-9898-4BD4-A375-75EA9DEB070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TextBox 75">
                <a:extLst>
                  <a:ext uri="{FF2B5EF4-FFF2-40B4-BE49-F238E27FC236}">
                    <a16:creationId xmlns:a16="http://schemas.microsoft.com/office/drawing/2014/main" id="{0BDD0010-FACD-434A-AE10-58F96F106DEC}"/>
                  </a:ext>
                </a:extLst>
              </p:cNvPr>
              <p:cNvSpPr txBox="1"/>
              <p:nvPr/>
            </p:nvSpPr>
            <p:spPr>
              <a:xfrm>
                <a:off x="1463980" y="712390"/>
                <a:ext cx="1675587"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Resource Groups</a:t>
                </a:r>
              </a:p>
            </p:txBody>
          </p:sp>
        </p:grpSp>
        <p:grpSp>
          <p:nvGrpSpPr>
            <p:cNvPr id="58" name="Group 57">
              <a:extLst>
                <a:ext uri="{FF2B5EF4-FFF2-40B4-BE49-F238E27FC236}">
                  <a16:creationId xmlns:a16="http://schemas.microsoft.com/office/drawing/2014/main" id="{C8ED052A-940C-4DC6-A63C-654CBE029E79}"/>
                </a:ext>
              </a:extLst>
            </p:cNvPr>
            <p:cNvGrpSpPr/>
            <p:nvPr/>
          </p:nvGrpSpPr>
          <p:grpSpPr>
            <a:xfrm>
              <a:off x="819769" y="1999083"/>
              <a:ext cx="2743200" cy="713232"/>
              <a:chOff x="854832" y="489705"/>
              <a:chExt cx="2743200" cy="713232"/>
            </a:xfrm>
          </p:grpSpPr>
          <p:sp>
            <p:nvSpPr>
              <p:cNvPr id="73" name="Rectangle 72">
                <a:extLst>
                  <a:ext uri="{FF2B5EF4-FFF2-40B4-BE49-F238E27FC236}">
                    <a16:creationId xmlns:a16="http://schemas.microsoft.com/office/drawing/2014/main" id="{EDD24828-3A45-4D14-A876-60B7612E8154}"/>
                  </a:ext>
                </a:extLst>
              </p:cNvPr>
              <p:cNvSpPr/>
              <p:nvPr/>
            </p:nvSpPr>
            <p:spPr>
              <a:xfrm>
                <a:off x="854832" y="489705"/>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TextBox 73">
                <a:extLst>
                  <a:ext uri="{FF2B5EF4-FFF2-40B4-BE49-F238E27FC236}">
                    <a16:creationId xmlns:a16="http://schemas.microsoft.com/office/drawing/2014/main" id="{BF80E6D4-E0AE-43F0-8500-CF317BFC660C}"/>
                  </a:ext>
                </a:extLst>
              </p:cNvPr>
              <p:cNvSpPr txBox="1"/>
              <p:nvPr/>
            </p:nvSpPr>
            <p:spPr>
              <a:xfrm>
                <a:off x="1463980" y="712390"/>
                <a:ext cx="192123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Subscriptions</a:t>
                </a:r>
              </a:p>
            </p:txBody>
          </p:sp>
        </p:grpSp>
        <p:grpSp>
          <p:nvGrpSpPr>
            <p:cNvPr id="59" name="Group 58">
              <a:extLst>
                <a:ext uri="{FF2B5EF4-FFF2-40B4-BE49-F238E27FC236}">
                  <a16:creationId xmlns:a16="http://schemas.microsoft.com/office/drawing/2014/main" id="{FF28126F-6872-4F25-AD30-584FB03B0717}"/>
                </a:ext>
              </a:extLst>
            </p:cNvPr>
            <p:cNvGrpSpPr/>
            <p:nvPr/>
          </p:nvGrpSpPr>
          <p:grpSpPr>
            <a:xfrm>
              <a:off x="819769" y="3488769"/>
              <a:ext cx="2743200" cy="713232"/>
              <a:chOff x="854832" y="509397"/>
              <a:chExt cx="2743200" cy="713232"/>
            </a:xfrm>
          </p:grpSpPr>
          <p:sp>
            <p:nvSpPr>
              <p:cNvPr id="71" name="Rectangle 70">
                <a:extLst>
                  <a:ext uri="{FF2B5EF4-FFF2-40B4-BE49-F238E27FC236}">
                    <a16:creationId xmlns:a16="http://schemas.microsoft.com/office/drawing/2014/main" id="{E253C771-F3FA-48E4-9E6C-6C0FC82ED406}"/>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9E2C6BBC-0834-4CD2-8C01-BA57E3A1C58D}"/>
                  </a:ext>
                </a:extLst>
              </p:cNvPr>
              <p:cNvSpPr txBox="1"/>
              <p:nvPr/>
            </p:nvSpPr>
            <p:spPr>
              <a:xfrm>
                <a:off x="1463980" y="712390"/>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grpSp>
          <p:nvGrpSpPr>
            <p:cNvPr id="60" name="Group 59">
              <a:extLst>
                <a:ext uri="{FF2B5EF4-FFF2-40B4-BE49-F238E27FC236}">
                  <a16:creationId xmlns:a16="http://schemas.microsoft.com/office/drawing/2014/main" id="{CD00669E-458B-4D9D-9232-52E8B4972F33}"/>
                </a:ext>
              </a:extLst>
            </p:cNvPr>
            <p:cNvGrpSpPr/>
            <p:nvPr/>
          </p:nvGrpSpPr>
          <p:grpSpPr>
            <a:xfrm>
              <a:off x="819769" y="4233612"/>
              <a:ext cx="2743200" cy="713232"/>
              <a:chOff x="854832" y="509397"/>
              <a:chExt cx="2743200" cy="713232"/>
            </a:xfrm>
          </p:grpSpPr>
          <p:sp>
            <p:nvSpPr>
              <p:cNvPr id="69" name="Rectangle 68">
                <a:extLst>
                  <a:ext uri="{FF2B5EF4-FFF2-40B4-BE49-F238E27FC236}">
                    <a16:creationId xmlns:a16="http://schemas.microsoft.com/office/drawing/2014/main" id="{AFF3EEE2-869A-464A-8DB1-3DEF9E9314F8}"/>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E4C34AC2-05D7-4F81-82B9-192401BA5AEA}"/>
                  </a:ext>
                </a:extLst>
              </p:cNvPr>
              <p:cNvSpPr txBox="1"/>
              <p:nvPr/>
            </p:nvSpPr>
            <p:spPr>
              <a:xfrm>
                <a:off x="1463980" y="712390"/>
                <a:ext cx="1460336"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Custom Topics</a:t>
                </a:r>
              </a:p>
            </p:txBody>
          </p:sp>
        </p:grpSp>
        <p:grpSp>
          <p:nvGrpSpPr>
            <p:cNvPr id="61" name="Group 60">
              <a:extLst>
                <a:ext uri="{FF2B5EF4-FFF2-40B4-BE49-F238E27FC236}">
                  <a16:creationId xmlns:a16="http://schemas.microsoft.com/office/drawing/2014/main" id="{726B7311-DD22-4E99-9C83-BCFBBE9A26A8}"/>
                </a:ext>
              </a:extLst>
            </p:cNvPr>
            <p:cNvGrpSpPr/>
            <p:nvPr/>
          </p:nvGrpSpPr>
          <p:grpSpPr>
            <a:xfrm>
              <a:off x="819769" y="4978457"/>
              <a:ext cx="2743200" cy="713232"/>
              <a:chOff x="854832" y="509397"/>
              <a:chExt cx="2743200" cy="713232"/>
            </a:xfrm>
          </p:grpSpPr>
          <p:sp>
            <p:nvSpPr>
              <p:cNvPr id="67" name="Rectangle 66">
                <a:extLst>
                  <a:ext uri="{FF2B5EF4-FFF2-40B4-BE49-F238E27FC236}">
                    <a16:creationId xmlns:a16="http://schemas.microsoft.com/office/drawing/2014/main" id="{60F509BD-78ED-45DB-84FC-6E8B27CC347F}"/>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8C36FD64-45C0-486F-9578-A1C6377FEE6A}"/>
                  </a:ext>
                </a:extLst>
              </p:cNvPr>
              <p:cNvSpPr txBox="1"/>
              <p:nvPr/>
            </p:nvSpPr>
            <p:spPr>
              <a:xfrm>
                <a:off x="1463980" y="712390"/>
                <a:ext cx="1492524"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Storage (GPv2)</a:t>
                </a:r>
              </a:p>
            </p:txBody>
          </p:sp>
        </p:grpSp>
        <p:pic>
          <p:nvPicPr>
            <p:cNvPr id="62" name="Picture 61">
              <a:extLst>
                <a:ext uri="{FF2B5EF4-FFF2-40B4-BE49-F238E27FC236}">
                  <a16:creationId xmlns:a16="http://schemas.microsoft.com/office/drawing/2014/main" id="{B675851A-4024-4B86-B908-CBA48E37C318}"/>
                </a:ext>
              </a:extLst>
            </p:cNvPr>
            <p:cNvPicPr>
              <a:picLocks noChangeAspect="1"/>
            </p:cNvPicPr>
            <p:nvPr/>
          </p:nvPicPr>
          <p:blipFill rotWithShape="1">
            <a:blip r:embed="rId6"/>
            <a:srcRect b="33533"/>
            <a:stretch/>
          </p:blipFill>
          <p:spPr>
            <a:xfrm>
              <a:off x="960291" y="3637869"/>
              <a:ext cx="415032" cy="415032"/>
            </a:xfrm>
            <a:prstGeom prst="rect">
              <a:avLst/>
            </a:prstGeom>
            <a:noFill/>
            <a:ln>
              <a:noFill/>
            </a:ln>
          </p:spPr>
        </p:pic>
        <p:pic>
          <p:nvPicPr>
            <p:cNvPr id="63" name="Picture 62">
              <a:extLst>
                <a:ext uri="{FF2B5EF4-FFF2-40B4-BE49-F238E27FC236}">
                  <a16:creationId xmlns:a16="http://schemas.microsoft.com/office/drawing/2014/main" id="{6236E48D-0064-41DA-8A25-686A9F4D8FDF}"/>
                </a:ext>
              </a:extLst>
            </p:cNvPr>
            <p:cNvPicPr>
              <a:picLocks noChangeAspect="1"/>
            </p:cNvPicPr>
            <p:nvPr/>
          </p:nvPicPr>
          <p:blipFill>
            <a:blip r:embed="rId7"/>
            <a:stretch>
              <a:fillRect/>
            </a:stretch>
          </p:blipFill>
          <p:spPr>
            <a:xfrm>
              <a:off x="960291" y="2893026"/>
              <a:ext cx="415032" cy="415032"/>
            </a:xfrm>
            <a:prstGeom prst="rect">
              <a:avLst/>
            </a:prstGeom>
            <a:noFill/>
            <a:ln>
              <a:noFill/>
            </a:ln>
          </p:spPr>
        </p:pic>
        <p:pic>
          <p:nvPicPr>
            <p:cNvPr id="64" name="Picture 63">
              <a:extLst>
                <a:ext uri="{FF2B5EF4-FFF2-40B4-BE49-F238E27FC236}">
                  <a16:creationId xmlns:a16="http://schemas.microsoft.com/office/drawing/2014/main" id="{69BA0831-4D77-4CD8-897C-4637150CA5F5}"/>
                </a:ext>
              </a:extLst>
            </p:cNvPr>
            <p:cNvPicPr>
              <a:picLocks noChangeAspect="1"/>
            </p:cNvPicPr>
            <p:nvPr/>
          </p:nvPicPr>
          <p:blipFill>
            <a:blip r:embed="rId8"/>
            <a:stretch>
              <a:fillRect/>
            </a:stretch>
          </p:blipFill>
          <p:spPr>
            <a:xfrm>
              <a:off x="962067" y="2149959"/>
              <a:ext cx="411480" cy="411480"/>
            </a:xfrm>
            <a:prstGeom prst="rect">
              <a:avLst/>
            </a:prstGeom>
            <a:noFill/>
            <a:ln>
              <a:noFill/>
            </a:ln>
          </p:spPr>
        </p:pic>
        <p:pic>
          <p:nvPicPr>
            <p:cNvPr id="65" name="Picture 64">
              <a:extLst>
                <a:ext uri="{FF2B5EF4-FFF2-40B4-BE49-F238E27FC236}">
                  <a16:creationId xmlns:a16="http://schemas.microsoft.com/office/drawing/2014/main" id="{5CD5ADDE-91CA-4081-BED0-16F310F87321}"/>
                </a:ext>
              </a:extLst>
            </p:cNvPr>
            <p:cNvPicPr>
              <a:picLocks noChangeAspect="1"/>
            </p:cNvPicPr>
            <p:nvPr/>
          </p:nvPicPr>
          <p:blipFill>
            <a:blip r:embed="rId9"/>
            <a:stretch>
              <a:fillRect/>
            </a:stretch>
          </p:blipFill>
          <p:spPr>
            <a:xfrm>
              <a:off x="962067" y="4384488"/>
              <a:ext cx="411480" cy="411480"/>
            </a:xfrm>
            <a:prstGeom prst="rect">
              <a:avLst/>
            </a:prstGeom>
            <a:solidFill>
              <a:schemeClr val="bg2"/>
            </a:solidFill>
            <a:ln>
              <a:noFill/>
            </a:ln>
          </p:spPr>
        </p:pic>
        <p:pic>
          <p:nvPicPr>
            <p:cNvPr id="66" name="Graphic 65">
              <a:extLst>
                <a:ext uri="{FF2B5EF4-FFF2-40B4-BE49-F238E27FC236}">
                  <a16:creationId xmlns:a16="http://schemas.microsoft.com/office/drawing/2014/main" id="{5181AAD8-BCB3-4A4B-A705-AC6EA273B7F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32937" t="26233" r="33290" b="30261"/>
            <a:stretch/>
          </p:blipFill>
          <p:spPr>
            <a:xfrm>
              <a:off x="962067" y="5129333"/>
              <a:ext cx="411480" cy="411480"/>
            </a:xfrm>
            <a:prstGeom prst="rect">
              <a:avLst/>
            </a:prstGeom>
          </p:spPr>
        </p:pic>
      </p:grpSp>
      <p:grpSp>
        <p:nvGrpSpPr>
          <p:cNvPr id="81" name="Group 80">
            <a:extLst>
              <a:ext uri="{FF2B5EF4-FFF2-40B4-BE49-F238E27FC236}">
                <a16:creationId xmlns:a16="http://schemas.microsoft.com/office/drawing/2014/main" id="{ADA075C8-0D7D-4618-96DD-8CEB641C8ED7}"/>
              </a:ext>
            </a:extLst>
          </p:cNvPr>
          <p:cNvGrpSpPr/>
          <p:nvPr/>
        </p:nvGrpSpPr>
        <p:grpSpPr>
          <a:xfrm>
            <a:off x="9525782" y="1850617"/>
            <a:ext cx="2743200" cy="3691553"/>
            <a:chOff x="8627998" y="1202545"/>
            <a:chExt cx="2743200" cy="3691553"/>
          </a:xfrm>
        </p:grpSpPr>
        <p:grpSp>
          <p:nvGrpSpPr>
            <p:cNvPr id="82" name="Group 81">
              <a:extLst>
                <a:ext uri="{FF2B5EF4-FFF2-40B4-BE49-F238E27FC236}">
                  <a16:creationId xmlns:a16="http://schemas.microsoft.com/office/drawing/2014/main" id="{EAD24EFA-FAE2-436B-B1B9-AA1DE63DC1A0}"/>
                </a:ext>
              </a:extLst>
            </p:cNvPr>
            <p:cNvGrpSpPr/>
            <p:nvPr/>
          </p:nvGrpSpPr>
          <p:grpSpPr>
            <a:xfrm>
              <a:off x="8627998" y="1202545"/>
              <a:ext cx="2743200" cy="713232"/>
              <a:chOff x="7840049" y="754291"/>
              <a:chExt cx="2743200" cy="713232"/>
            </a:xfrm>
          </p:grpSpPr>
          <p:sp>
            <p:nvSpPr>
              <p:cNvPr id="100" name="Rectangle 99">
                <a:extLst>
                  <a:ext uri="{FF2B5EF4-FFF2-40B4-BE49-F238E27FC236}">
                    <a16:creationId xmlns:a16="http://schemas.microsoft.com/office/drawing/2014/main" id="{C82B2364-5B8A-4CD0-8D9F-6AD4FA140923}"/>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TextBox 100">
                <a:extLst>
                  <a:ext uri="{FF2B5EF4-FFF2-40B4-BE49-F238E27FC236}">
                    <a16:creationId xmlns:a16="http://schemas.microsoft.com/office/drawing/2014/main" id="{58C556CA-3F35-45A4-A211-3483FDE49E6B}"/>
                  </a:ext>
                </a:extLst>
              </p:cNvPr>
              <p:cNvSpPr txBox="1"/>
              <p:nvPr/>
            </p:nvSpPr>
            <p:spPr>
              <a:xfrm>
                <a:off x="8449197" y="957284"/>
                <a:ext cx="159261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Functions</a:t>
                </a:r>
              </a:p>
            </p:txBody>
          </p:sp>
        </p:grpSp>
        <p:grpSp>
          <p:nvGrpSpPr>
            <p:cNvPr id="83" name="Group 82">
              <a:extLst>
                <a:ext uri="{FF2B5EF4-FFF2-40B4-BE49-F238E27FC236}">
                  <a16:creationId xmlns:a16="http://schemas.microsoft.com/office/drawing/2014/main" id="{261831C9-5161-476C-9EEA-933FBF788D4E}"/>
                </a:ext>
              </a:extLst>
            </p:cNvPr>
            <p:cNvGrpSpPr/>
            <p:nvPr/>
          </p:nvGrpSpPr>
          <p:grpSpPr>
            <a:xfrm>
              <a:off x="8627998" y="1947125"/>
              <a:ext cx="2743200" cy="713232"/>
              <a:chOff x="7840049" y="754291"/>
              <a:chExt cx="2743200" cy="713232"/>
            </a:xfrm>
          </p:grpSpPr>
          <p:sp>
            <p:nvSpPr>
              <p:cNvPr id="98" name="Rectangle 97">
                <a:extLst>
                  <a:ext uri="{FF2B5EF4-FFF2-40B4-BE49-F238E27FC236}">
                    <a16:creationId xmlns:a16="http://schemas.microsoft.com/office/drawing/2014/main" id="{F49E567B-175A-433B-B6D6-339B8BC037C1}"/>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TextBox 98">
                <a:extLst>
                  <a:ext uri="{FF2B5EF4-FFF2-40B4-BE49-F238E27FC236}">
                    <a16:creationId xmlns:a16="http://schemas.microsoft.com/office/drawing/2014/main" id="{BFADE3D6-8596-4BBE-AEDD-BFCD1DC3FFF3}"/>
                  </a:ext>
                </a:extLst>
              </p:cNvPr>
              <p:cNvSpPr txBox="1"/>
              <p:nvPr/>
            </p:nvSpPr>
            <p:spPr>
              <a:xfrm>
                <a:off x="8449197" y="957284"/>
                <a:ext cx="115768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Logic Apps</a:t>
                </a:r>
              </a:p>
            </p:txBody>
          </p:sp>
        </p:grpSp>
        <p:grpSp>
          <p:nvGrpSpPr>
            <p:cNvPr id="84" name="Group 83">
              <a:extLst>
                <a:ext uri="{FF2B5EF4-FFF2-40B4-BE49-F238E27FC236}">
                  <a16:creationId xmlns:a16="http://schemas.microsoft.com/office/drawing/2014/main" id="{03CFB330-2CBB-4232-8516-0EAED7B7BE96}"/>
                </a:ext>
              </a:extLst>
            </p:cNvPr>
            <p:cNvGrpSpPr/>
            <p:nvPr/>
          </p:nvGrpSpPr>
          <p:grpSpPr>
            <a:xfrm>
              <a:off x="8627998" y="2691705"/>
              <a:ext cx="2743200" cy="713232"/>
              <a:chOff x="7840049" y="754291"/>
              <a:chExt cx="2743200" cy="713232"/>
            </a:xfrm>
          </p:grpSpPr>
          <p:sp>
            <p:nvSpPr>
              <p:cNvPr id="96" name="Rectangle 95">
                <a:extLst>
                  <a:ext uri="{FF2B5EF4-FFF2-40B4-BE49-F238E27FC236}">
                    <a16:creationId xmlns:a16="http://schemas.microsoft.com/office/drawing/2014/main" id="{DE99F75E-A769-4DC6-8264-FBB5757B2187}"/>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9CD73243-8BEB-4FE5-865C-8184AB0AE87C}"/>
                  </a:ext>
                </a:extLst>
              </p:cNvPr>
              <p:cNvSpPr txBox="1"/>
              <p:nvPr/>
            </p:nvSpPr>
            <p:spPr>
              <a:xfrm>
                <a:off x="8449197" y="957284"/>
                <a:ext cx="1792991"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Automation</a:t>
                </a:r>
              </a:p>
            </p:txBody>
          </p:sp>
        </p:grpSp>
        <p:grpSp>
          <p:nvGrpSpPr>
            <p:cNvPr id="85" name="Group 84">
              <a:extLst>
                <a:ext uri="{FF2B5EF4-FFF2-40B4-BE49-F238E27FC236}">
                  <a16:creationId xmlns:a16="http://schemas.microsoft.com/office/drawing/2014/main" id="{9DE88818-48C9-4C1D-9690-D054EE7BEDDF}"/>
                </a:ext>
              </a:extLst>
            </p:cNvPr>
            <p:cNvGrpSpPr/>
            <p:nvPr/>
          </p:nvGrpSpPr>
          <p:grpSpPr>
            <a:xfrm>
              <a:off x="8627998" y="3436285"/>
              <a:ext cx="2743200" cy="713232"/>
              <a:chOff x="7840049" y="754291"/>
              <a:chExt cx="2743200" cy="713232"/>
            </a:xfrm>
          </p:grpSpPr>
          <p:sp>
            <p:nvSpPr>
              <p:cNvPr id="94" name="Rectangle 93">
                <a:extLst>
                  <a:ext uri="{FF2B5EF4-FFF2-40B4-BE49-F238E27FC236}">
                    <a16:creationId xmlns:a16="http://schemas.microsoft.com/office/drawing/2014/main" id="{8513CC5C-BB9D-48C9-B9BE-1760A94D8989}"/>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TextBox 94">
                <a:extLst>
                  <a:ext uri="{FF2B5EF4-FFF2-40B4-BE49-F238E27FC236}">
                    <a16:creationId xmlns:a16="http://schemas.microsoft.com/office/drawing/2014/main" id="{D73ACBBA-38F4-420F-93B6-507ACA2D9D3E}"/>
                  </a:ext>
                </a:extLst>
              </p:cNvPr>
              <p:cNvSpPr txBox="1"/>
              <p:nvPr/>
            </p:nvSpPr>
            <p:spPr>
              <a:xfrm>
                <a:off x="8449197" y="957284"/>
                <a:ext cx="114633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WebHooks</a:t>
                </a:r>
              </a:p>
            </p:txBody>
          </p:sp>
        </p:grpSp>
        <p:grpSp>
          <p:nvGrpSpPr>
            <p:cNvPr id="86" name="Group 85">
              <a:extLst>
                <a:ext uri="{FF2B5EF4-FFF2-40B4-BE49-F238E27FC236}">
                  <a16:creationId xmlns:a16="http://schemas.microsoft.com/office/drawing/2014/main" id="{292B3F6A-8FC0-4B0B-8173-90980C852C7F}"/>
                </a:ext>
              </a:extLst>
            </p:cNvPr>
            <p:cNvGrpSpPr/>
            <p:nvPr/>
          </p:nvGrpSpPr>
          <p:grpSpPr>
            <a:xfrm>
              <a:off x="8627998" y="4180866"/>
              <a:ext cx="2743200" cy="713232"/>
              <a:chOff x="7840049" y="754291"/>
              <a:chExt cx="2743200" cy="713232"/>
            </a:xfrm>
          </p:grpSpPr>
          <p:sp>
            <p:nvSpPr>
              <p:cNvPr id="92" name="Rectangle 91">
                <a:extLst>
                  <a:ext uri="{FF2B5EF4-FFF2-40B4-BE49-F238E27FC236}">
                    <a16:creationId xmlns:a16="http://schemas.microsoft.com/office/drawing/2014/main" id="{D5BD5804-9D92-4842-9152-E4D5A9006014}"/>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TextBox 92">
                <a:extLst>
                  <a:ext uri="{FF2B5EF4-FFF2-40B4-BE49-F238E27FC236}">
                    <a16:creationId xmlns:a16="http://schemas.microsoft.com/office/drawing/2014/main" id="{C7DEE0BB-AEDC-4358-AF87-204EA0B5F635}"/>
                  </a:ext>
                </a:extLst>
              </p:cNvPr>
              <p:cNvSpPr txBox="1"/>
              <p:nvPr/>
            </p:nvSpPr>
            <p:spPr>
              <a:xfrm>
                <a:off x="8449197" y="957284"/>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pic>
          <p:nvPicPr>
            <p:cNvPr id="87" name="Picture 86">
              <a:extLst>
                <a:ext uri="{FF2B5EF4-FFF2-40B4-BE49-F238E27FC236}">
                  <a16:creationId xmlns:a16="http://schemas.microsoft.com/office/drawing/2014/main" id="{FFE631AF-3800-4706-87C5-5C44816EFAFA}"/>
                </a:ext>
              </a:extLst>
            </p:cNvPr>
            <p:cNvPicPr>
              <a:picLocks noChangeAspect="1"/>
            </p:cNvPicPr>
            <p:nvPr/>
          </p:nvPicPr>
          <p:blipFill>
            <a:blip r:embed="rId12"/>
            <a:stretch>
              <a:fillRect/>
            </a:stretch>
          </p:blipFill>
          <p:spPr>
            <a:xfrm>
              <a:off x="8767847" y="1353421"/>
              <a:ext cx="411480" cy="411480"/>
            </a:xfrm>
            <a:prstGeom prst="rect">
              <a:avLst/>
            </a:prstGeom>
            <a:noFill/>
            <a:ln>
              <a:noFill/>
            </a:ln>
          </p:spPr>
        </p:pic>
        <p:pic>
          <p:nvPicPr>
            <p:cNvPr id="88" name="Picture 87">
              <a:extLst>
                <a:ext uri="{FF2B5EF4-FFF2-40B4-BE49-F238E27FC236}">
                  <a16:creationId xmlns:a16="http://schemas.microsoft.com/office/drawing/2014/main" id="{3C903467-F0D8-4B33-AD62-697147AD8FCA}"/>
                </a:ext>
              </a:extLst>
            </p:cNvPr>
            <p:cNvPicPr>
              <a:picLocks noChangeAspect="1"/>
            </p:cNvPicPr>
            <p:nvPr/>
          </p:nvPicPr>
          <p:blipFill>
            <a:blip r:embed="rId13"/>
            <a:stretch>
              <a:fillRect/>
            </a:stretch>
          </p:blipFill>
          <p:spPr>
            <a:xfrm>
              <a:off x="8767847" y="2842581"/>
              <a:ext cx="411480" cy="411480"/>
            </a:xfrm>
            <a:prstGeom prst="rect">
              <a:avLst/>
            </a:prstGeom>
            <a:noFill/>
            <a:ln>
              <a:noFill/>
            </a:ln>
          </p:spPr>
        </p:pic>
        <p:pic>
          <p:nvPicPr>
            <p:cNvPr id="89" name="Picture 88">
              <a:extLst>
                <a:ext uri="{FF2B5EF4-FFF2-40B4-BE49-F238E27FC236}">
                  <a16:creationId xmlns:a16="http://schemas.microsoft.com/office/drawing/2014/main" id="{4378E78F-3FD9-4EC4-9B56-3E5CC7C4B7DA}"/>
                </a:ext>
              </a:extLst>
            </p:cNvPr>
            <p:cNvPicPr>
              <a:picLocks noChangeAspect="1"/>
            </p:cNvPicPr>
            <p:nvPr/>
          </p:nvPicPr>
          <p:blipFill>
            <a:blip r:embed="rId14"/>
            <a:stretch>
              <a:fillRect/>
            </a:stretch>
          </p:blipFill>
          <p:spPr>
            <a:xfrm>
              <a:off x="8767847" y="3587161"/>
              <a:ext cx="411480" cy="411480"/>
            </a:xfrm>
            <a:prstGeom prst="rect">
              <a:avLst/>
            </a:prstGeom>
            <a:noFill/>
            <a:ln>
              <a:noFill/>
            </a:ln>
          </p:spPr>
        </p:pic>
        <p:pic>
          <p:nvPicPr>
            <p:cNvPr id="90" name="Picture 89">
              <a:extLst>
                <a:ext uri="{FF2B5EF4-FFF2-40B4-BE49-F238E27FC236}">
                  <a16:creationId xmlns:a16="http://schemas.microsoft.com/office/drawing/2014/main" id="{8041B83C-B255-4603-9E4A-FB074134531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67847" y="2098001"/>
              <a:ext cx="411480" cy="411480"/>
            </a:xfrm>
            <a:prstGeom prst="rect">
              <a:avLst/>
            </a:prstGeom>
            <a:noFill/>
            <a:ln>
              <a:noFill/>
            </a:ln>
          </p:spPr>
        </p:pic>
        <p:pic>
          <p:nvPicPr>
            <p:cNvPr id="91" name="Picture 90">
              <a:extLst>
                <a:ext uri="{FF2B5EF4-FFF2-40B4-BE49-F238E27FC236}">
                  <a16:creationId xmlns:a16="http://schemas.microsoft.com/office/drawing/2014/main" id="{4F9C6029-C099-489D-9314-29034C878938}"/>
                </a:ext>
              </a:extLst>
            </p:cNvPr>
            <p:cNvPicPr>
              <a:picLocks noChangeAspect="1"/>
            </p:cNvPicPr>
            <p:nvPr/>
          </p:nvPicPr>
          <p:blipFill rotWithShape="1">
            <a:blip r:embed="rId6"/>
            <a:srcRect t="387" b="33144"/>
            <a:stretch/>
          </p:blipFill>
          <p:spPr>
            <a:xfrm>
              <a:off x="8766071" y="4329966"/>
              <a:ext cx="415032" cy="415032"/>
            </a:xfrm>
            <a:prstGeom prst="rect">
              <a:avLst/>
            </a:prstGeom>
            <a:noFill/>
            <a:ln>
              <a:noFill/>
            </a:ln>
          </p:spPr>
        </p:pic>
      </p:grpSp>
      <p:grpSp>
        <p:nvGrpSpPr>
          <p:cNvPr id="102" name="Group 101">
            <a:extLst>
              <a:ext uri="{FF2B5EF4-FFF2-40B4-BE49-F238E27FC236}">
                <a16:creationId xmlns:a16="http://schemas.microsoft.com/office/drawing/2014/main" id="{8E283A9B-F4A8-4B73-80A4-728F9E68A991}"/>
              </a:ext>
            </a:extLst>
          </p:cNvPr>
          <p:cNvGrpSpPr/>
          <p:nvPr/>
        </p:nvGrpSpPr>
        <p:grpSpPr>
          <a:xfrm>
            <a:off x="9112264" y="2746073"/>
            <a:ext cx="401816" cy="1900975"/>
            <a:chOff x="7224067" y="2912948"/>
            <a:chExt cx="661140" cy="2468880"/>
          </a:xfrm>
        </p:grpSpPr>
        <p:sp>
          <p:nvSpPr>
            <p:cNvPr id="103" name="Freeform 5">
              <a:extLst>
                <a:ext uri="{FF2B5EF4-FFF2-40B4-BE49-F238E27FC236}">
                  <a16:creationId xmlns:a16="http://schemas.microsoft.com/office/drawing/2014/main" id="{932A45EA-769F-41D2-91BF-73C0812EFD0E}"/>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4" name="arrow">
              <a:extLst>
                <a:ext uri="{FF2B5EF4-FFF2-40B4-BE49-F238E27FC236}">
                  <a16:creationId xmlns:a16="http://schemas.microsoft.com/office/drawing/2014/main" id="{F1760684-375C-4F0D-A0B0-6670B18DD4A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5" name="TextBox 104">
            <a:extLst>
              <a:ext uri="{FF2B5EF4-FFF2-40B4-BE49-F238E27FC236}">
                <a16:creationId xmlns:a16="http://schemas.microsoft.com/office/drawing/2014/main" id="{E8A067E8-EAF1-4C7E-B24F-5B98F865BD0B}"/>
              </a:ext>
            </a:extLst>
          </p:cNvPr>
          <p:cNvSpPr txBox="1"/>
          <p:nvPr/>
        </p:nvSpPr>
        <p:spPr>
          <a:xfrm>
            <a:off x="4313508" y="551521"/>
            <a:ext cx="3043818"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publishers</a:t>
            </a:r>
          </a:p>
        </p:txBody>
      </p:sp>
      <p:sp>
        <p:nvSpPr>
          <p:cNvPr id="106" name="TextBox 105">
            <a:extLst>
              <a:ext uri="{FF2B5EF4-FFF2-40B4-BE49-F238E27FC236}">
                <a16:creationId xmlns:a16="http://schemas.microsoft.com/office/drawing/2014/main" id="{AE22D86A-0A14-4C63-838D-E65B1D9C326C}"/>
              </a:ext>
            </a:extLst>
          </p:cNvPr>
          <p:cNvSpPr txBox="1"/>
          <p:nvPr/>
        </p:nvSpPr>
        <p:spPr>
          <a:xfrm>
            <a:off x="9291297" y="1235156"/>
            <a:ext cx="2742421"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handlers</a:t>
            </a:r>
          </a:p>
        </p:txBody>
      </p:sp>
    </p:spTree>
    <p:extLst>
      <p:ext uri="{BB962C8B-B14F-4D97-AF65-F5344CB8AC3E}">
        <p14:creationId xmlns:p14="http://schemas.microsoft.com/office/powerpoint/2010/main" val="2755737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nodeType="withEffect">
                                  <p:stCondLst>
                                    <p:cond delay="300"/>
                                  </p:stCondLst>
                                  <p:childTnLst>
                                    <p:animMotion origin="layout" path="M -4.79167E-6 1.85185E-6 L -0.02578 1.85185E-6 " pathEditMode="relative" rAng="0" ptsTypes="AA">
                                      <p:cBhvr>
                                        <p:cTn id="9" dur="500" spd="-100000" fill="hold"/>
                                        <p:tgtEl>
                                          <p:spTgt spid="102"/>
                                        </p:tgtEl>
                                        <p:attrNameLst>
                                          <p:attrName>ppt_x</p:attrName>
                                          <p:attrName>ppt_y</p:attrName>
                                        </p:attrNameLst>
                                      </p:cBhvr>
                                      <p:rCtr x="-1289" y="0"/>
                                    </p:animMotion>
                                  </p:childTnLst>
                                </p:cTn>
                              </p:par>
                              <p:par>
                                <p:cTn id="10" presetID="10"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63" presetClass="path" presetSubtype="0" decel="100000" fill="hold" grpId="1" nodeType="withEffect">
                                  <p:stCondLst>
                                    <p:cond delay="0"/>
                                  </p:stCondLst>
                                  <p:childTnLst>
                                    <p:animMotion origin="layout" path="M 4.16667E-6 2.22222E-6 L -0.02579 2.22222E-6 " pathEditMode="relative" rAng="0" ptsTypes="AA">
                                      <p:cBhvr>
                                        <p:cTn id="14" dur="500" spd="-100000" fill="hold"/>
                                        <p:tgtEl>
                                          <p:spTgt spid="105"/>
                                        </p:tgtEl>
                                        <p:attrNameLst>
                                          <p:attrName>ppt_x</p:attrName>
                                          <p:attrName>ppt_y</p:attrName>
                                        </p:attrNameLst>
                                      </p:cBhvr>
                                      <p:rCtr x="-1289" y="0"/>
                                    </p:animMotion>
                                  </p:childTnLst>
                                </p:cTn>
                              </p:par>
                              <p:par>
                                <p:cTn id="15" presetID="10" presetClass="entr" presetSubtype="0" fill="hold" grpId="0" nodeType="withEffect">
                                  <p:stCondLst>
                                    <p:cond delay="4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par>
                                <p:cTn id="18" presetID="63" presetClass="path" presetSubtype="0" decel="100000" fill="hold" grpId="1" nodeType="withEffect">
                                  <p:stCondLst>
                                    <p:cond delay="400"/>
                                  </p:stCondLst>
                                  <p:childTnLst>
                                    <p:animMotion origin="layout" path="M 2.08333E-6 -2.59259E-6 L -0.02578 -2.59259E-6 " pathEditMode="relative" rAng="0" ptsTypes="AA">
                                      <p:cBhvr>
                                        <p:cTn id="19" dur="500" spd="-100000" fill="hold"/>
                                        <p:tgtEl>
                                          <p:spTgt spid="106"/>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P spid="106" grpId="0"/>
      <p:bldP spid="106"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 delivers at massive scale</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12">
            <a:extLst>
              <a:ext uri="{FF2B5EF4-FFF2-40B4-BE49-F238E27FC236}">
                <a16:creationId xmlns:a16="http://schemas.microsoft.com/office/drawing/2014/main" id="{733B7DE8-40E8-4733-887C-DCFAA02A5524}"/>
              </a:ext>
            </a:extLst>
          </p:cNvPr>
          <p:cNvSpPr txBox="1"/>
          <p:nvPr/>
        </p:nvSpPr>
        <p:spPr>
          <a:xfrm>
            <a:off x="10090403" y="4289170"/>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23" name="TextBox 13">
            <a:extLst>
              <a:ext uri="{FF2B5EF4-FFF2-40B4-BE49-F238E27FC236}">
                <a16:creationId xmlns:a16="http://schemas.microsoft.com/office/drawing/2014/main" id="{5E556E2E-B997-4029-8DBE-859DC92E96BA}"/>
              </a:ext>
            </a:extLst>
          </p:cNvPr>
          <p:cNvSpPr txBox="1"/>
          <p:nvPr/>
        </p:nvSpPr>
        <p:spPr>
          <a:xfrm>
            <a:off x="4500436" y="4274762"/>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24" name="TextBox 14">
            <a:extLst>
              <a:ext uri="{FF2B5EF4-FFF2-40B4-BE49-F238E27FC236}">
                <a16:creationId xmlns:a16="http://schemas.microsoft.com/office/drawing/2014/main" id="{04F41BC9-CA99-4C62-9C23-D93CD2A44B71}"/>
              </a:ext>
            </a:extLst>
          </p:cNvPr>
          <p:cNvSpPr txBox="1"/>
          <p:nvPr/>
        </p:nvSpPr>
        <p:spPr>
          <a:xfrm>
            <a:off x="7260575" y="4289169"/>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25" name="Group 24">
            <a:extLst>
              <a:ext uri="{FF2B5EF4-FFF2-40B4-BE49-F238E27FC236}">
                <a16:creationId xmlns:a16="http://schemas.microsoft.com/office/drawing/2014/main" id="{E56624A9-B124-4842-8BB8-797F73F7EBB0}"/>
              </a:ext>
            </a:extLst>
          </p:cNvPr>
          <p:cNvGrpSpPr/>
          <p:nvPr/>
        </p:nvGrpSpPr>
        <p:grpSpPr>
          <a:xfrm>
            <a:off x="4430747" y="2602405"/>
            <a:ext cx="2390039" cy="1486337"/>
            <a:chOff x="719746" y="2876961"/>
            <a:chExt cx="3069854" cy="1581641"/>
          </a:xfrm>
        </p:grpSpPr>
        <p:sp>
          <p:nvSpPr>
            <p:cNvPr id="26" name="Freeform 50">
              <a:extLst>
                <a:ext uri="{FF2B5EF4-FFF2-40B4-BE49-F238E27FC236}">
                  <a16:creationId xmlns:a16="http://schemas.microsoft.com/office/drawing/2014/main"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TextBox 62">
              <a:extLst>
                <a:ext uri="{FF2B5EF4-FFF2-40B4-BE49-F238E27FC236}">
                  <a16:creationId xmlns:a16="http://schemas.microsoft.com/office/drawing/2014/main" id="{003F980E-E97C-497A-B80B-85C391CC5182}"/>
                </a:ext>
              </a:extLst>
            </p:cNvPr>
            <p:cNvSpPr txBox="1"/>
            <p:nvPr/>
          </p:nvSpPr>
          <p:spPr>
            <a:xfrm>
              <a:off x="1050062" y="3445454"/>
              <a:ext cx="2409224" cy="72953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428"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28" name="Group 27">
            <a:extLst>
              <a:ext uri="{FF2B5EF4-FFF2-40B4-BE49-F238E27FC236}">
                <a16:creationId xmlns:a16="http://schemas.microsoft.com/office/drawing/2014/main" id="{74B23CA5-53F0-4E03-AC55-393EF859B09E}"/>
              </a:ext>
            </a:extLst>
          </p:cNvPr>
          <p:cNvGrpSpPr/>
          <p:nvPr/>
        </p:nvGrpSpPr>
        <p:grpSpPr>
          <a:xfrm>
            <a:off x="7190886" y="2535513"/>
            <a:ext cx="2390039" cy="1486338"/>
            <a:chOff x="4683310" y="2876961"/>
            <a:chExt cx="3069854" cy="1581643"/>
          </a:xfrm>
        </p:grpSpPr>
        <p:sp>
          <p:nvSpPr>
            <p:cNvPr id="29" name="Freeform 50">
              <a:extLst>
                <a:ext uri="{FF2B5EF4-FFF2-40B4-BE49-F238E27FC236}">
                  <a16:creationId xmlns:a16="http://schemas.microsoft.com/office/drawing/2014/main"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extBox 20">
              <a:extLst>
                <a:ext uri="{FF2B5EF4-FFF2-40B4-BE49-F238E27FC236}">
                  <a16:creationId xmlns:a16="http://schemas.microsoft.com/office/drawing/2014/main" id="{C850AEF1-6AB7-4F75-93B3-D0CABD666F3A}"/>
                </a:ext>
              </a:extLst>
            </p:cNvPr>
            <p:cNvSpPr txBox="1"/>
            <p:nvPr/>
          </p:nvSpPr>
          <p:spPr>
            <a:xfrm>
              <a:off x="5013623" y="3577995"/>
              <a:ext cx="2409225" cy="744055"/>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id="{CE82F5BF-ABE6-458E-BD88-041D032CAE4A}"/>
              </a:ext>
            </a:extLst>
          </p:cNvPr>
          <p:cNvGrpSpPr/>
          <p:nvPr/>
        </p:nvGrpSpPr>
        <p:grpSpPr>
          <a:xfrm>
            <a:off x="9951025" y="2535513"/>
            <a:ext cx="2390039" cy="1486338"/>
            <a:chOff x="8646874" y="2876961"/>
            <a:chExt cx="3069854" cy="1581643"/>
          </a:xfrm>
        </p:grpSpPr>
        <p:sp>
          <p:nvSpPr>
            <p:cNvPr id="32" name="Freeform 50">
              <a:extLst>
                <a:ext uri="{FF2B5EF4-FFF2-40B4-BE49-F238E27FC236}">
                  <a16:creationId xmlns:a16="http://schemas.microsoft.com/office/drawing/2014/main"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TextBox 21">
              <a:extLst>
                <a:ext uri="{FF2B5EF4-FFF2-40B4-BE49-F238E27FC236}">
                  <a16:creationId xmlns:a16="http://schemas.microsoft.com/office/drawing/2014/main" id="{9DC0069B-8588-42FC-B9C9-958B058C75B4}"/>
                </a:ext>
              </a:extLst>
            </p:cNvPr>
            <p:cNvSpPr txBox="1"/>
            <p:nvPr/>
          </p:nvSpPr>
          <p:spPr>
            <a:xfrm>
              <a:off x="8899472" y="3473958"/>
              <a:ext cx="2564659" cy="958670"/>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51333572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Logic Apps</a:t>
            </a:r>
          </a:p>
        </p:txBody>
      </p:sp>
    </p:spTree>
    <p:extLst>
      <p:ext uri="{BB962C8B-B14F-4D97-AF65-F5344CB8AC3E}">
        <p14:creationId xmlns:p14="http://schemas.microsoft.com/office/powerpoint/2010/main" val="23018420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Rectangle 290"/>
          <p:cNvSpPr/>
          <p:nvPr/>
        </p:nvSpPr>
        <p:spPr bwMode="auto">
          <a:xfrm>
            <a:off x="2647" y="1487"/>
            <a:ext cx="12431184" cy="1462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rPr>
              <a:t> About 39% of developers are focused on building  cloud based Application integration</a:t>
            </a:r>
          </a:p>
        </p:txBody>
      </p:sp>
      <p:sp>
        <p:nvSpPr>
          <p:cNvPr id="4" name="Title 3"/>
          <p:cNvSpPr>
            <a:spLocks noGrp="1"/>
          </p:cNvSpPr>
          <p:nvPr>
            <p:ph type="title"/>
          </p:nvPr>
        </p:nvSpPr>
        <p:spPr/>
        <p:txBody>
          <a:bodyPr/>
          <a:lstStyle/>
          <a:p>
            <a:r>
              <a:rPr lang="en-US" dirty="0"/>
              <a:t>Microsoft’s Hybrid Integration Platform</a:t>
            </a:r>
          </a:p>
        </p:txBody>
      </p:sp>
      <p:grpSp>
        <p:nvGrpSpPr>
          <p:cNvPr id="34" name="Group 33"/>
          <p:cNvGrpSpPr/>
          <p:nvPr/>
        </p:nvGrpSpPr>
        <p:grpSpPr>
          <a:xfrm>
            <a:off x="4084603" y="2007958"/>
            <a:ext cx="4223755" cy="4141637"/>
            <a:chOff x="4083694" y="1969222"/>
            <a:chExt cx="4225554" cy="4143400"/>
          </a:xfrm>
        </p:grpSpPr>
        <p:grpSp>
          <p:nvGrpSpPr>
            <p:cNvPr id="35" name="Connect/AS/B2B"/>
            <p:cNvGrpSpPr/>
            <p:nvPr/>
          </p:nvGrpSpPr>
          <p:grpSpPr>
            <a:xfrm>
              <a:off x="4083694" y="1969222"/>
              <a:ext cx="4225554" cy="4143400"/>
              <a:chOff x="4405849" y="2478624"/>
              <a:chExt cx="3617003" cy="3617631"/>
            </a:xfrm>
            <a:solidFill>
              <a:schemeClr val="tx2"/>
            </a:solidFill>
          </p:grpSpPr>
          <p:grpSp>
            <p:nvGrpSpPr>
              <p:cNvPr id="36" name="Group 35"/>
              <p:cNvGrpSpPr/>
              <p:nvPr/>
            </p:nvGrpSpPr>
            <p:grpSpPr>
              <a:xfrm>
                <a:off x="4405849" y="2478624"/>
                <a:ext cx="3617003" cy="3616117"/>
                <a:chOff x="4103281" y="1840647"/>
                <a:chExt cx="4207291" cy="4206260"/>
              </a:xfrm>
              <a:grpFill/>
            </p:grpSpPr>
            <p:sp>
              <p:nvSpPr>
                <p:cNvPr id="48" name="Rectangle 47"/>
                <p:cNvSpPr/>
                <p:nvPr/>
              </p:nvSpPr>
              <p:spPr>
                <a:xfrm>
                  <a:off x="5691496" y="5487454"/>
                  <a:ext cx="964612" cy="358190"/>
                </a:xfrm>
                <a:prstGeom prst="rect">
                  <a:avLst/>
                </a:prstGeom>
                <a:grpFill/>
              </p:spPr>
              <p:txBody>
                <a:bodyPr wrap="none">
                  <a:prstTxWarp prst="textArchDown">
                    <a:avLst/>
                  </a:prstTxWarp>
                  <a:spAutoFit/>
                </a:bodyPr>
                <a:lstStyle/>
                <a:p>
                  <a:pPr algn="ctr" defTabSz="913873">
                    <a:defRPr/>
                  </a:pPr>
                  <a:r>
                    <a:rPr lang="en-US" sz="2000" kern="0" spc="100" dirty="0">
                      <a:ln w="0"/>
                      <a:solidFill>
                        <a:srgbClr val="FFFFFF"/>
                      </a:solidFill>
                      <a:latin typeface="Segoe UI Semibold" panose="020B0702040204020203" pitchFamily="34" charset="0"/>
                      <a:cs typeface="Segoe UI Semibold" panose="020B0702040204020203" pitchFamily="34" charset="0"/>
                    </a:rPr>
                    <a:t>B2B/EDI</a:t>
                  </a:r>
                </a:p>
              </p:txBody>
            </p:sp>
            <p:sp>
              <p:nvSpPr>
                <p:cNvPr id="49" name="Pie 48"/>
                <p:cNvSpPr/>
                <p:nvPr/>
              </p:nvSpPr>
              <p:spPr>
                <a:xfrm rot="10800000" flipH="1">
                  <a:off x="4103281" y="1840647"/>
                  <a:ext cx="4207291" cy="4201660"/>
                </a:xfrm>
                <a:prstGeom prst="pie">
                  <a:avLst>
                    <a:gd name="adj1" fmla="val 16257255"/>
                    <a:gd name="adj2" fmla="val 2050192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defRPr/>
                  </a:pPr>
                  <a:endParaRPr lang="en-US" sz="2000" kern="0" spc="100" dirty="0">
                    <a:solidFill>
                      <a:srgbClr val="FFFFFF"/>
                    </a:solidFill>
                    <a:latin typeface="Segoe UI Semibold" panose="020B0702040204020203" pitchFamily="34" charset="0"/>
                    <a:cs typeface="Segoe UI Semibold" panose="020B0702040204020203" pitchFamily="34" charset="0"/>
                  </a:endParaRPr>
                </a:p>
              </p:txBody>
            </p:sp>
            <p:sp>
              <p:nvSpPr>
                <p:cNvPr id="50" name="Pie 49"/>
                <p:cNvSpPr/>
                <p:nvPr/>
              </p:nvSpPr>
              <p:spPr>
                <a:xfrm rot="16817660" flipH="1">
                  <a:off x="4126078" y="1874181"/>
                  <a:ext cx="4172726" cy="4172725"/>
                </a:xfrm>
                <a:prstGeom prst="pie">
                  <a:avLst>
                    <a:gd name="adj1" fmla="val 18000048"/>
                    <a:gd name="adj2" fmla="val 68825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defRPr/>
                  </a:pPr>
                  <a:endParaRPr lang="en-US" sz="2000" kern="0" spc="100" dirty="0">
                    <a:solidFill>
                      <a:srgbClr val="FFFFFF"/>
                    </a:solidFill>
                    <a:latin typeface="Segoe UI Semibold" panose="020B0702040204020203" pitchFamily="34" charset="0"/>
                    <a:cs typeface="Segoe UI Semibold" panose="020B0702040204020203" pitchFamily="34" charset="0"/>
                  </a:endParaRPr>
                </a:p>
              </p:txBody>
            </p:sp>
          </p:grpSp>
          <p:sp>
            <p:nvSpPr>
              <p:cNvPr id="37" name="Pie 36"/>
              <p:cNvSpPr/>
              <p:nvPr/>
            </p:nvSpPr>
            <p:spPr>
              <a:xfrm rot="10800000">
                <a:off x="4430457" y="2505936"/>
                <a:ext cx="3590318" cy="3590319"/>
              </a:xfrm>
              <a:prstGeom prst="pie">
                <a:avLst>
                  <a:gd name="adj1" fmla="val 5381504"/>
                  <a:gd name="adj2" fmla="val 11866110"/>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defRPr/>
                </a:pPr>
                <a:endParaRPr lang="en-US" sz="2000" kern="0" spc="100" dirty="0">
                  <a:solidFill>
                    <a:srgbClr val="FFFFFF"/>
                  </a:solidFill>
                  <a:latin typeface="Segoe UI Semibold" panose="020B0702040204020203" pitchFamily="34" charset="0"/>
                  <a:cs typeface="Segoe UI Semibold" panose="020B0702040204020203" pitchFamily="34" charset="0"/>
                </a:endParaRPr>
              </a:p>
            </p:txBody>
          </p:sp>
          <p:sp>
            <p:nvSpPr>
              <p:cNvPr id="40" name="Rectangle 39"/>
              <p:cNvSpPr/>
              <p:nvPr/>
            </p:nvSpPr>
            <p:spPr>
              <a:xfrm rot="3366369">
                <a:off x="5668686" y="3191605"/>
                <a:ext cx="2182816" cy="1491972"/>
              </a:xfrm>
              <a:prstGeom prst="rect">
                <a:avLst/>
              </a:prstGeom>
              <a:noFill/>
            </p:spPr>
            <p:txBody>
              <a:bodyPr spcFirstLastPara="1" wrap="none" lIns="93207" tIns="46604" rIns="93207" bIns="46604" numCol="1">
                <a:prstTxWarp prst="textArchUp">
                  <a:avLst>
                    <a:gd name="adj" fmla="val 11970409"/>
                  </a:avLst>
                </a:prstTxWarp>
                <a:spAutoFit/>
              </a:bodyPr>
              <a:lstStyle/>
              <a:p>
                <a:pPr algn="ctr" defTabSz="913873">
                  <a:defRPr/>
                </a:pPr>
                <a:r>
                  <a:rPr lang="en-US" sz="2000" kern="0" spc="100" dirty="0">
                    <a:ln w="0"/>
                    <a:solidFill>
                      <a:srgbClr val="FFFFFF"/>
                    </a:solidFill>
                    <a:latin typeface="Segoe UI Semibold" panose="020B0702040204020203" pitchFamily="34" charset="0"/>
                    <a:cs typeface="Segoe UI Semibold" panose="020B0702040204020203" pitchFamily="34" charset="0"/>
                  </a:rPr>
                  <a:t>AZURE SERVICES</a:t>
                </a:r>
              </a:p>
            </p:txBody>
          </p:sp>
          <p:grpSp>
            <p:nvGrpSpPr>
              <p:cNvPr id="41" name="Group 40"/>
              <p:cNvGrpSpPr/>
              <p:nvPr/>
            </p:nvGrpSpPr>
            <p:grpSpPr>
              <a:xfrm>
                <a:off x="4430455" y="2505936"/>
                <a:ext cx="3590318" cy="3590319"/>
                <a:chOff x="4430455" y="2505936"/>
                <a:chExt cx="3590318" cy="3590319"/>
              </a:xfrm>
              <a:grpFill/>
            </p:grpSpPr>
            <p:sp>
              <p:nvSpPr>
                <p:cNvPr id="45" name="Pie 44"/>
                <p:cNvSpPr/>
                <p:nvPr/>
              </p:nvSpPr>
              <p:spPr>
                <a:xfrm rot="10800000">
                  <a:off x="4430455" y="2505936"/>
                  <a:ext cx="3590318" cy="3590319"/>
                </a:xfrm>
                <a:prstGeom prst="pie">
                  <a:avLst>
                    <a:gd name="adj1" fmla="val 20430767"/>
                    <a:gd name="adj2" fmla="val 5381137"/>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defRPr/>
                  </a:pPr>
                  <a:endParaRPr lang="en-US" sz="2000" kern="0" spc="100" dirty="0">
                    <a:solidFill>
                      <a:srgbClr val="FFFFFF"/>
                    </a:solidFill>
                    <a:latin typeface="Segoe UI Semibold" panose="020B0702040204020203" pitchFamily="34" charset="0"/>
                    <a:cs typeface="Segoe UI Semibold" panose="020B0702040204020203" pitchFamily="34" charset="0"/>
                  </a:endParaRPr>
                </a:p>
              </p:txBody>
            </p:sp>
            <p:sp>
              <p:nvSpPr>
                <p:cNvPr id="46" name="Rectangle 45"/>
                <p:cNvSpPr/>
                <p:nvPr/>
              </p:nvSpPr>
              <p:spPr>
                <a:xfrm rot="18220985">
                  <a:off x="4576465" y="3162020"/>
                  <a:ext cx="2453710" cy="1769721"/>
                </a:xfrm>
                <a:prstGeom prst="rect">
                  <a:avLst/>
                </a:prstGeom>
                <a:noFill/>
              </p:spPr>
              <p:txBody>
                <a:bodyPr spcFirstLastPara="1" wrap="none" lIns="93207" tIns="46604" rIns="93207" bIns="46604" numCol="1">
                  <a:prstTxWarp prst="textArchUp">
                    <a:avLst>
                      <a:gd name="adj" fmla="val 11970409"/>
                    </a:avLst>
                  </a:prstTxWarp>
                  <a:spAutoFit/>
                </a:bodyPr>
                <a:lstStyle/>
                <a:p>
                  <a:pPr algn="ctr" defTabSz="913873">
                    <a:defRPr/>
                  </a:pPr>
                  <a:r>
                    <a:rPr lang="en-US" sz="2000" kern="0" spc="100" dirty="0">
                      <a:ln w="0"/>
                      <a:solidFill>
                        <a:srgbClr val="FFFFFF"/>
                      </a:solidFill>
                      <a:latin typeface="Segoe UI Semibold" panose="020B0702040204020203" pitchFamily="34" charset="0"/>
                      <a:cs typeface="Segoe UI Semibold" panose="020B0702040204020203" pitchFamily="34" charset="0"/>
                    </a:rPr>
                    <a:t>CONNECTORS</a:t>
                  </a:r>
                </a:p>
              </p:txBody>
            </p:sp>
          </p:grpSp>
          <p:sp>
            <p:nvSpPr>
              <p:cNvPr id="42" name="Rectangle 41"/>
              <p:cNvSpPr/>
              <p:nvPr/>
            </p:nvSpPr>
            <p:spPr>
              <a:xfrm rot="2165793">
                <a:off x="4944615" y="4961653"/>
                <a:ext cx="1298994" cy="482236"/>
              </a:xfrm>
              <a:prstGeom prst="rect">
                <a:avLst/>
              </a:prstGeom>
              <a:noFill/>
            </p:spPr>
            <p:txBody>
              <a:bodyPr wrap="none">
                <a:prstTxWarp prst="textArchDown">
                  <a:avLst/>
                </a:prstTxWarp>
                <a:spAutoFit/>
              </a:bodyPr>
              <a:lstStyle/>
              <a:p>
                <a:pPr algn="ctr" defTabSz="913873">
                  <a:lnSpc>
                    <a:spcPct val="90000"/>
                  </a:lnSpc>
                  <a:defRPr/>
                </a:pPr>
                <a:r>
                  <a:rPr lang="en-US" sz="5997" kern="0" spc="100" dirty="0">
                    <a:ln w="0"/>
                    <a:solidFill>
                      <a:srgbClr val="FFFFFF"/>
                    </a:solidFill>
                    <a:latin typeface="Segoe UI Semibold" panose="020B0702040204020203" pitchFamily="34" charset="0"/>
                    <a:cs typeface="Segoe UI Semibold" panose="020B0702040204020203" pitchFamily="34" charset="0"/>
                  </a:rPr>
                  <a:t>API</a:t>
                </a:r>
                <a:br>
                  <a:rPr lang="en-US" sz="5997" kern="0" spc="100" dirty="0">
                    <a:ln w="0"/>
                    <a:solidFill>
                      <a:srgbClr val="FFFFFF"/>
                    </a:solidFill>
                    <a:latin typeface="Segoe UI Semibold" panose="020B0702040204020203" pitchFamily="34" charset="0"/>
                    <a:cs typeface="Segoe UI Semibold" panose="020B0702040204020203" pitchFamily="34" charset="0"/>
                  </a:rPr>
                </a:br>
                <a:r>
                  <a:rPr lang="en-US" sz="5997" kern="0" spc="100" dirty="0">
                    <a:ln w="0"/>
                    <a:solidFill>
                      <a:srgbClr val="FFFFFF"/>
                    </a:solidFill>
                    <a:latin typeface="Segoe UI Semibold" panose="020B0702040204020203" pitchFamily="34" charset="0"/>
                    <a:cs typeface="Segoe UI Semibold" panose="020B0702040204020203" pitchFamily="34" charset="0"/>
                  </a:rPr>
                  <a:t>MANAGMENT</a:t>
                </a:r>
              </a:p>
            </p:txBody>
          </p:sp>
        </p:grpSp>
        <p:sp>
          <p:nvSpPr>
            <p:cNvPr id="51" name="ASB Smaller text"/>
            <p:cNvSpPr/>
            <p:nvPr/>
          </p:nvSpPr>
          <p:spPr>
            <a:xfrm rot="19175868">
              <a:off x="4887176" y="2863991"/>
              <a:ext cx="2875690" cy="2757882"/>
            </a:xfrm>
            <a:prstGeom prst="rect">
              <a:avLst/>
            </a:prstGeom>
            <a:grpFill/>
          </p:spPr>
          <p:txBody>
            <a:bodyPr spcFirstLastPara="1" wrap="none" numCol="1">
              <a:prstTxWarp prst="textArchDown">
                <a:avLst/>
              </a:prstTxWarp>
              <a:spAutoFit/>
            </a:bodyPr>
            <a:lstStyle/>
            <a:p>
              <a:pPr algn="ctr" defTabSz="913873">
                <a:lnSpc>
                  <a:spcPct val="90000"/>
                </a:lnSpc>
                <a:defRPr/>
              </a:pPr>
              <a:r>
                <a:rPr lang="en-US" sz="2000" kern="0" spc="100" dirty="0">
                  <a:ln w="0"/>
                  <a:solidFill>
                    <a:srgbClr val="FFFFFF"/>
                  </a:solidFill>
                  <a:latin typeface="Segoe UI Semibold" panose="020B0702040204020203" pitchFamily="34" charset="0"/>
                  <a:cs typeface="Segoe UI Semibold" panose="020B0702040204020203" pitchFamily="34" charset="0"/>
                </a:rPr>
                <a:t>AZURE </a:t>
              </a:r>
              <a:br>
                <a:rPr lang="en-US" sz="2000" kern="0" spc="100" dirty="0">
                  <a:ln w="0"/>
                  <a:solidFill>
                    <a:srgbClr val="FFFFFF"/>
                  </a:solidFill>
                  <a:latin typeface="Segoe UI Semibold" panose="020B0702040204020203" pitchFamily="34" charset="0"/>
                  <a:cs typeface="Segoe UI Semibold" panose="020B0702040204020203" pitchFamily="34" charset="0"/>
                </a:rPr>
              </a:br>
              <a:r>
                <a:rPr lang="en-US" sz="2000" kern="0" spc="100" dirty="0">
                  <a:ln w="0"/>
                  <a:solidFill>
                    <a:srgbClr val="FFFFFF"/>
                  </a:solidFill>
                  <a:latin typeface="Segoe UI Semibold" panose="020B0702040204020203" pitchFamily="34" charset="0"/>
                  <a:cs typeface="Segoe UI Semibold" panose="020B0702040204020203" pitchFamily="34" charset="0"/>
                </a:rPr>
                <a:t>SERVICE BUS</a:t>
              </a:r>
            </a:p>
          </p:txBody>
        </p:sp>
      </p:grpSp>
      <p:grpSp>
        <p:nvGrpSpPr>
          <p:cNvPr id="8" name="Group 7"/>
          <p:cNvGrpSpPr/>
          <p:nvPr/>
        </p:nvGrpSpPr>
        <p:grpSpPr>
          <a:xfrm>
            <a:off x="4101843" y="2050943"/>
            <a:ext cx="4220801" cy="4095144"/>
            <a:chOff x="3825170" y="1720125"/>
            <a:chExt cx="4222597" cy="4096887"/>
          </a:xfrm>
        </p:grpSpPr>
        <p:sp>
          <p:nvSpPr>
            <p:cNvPr id="53" name="API Pie"/>
            <p:cNvSpPr/>
            <p:nvPr/>
          </p:nvSpPr>
          <p:spPr>
            <a:xfrm rot="10800000">
              <a:off x="3839215" y="1720125"/>
              <a:ext cx="4208552" cy="4096886"/>
            </a:xfrm>
            <a:prstGeom prst="pie">
              <a:avLst>
                <a:gd name="adj1" fmla="val 16170891"/>
                <a:gd name="adj2" fmla="val 5368145"/>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defRPr/>
              </a:pPr>
              <a:endParaRPr lang="en-US" sz="2000" kern="0" dirty="0">
                <a:solidFill>
                  <a:srgbClr val="FFFFFF"/>
                </a:solidFill>
                <a:latin typeface="Segoe UI Semilight"/>
              </a:endParaRPr>
            </a:p>
          </p:txBody>
        </p:sp>
        <p:sp>
          <p:nvSpPr>
            <p:cNvPr id="58" name="Az Service Pie"/>
            <p:cNvSpPr/>
            <p:nvPr/>
          </p:nvSpPr>
          <p:spPr>
            <a:xfrm rot="10800000" flipH="1">
              <a:off x="3825170" y="1720127"/>
              <a:ext cx="4209640" cy="4096885"/>
            </a:xfrm>
            <a:prstGeom prst="pie">
              <a:avLst>
                <a:gd name="adj1" fmla="val 16243066"/>
                <a:gd name="adj2" fmla="val 5405998"/>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defRPr/>
              </a:pPr>
              <a:endParaRPr lang="en-US" sz="2000" kern="0" dirty="0">
                <a:solidFill>
                  <a:srgbClr val="FFFFFF"/>
                </a:solidFill>
                <a:latin typeface="Segoe UI Semilight"/>
              </a:endParaRPr>
            </a:p>
          </p:txBody>
        </p:sp>
        <p:sp>
          <p:nvSpPr>
            <p:cNvPr id="79" name="Rectangle 78"/>
            <p:cNvSpPr/>
            <p:nvPr/>
          </p:nvSpPr>
          <p:spPr bwMode="invGray">
            <a:xfrm rot="16200000">
              <a:off x="4254523" y="2279014"/>
              <a:ext cx="3132263" cy="3021189"/>
            </a:xfrm>
            <a:prstGeom prst="rect">
              <a:avLst/>
            </a:prstGeom>
            <a:noFill/>
          </p:spPr>
          <p:txBody>
            <a:bodyPr spcFirstLastPara="1" wrap="none" lIns="93181" tIns="46591" rIns="93181" bIns="46591" numCol="1">
              <a:prstTxWarp prst="textArchUp">
                <a:avLst>
                  <a:gd name="adj" fmla="val 11970409"/>
                </a:avLst>
              </a:prstTxWarp>
              <a:spAutoFit/>
            </a:bodyPr>
            <a:lstStyle/>
            <a:p>
              <a:pPr algn="ctr" defTabSz="931881">
                <a:defRPr/>
              </a:pPr>
              <a:r>
                <a:rPr lang="en-US" sz="2000" kern="0" spc="100" dirty="0">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API MANAGEMENT</a:t>
              </a:r>
            </a:p>
          </p:txBody>
        </p:sp>
        <p:sp>
          <p:nvSpPr>
            <p:cNvPr id="80" name="Rectangle 79"/>
            <p:cNvSpPr/>
            <p:nvPr/>
          </p:nvSpPr>
          <p:spPr bwMode="invGray">
            <a:xfrm rot="5400000">
              <a:off x="4559274" y="2291263"/>
              <a:ext cx="3135460" cy="2954567"/>
            </a:xfrm>
            <a:prstGeom prst="rect">
              <a:avLst/>
            </a:prstGeom>
            <a:noFill/>
          </p:spPr>
          <p:txBody>
            <a:bodyPr spcFirstLastPara="1" wrap="none" lIns="93181" tIns="46591" rIns="93181" bIns="46591" numCol="1">
              <a:prstTxWarp prst="textArchUp">
                <a:avLst>
                  <a:gd name="adj" fmla="val 11970409"/>
                </a:avLst>
              </a:prstTxWarp>
              <a:spAutoFit/>
            </a:bodyPr>
            <a:lstStyle/>
            <a:p>
              <a:pPr algn="ctr" defTabSz="931881">
                <a:defRPr/>
              </a:pPr>
              <a:r>
                <a:rPr lang="en-US" sz="1800" kern="0" spc="100" dirty="0">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AZURE SERVICE BUS</a:t>
              </a:r>
            </a:p>
          </p:txBody>
        </p:sp>
      </p:grpSp>
      <p:grpSp>
        <p:nvGrpSpPr>
          <p:cNvPr id="15" name="Circle--parts" hidden="1"/>
          <p:cNvGrpSpPr/>
          <p:nvPr/>
        </p:nvGrpSpPr>
        <p:grpSpPr>
          <a:xfrm>
            <a:off x="9714889" y="-3092988"/>
            <a:ext cx="2532185" cy="2532184"/>
            <a:chOff x="9713785" y="-2874594"/>
            <a:chExt cx="2533265" cy="2533263"/>
          </a:xfrm>
        </p:grpSpPr>
        <p:grpSp>
          <p:nvGrpSpPr>
            <p:cNvPr id="105" name="Group 104"/>
            <p:cNvGrpSpPr/>
            <p:nvPr/>
          </p:nvGrpSpPr>
          <p:grpSpPr>
            <a:xfrm>
              <a:off x="9713785" y="-2874594"/>
              <a:ext cx="2533265" cy="2533263"/>
              <a:chOff x="4654938" y="2498817"/>
              <a:chExt cx="2584062" cy="2584060"/>
            </a:xfrm>
            <a:gradFill>
              <a:gsLst>
                <a:gs pos="34000">
                  <a:srgbClr val="00BCF2"/>
                </a:gs>
                <a:gs pos="70000">
                  <a:srgbClr val="0829CE"/>
                </a:gs>
                <a:gs pos="93000">
                  <a:srgbClr val="061C90"/>
                </a:gs>
              </a:gsLst>
              <a:lin ang="5400000" scaled="0"/>
            </a:gradFill>
          </p:grpSpPr>
          <p:sp>
            <p:nvSpPr>
              <p:cNvPr id="106" name="Oval 105"/>
              <p:cNvSpPr/>
              <p:nvPr/>
            </p:nvSpPr>
            <p:spPr>
              <a:xfrm>
                <a:off x="4654938" y="2498817"/>
                <a:ext cx="2584062" cy="2584060"/>
              </a:xfrm>
              <a:prstGeom prst="ellipse">
                <a:avLst/>
              </a:prstGeom>
              <a:gradFill>
                <a:gsLst>
                  <a:gs pos="20000">
                    <a:srgbClr val="00B0F0"/>
                  </a:gs>
                  <a:gs pos="79000">
                    <a:srgbClr val="00317A"/>
                  </a:gs>
                </a:gsLst>
                <a:lin ang="5400000" scaled="0"/>
              </a:gra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defRPr/>
                </a:pPr>
                <a:endParaRPr lang="en-US" sz="1958" kern="0" spc="98" dirty="0">
                  <a:solidFill>
                    <a:srgbClr val="FFFFFF"/>
                  </a:solidFill>
                  <a:latin typeface="Segoe UI Semibold" panose="020B0702040204020203" pitchFamily="34" charset="0"/>
                  <a:cs typeface="Segoe UI Semibold" panose="020B0702040204020203" pitchFamily="34" charset="0"/>
                </a:endParaRPr>
              </a:p>
            </p:txBody>
          </p:sp>
          <p:sp>
            <p:nvSpPr>
              <p:cNvPr id="107" name="TextBox 106"/>
              <p:cNvSpPr txBox="1"/>
              <p:nvPr/>
            </p:nvSpPr>
            <p:spPr>
              <a:xfrm>
                <a:off x="4704127" y="4086475"/>
                <a:ext cx="2485683" cy="384292"/>
              </a:xfrm>
              <a:prstGeom prst="rect">
                <a:avLst/>
              </a:prstGeom>
              <a:noFill/>
              <a:effectLst/>
            </p:spPr>
            <p:txBody>
              <a:bodyPr wrap="square" rtlCol="0">
                <a:spAutoFit/>
              </a:bodyPr>
              <a:lstStyle/>
              <a:p>
                <a:pPr algn="ctr" defTabSz="913873">
                  <a:defRPr/>
                </a:pPr>
                <a:r>
                  <a:rPr lang="en-US" sz="1800" kern="0" spc="80"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BIZTALK SERVER</a:t>
                </a:r>
              </a:p>
            </p:txBody>
          </p:sp>
          <p:sp>
            <p:nvSpPr>
              <p:cNvPr id="108" name="TextBox 107"/>
              <p:cNvSpPr txBox="1"/>
              <p:nvPr/>
            </p:nvSpPr>
            <p:spPr>
              <a:xfrm>
                <a:off x="5011429" y="3063584"/>
                <a:ext cx="1871079" cy="384292"/>
              </a:xfrm>
              <a:prstGeom prst="rect">
                <a:avLst/>
              </a:prstGeom>
              <a:noFill/>
              <a:effectLst/>
            </p:spPr>
            <p:txBody>
              <a:bodyPr wrap="square" rtlCol="0">
                <a:spAutoFit/>
              </a:bodyPr>
              <a:lstStyle/>
              <a:p>
                <a:pPr algn="ctr" defTabSz="913873">
                  <a:defRPr/>
                </a:pPr>
                <a:r>
                  <a:rPr lang="en-US" sz="1800" kern="0" spc="80" dirty="0">
                    <a:ln w="0"/>
                    <a:gradFill>
                      <a:gsLst>
                        <a:gs pos="5263">
                          <a:srgbClr val="FFFFFF"/>
                        </a:gs>
                        <a:gs pos="35000">
                          <a:srgbClr val="FFFFFF"/>
                        </a:gs>
                      </a:gsLst>
                      <a:lin ang="5400000" scaled="0"/>
                    </a:gradFill>
                    <a:latin typeface="Segoe UI Semibold" panose="020B0702040204020203" pitchFamily="34" charset="0"/>
                    <a:cs typeface="Segoe UI Semibold" panose="020B0702040204020203" pitchFamily="34" charset="0"/>
                  </a:rPr>
                  <a:t>LOGIC APPS</a:t>
                </a:r>
              </a:p>
            </p:txBody>
          </p:sp>
        </p:grpSp>
        <p:pic>
          <p:nvPicPr>
            <p:cNvPr id="78" name="Picture 77"/>
            <p:cNvPicPr>
              <a:picLocks noChangeAspect="1"/>
            </p:cNvPicPr>
            <p:nvPr/>
          </p:nvPicPr>
          <p:blipFill>
            <a:blip r:embed="rId3">
              <a:biLevel thresh="25000"/>
            </a:blip>
            <a:stretch>
              <a:fillRect/>
            </a:stretch>
          </p:blipFill>
          <p:spPr>
            <a:xfrm>
              <a:off x="10542164" y="-1837731"/>
              <a:ext cx="380134" cy="380134"/>
            </a:xfrm>
            <a:prstGeom prst="rect">
              <a:avLst/>
            </a:prstGeom>
          </p:spPr>
        </p:pic>
        <p:sp>
          <p:nvSpPr>
            <p:cNvPr id="102" name="Freeform 5"/>
            <p:cNvSpPr>
              <a:spLocks noChangeAspect="1" noEditPoints="1"/>
            </p:cNvSpPr>
            <p:nvPr/>
          </p:nvSpPr>
          <p:spPr bwMode="auto">
            <a:xfrm>
              <a:off x="10995666" y="-1863725"/>
              <a:ext cx="215260" cy="402814"/>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chemeClr val="bg1"/>
            </a:solidFill>
            <a:ln w="2540">
              <a:solidFill>
                <a:schemeClr val="bg1"/>
              </a:solidFill>
            </a:ln>
          </p:spPr>
          <p:txBody>
            <a:bodyPr vert="horz" wrap="square" lIns="91401" tIns="45700" rIns="91401" bIns="45700" numCol="1" anchor="t" anchorCtr="0" compatLnSpc="1">
              <a:prstTxWarp prst="textNoShape">
                <a:avLst/>
              </a:prstTxWarp>
            </a:bodyPr>
            <a:lstStyle/>
            <a:p>
              <a:pPr defTabSz="913873">
                <a:defRPr/>
              </a:pPr>
              <a:endParaRPr lang="en-US" sz="1800" kern="0" dirty="0">
                <a:solidFill>
                  <a:srgbClr val="505050"/>
                </a:solidFill>
                <a:latin typeface="Segoe UI Semilight"/>
              </a:endParaRPr>
            </a:p>
          </p:txBody>
        </p:sp>
      </p:grpSp>
      <p:pic>
        <p:nvPicPr>
          <p:cNvPr id="16" name="Picture 15"/>
          <p:cNvPicPr>
            <a:picLocks noChangeAspect="1"/>
          </p:cNvPicPr>
          <p:nvPr/>
        </p:nvPicPr>
        <p:blipFill>
          <a:blip r:embed="rId4"/>
          <a:stretch>
            <a:fillRect/>
          </a:stretch>
        </p:blipFill>
        <p:spPr>
          <a:xfrm>
            <a:off x="4935564" y="2821836"/>
            <a:ext cx="2553359" cy="2553359"/>
          </a:xfrm>
          <a:prstGeom prst="rect">
            <a:avLst/>
          </a:prstGeom>
        </p:spPr>
      </p:pic>
      <p:grpSp>
        <p:nvGrpSpPr>
          <p:cNvPr id="19" name="Group 18"/>
          <p:cNvGrpSpPr/>
          <p:nvPr/>
        </p:nvGrpSpPr>
        <p:grpSpPr>
          <a:xfrm>
            <a:off x="417580" y="1975472"/>
            <a:ext cx="3247042" cy="4244153"/>
            <a:chOff x="415110" y="1936723"/>
            <a:chExt cx="3248425" cy="4245960"/>
          </a:xfrm>
        </p:grpSpPr>
        <p:grpSp>
          <p:nvGrpSpPr>
            <p:cNvPr id="179" name="Group 178"/>
            <p:cNvGrpSpPr/>
            <p:nvPr/>
          </p:nvGrpSpPr>
          <p:grpSpPr>
            <a:xfrm>
              <a:off x="2918110" y="4236632"/>
              <a:ext cx="745425" cy="745425"/>
              <a:chOff x="2989406" y="5535051"/>
              <a:chExt cx="745531" cy="745531"/>
            </a:xfrm>
          </p:grpSpPr>
          <p:sp>
            <p:nvSpPr>
              <p:cNvPr id="180" name="Oval 179"/>
              <p:cNvSpPr/>
              <p:nvPr/>
            </p:nvSpPr>
            <p:spPr bwMode="auto">
              <a:xfrm>
                <a:off x="2989406" y="5535051"/>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1" name="Freeform 5"/>
              <p:cNvSpPr>
                <a:spLocks noChangeAspect="1" noEditPoints="1"/>
              </p:cNvSpPr>
              <p:nvPr/>
            </p:nvSpPr>
            <p:spPr bwMode="black">
              <a:xfrm>
                <a:off x="3120102" y="5738321"/>
                <a:ext cx="484138" cy="33899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defTabSz="913698">
                  <a:defRPr/>
                </a:pPr>
                <a:endParaRPr lang="en-US" sz="1800" kern="0">
                  <a:solidFill>
                    <a:sysClr val="windowText" lastClr="000000"/>
                  </a:solidFill>
                  <a:latin typeface="Segoe UI Semilight"/>
                </a:endParaRPr>
              </a:p>
            </p:txBody>
          </p:sp>
        </p:grpSp>
        <p:grpSp>
          <p:nvGrpSpPr>
            <p:cNvPr id="182" name="Group 181"/>
            <p:cNvGrpSpPr/>
            <p:nvPr/>
          </p:nvGrpSpPr>
          <p:grpSpPr>
            <a:xfrm>
              <a:off x="415110" y="4243457"/>
              <a:ext cx="745425" cy="745425"/>
              <a:chOff x="583429" y="5086345"/>
              <a:chExt cx="745531" cy="745531"/>
            </a:xfrm>
          </p:grpSpPr>
          <p:sp>
            <p:nvSpPr>
              <p:cNvPr id="183" name="Oval 182"/>
              <p:cNvSpPr/>
              <p:nvPr/>
            </p:nvSpPr>
            <p:spPr bwMode="auto">
              <a:xfrm>
                <a:off x="583429" y="5086345"/>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4" name="Freeform 17"/>
              <p:cNvSpPr>
                <a:spLocks noChangeAspect="1" noEditPoints="1"/>
              </p:cNvSpPr>
              <p:nvPr/>
            </p:nvSpPr>
            <p:spPr bwMode="auto">
              <a:xfrm>
                <a:off x="712295" y="5324734"/>
                <a:ext cx="487798" cy="211225"/>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defTabSz="913698">
                  <a:defRPr/>
                </a:pPr>
                <a:endParaRPr lang="en-US" sz="1800" kern="0">
                  <a:solidFill>
                    <a:sysClr val="windowText" lastClr="000000"/>
                  </a:solidFill>
                  <a:latin typeface="Segoe UI Semilight"/>
                </a:endParaRPr>
              </a:p>
            </p:txBody>
          </p:sp>
        </p:grpSp>
        <p:grpSp>
          <p:nvGrpSpPr>
            <p:cNvPr id="188" name="Group 187"/>
            <p:cNvGrpSpPr/>
            <p:nvPr/>
          </p:nvGrpSpPr>
          <p:grpSpPr>
            <a:xfrm>
              <a:off x="1656378" y="4243458"/>
              <a:ext cx="745425" cy="745425"/>
              <a:chOff x="1715024" y="5735952"/>
              <a:chExt cx="745531" cy="745531"/>
            </a:xfrm>
          </p:grpSpPr>
          <p:sp>
            <p:nvSpPr>
              <p:cNvPr id="189" name="Oval 188"/>
              <p:cNvSpPr/>
              <p:nvPr/>
            </p:nvSpPr>
            <p:spPr bwMode="auto">
              <a:xfrm>
                <a:off x="1715024" y="5735952"/>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Freeform 9"/>
              <p:cNvSpPr>
                <a:spLocks noChangeAspect="1" noEditPoints="1"/>
              </p:cNvSpPr>
              <p:nvPr/>
            </p:nvSpPr>
            <p:spPr bwMode="auto">
              <a:xfrm>
                <a:off x="1804519" y="6024292"/>
                <a:ext cx="566541" cy="168850"/>
              </a:xfrm>
              <a:custGeom>
                <a:avLst/>
                <a:gdLst>
                  <a:gd name="T0" fmla="*/ 602 w 1281"/>
                  <a:gd name="T1" fmla="*/ 0 h 379"/>
                  <a:gd name="T2" fmla="*/ 889 w 1281"/>
                  <a:gd name="T3" fmla="*/ 117 h 379"/>
                  <a:gd name="T4" fmla="*/ 1010 w 1281"/>
                  <a:gd name="T5" fmla="*/ 117 h 379"/>
                  <a:gd name="T6" fmla="*/ 369 w 1281"/>
                  <a:gd name="T7" fmla="*/ 142 h 379"/>
                  <a:gd name="T8" fmla="*/ 496 w 1281"/>
                  <a:gd name="T9" fmla="*/ 142 h 379"/>
                  <a:gd name="T10" fmla="*/ 327 w 1281"/>
                  <a:gd name="T11" fmla="*/ 73 h 379"/>
                  <a:gd name="T12" fmla="*/ 139 w 1281"/>
                  <a:gd name="T13" fmla="*/ 73 h 379"/>
                  <a:gd name="T14" fmla="*/ 833 w 1281"/>
                  <a:gd name="T15" fmla="*/ 27 h 379"/>
                  <a:gd name="T16" fmla="*/ 1074 w 1281"/>
                  <a:gd name="T17" fmla="*/ 117 h 379"/>
                  <a:gd name="T18" fmla="*/ 1167 w 1281"/>
                  <a:gd name="T19" fmla="*/ 2 h 379"/>
                  <a:gd name="T20" fmla="*/ 1181 w 1281"/>
                  <a:gd name="T21" fmla="*/ 17 h 379"/>
                  <a:gd name="T22" fmla="*/ 1192 w 1281"/>
                  <a:gd name="T23" fmla="*/ 2 h 379"/>
                  <a:gd name="T24" fmla="*/ 1197 w 1281"/>
                  <a:gd name="T25" fmla="*/ 18 h 379"/>
                  <a:gd name="T26" fmla="*/ 1187 w 1281"/>
                  <a:gd name="T27" fmla="*/ 25 h 379"/>
                  <a:gd name="T28" fmla="*/ 1192 w 1281"/>
                  <a:gd name="T29" fmla="*/ 10 h 379"/>
                  <a:gd name="T30" fmla="*/ 67 w 1281"/>
                  <a:gd name="T31" fmla="*/ 301 h 379"/>
                  <a:gd name="T32" fmla="*/ 69 w 1281"/>
                  <a:gd name="T33" fmla="*/ 362 h 379"/>
                  <a:gd name="T34" fmla="*/ 90 w 1281"/>
                  <a:gd name="T35" fmla="*/ 353 h 379"/>
                  <a:gd name="T36" fmla="*/ 210 w 1281"/>
                  <a:gd name="T37" fmla="*/ 321 h 379"/>
                  <a:gd name="T38" fmla="*/ 173 w 1281"/>
                  <a:gd name="T39" fmla="*/ 377 h 379"/>
                  <a:gd name="T40" fmla="*/ 193 w 1281"/>
                  <a:gd name="T41" fmla="*/ 319 h 379"/>
                  <a:gd name="T42" fmla="*/ 160 w 1281"/>
                  <a:gd name="T43" fmla="*/ 362 h 379"/>
                  <a:gd name="T44" fmla="*/ 175 w 1281"/>
                  <a:gd name="T45" fmla="*/ 337 h 379"/>
                  <a:gd name="T46" fmla="*/ 278 w 1281"/>
                  <a:gd name="T47" fmla="*/ 363 h 379"/>
                  <a:gd name="T48" fmla="*/ 312 w 1281"/>
                  <a:gd name="T49" fmla="*/ 357 h 379"/>
                  <a:gd name="T50" fmla="*/ 241 w 1281"/>
                  <a:gd name="T51" fmla="*/ 335 h 379"/>
                  <a:gd name="T52" fmla="*/ 391 w 1281"/>
                  <a:gd name="T53" fmla="*/ 351 h 379"/>
                  <a:gd name="T54" fmla="*/ 354 w 1281"/>
                  <a:gd name="T55" fmla="*/ 287 h 379"/>
                  <a:gd name="T56" fmla="*/ 359 w 1281"/>
                  <a:gd name="T57" fmla="*/ 303 h 379"/>
                  <a:gd name="T58" fmla="*/ 405 w 1281"/>
                  <a:gd name="T59" fmla="*/ 365 h 379"/>
                  <a:gd name="T60" fmla="*/ 450 w 1281"/>
                  <a:gd name="T61" fmla="*/ 286 h 379"/>
                  <a:gd name="T62" fmla="*/ 530 w 1281"/>
                  <a:gd name="T63" fmla="*/ 286 h 379"/>
                  <a:gd name="T64" fmla="*/ 574 w 1281"/>
                  <a:gd name="T65" fmla="*/ 377 h 379"/>
                  <a:gd name="T66" fmla="*/ 638 w 1281"/>
                  <a:gd name="T67" fmla="*/ 337 h 379"/>
                  <a:gd name="T68" fmla="*/ 679 w 1281"/>
                  <a:gd name="T69" fmla="*/ 346 h 379"/>
                  <a:gd name="T70" fmla="*/ 694 w 1281"/>
                  <a:gd name="T71" fmla="*/ 337 h 379"/>
                  <a:gd name="T72" fmla="*/ 733 w 1281"/>
                  <a:gd name="T73" fmla="*/ 312 h 379"/>
                  <a:gd name="T74" fmla="*/ 702 w 1281"/>
                  <a:gd name="T75" fmla="*/ 320 h 379"/>
                  <a:gd name="T76" fmla="*/ 672 w 1281"/>
                  <a:gd name="T77" fmla="*/ 371 h 379"/>
                  <a:gd name="T78" fmla="*/ 809 w 1281"/>
                  <a:gd name="T79" fmla="*/ 351 h 379"/>
                  <a:gd name="T80" fmla="*/ 772 w 1281"/>
                  <a:gd name="T81" fmla="*/ 287 h 379"/>
                  <a:gd name="T82" fmla="*/ 777 w 1281"/>
                  <a:gd name="T83" fmla="*/ 303 h 379"/>
                  <a:gd name="T84" fmla="*/ 824 w 1281"/>
                  <a:gd name="T85" fmla="*/ 365 h 379"/>
                  <a:gd name="T86" fmla="*/ 913 w 1281"/>
                  <a:gd name="T87" fmla="*/ 359 h 379"/>
                  <a:gd name="T88" fmla="*/ 900 w 1281"/>
                  <a:gd name="T89" fmla="*/ 328 h 379"/>
                  <a:gd name="T90" fmla="*/ 942 w 1281"/>
                  <a:gd name="T91" fmla="*/ 313 h 379"/>
                  <a:gd name="T92" fmla="*/ 949 w 1281"/>
                  <a:gd name="T93" fmla="*/ 327 h 379"/>
                  <a:gd name="T94" fmla="*/ 888 w 1281"/>
                  <a:gd name="T95" fmla="*/ 347 h 379"/>
                  <a:gd name="T96" fmla="*/ 1034 w 1281"/>
                  <a:gd name="T97" fmla="*/ 360 h 379"/>
                  <a:gd name="T98" fmla="*/ 1051 w 1281"/>
                  <a:gd name="T99" fmla="*/ 369 h 379"/>
                  <a:gd name="T100" fmla="*/ 985 w 1281"/>
                  <a:gd name="T101" fmla="*/ 286 h 379"/>
                  <a:gd name="T102" fmla="*/ 1147 w 1281"/>
                  <a:gd name="T103" fmla="*/ 301 h 379"/>
                  <a:gd name="T104" fmla="*/ 1147 w 1281"/>
                  <a:gd name="T105" fmla="*/ 377 h 379"/>
                  <a:gd name="T106" fmla="*/ 1276 w 1281"/>
                  <a:gd name="T107" fmla="*/ 321 h 379"/>
                  <a:gd name="T108" fmla="*/ 1280 w 1281"/>
                  <a:gd name="T109" fmla="*/ 20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1" h="379">
                    <a:moveTo>
                      <a:pt x="568" y="92"/>
                    </a:moveTo>
                    <a:cubicBezTo>
                      <a:pt x="638" y="92"/>
                      <a:pt x="638" y="92"/>
                      <a:pt x="638" y="92"/>
                    </a:cubicBezTo>
                    <a:cubicBezTo>
                      <a:pt x="602" y="32"/>
                      <a:pt x="602" y="32"/>
                      <a:pt x="602" y="32"/>
                    </a:cubicBezTo>
                    <a:cubicBezTo>
                      <a:pt x="535" y="142"/>
                      <a:pt x="535" y="142"/>
                      <a:pt x="535" y="142"/>
                    </a:cubicBezTo>
                    <a:cubicBezTo>
                      <a:pt x="503" y="142"/>
                      <a:pt x="503" y="142"/>
                      <a:pt x="503" y="142"/>
                    </a:cubicBezTo>
                    <a:cubicBezTo>
                      <a:pt x="586" y="10"/>
                      <a:pt x="586" y="10"/>
                      <a:pt x="586" y="10"/>
                    </a:cubicBezTo>
                    <a:cubicBezTo>
                      <a:pt x="589" y="4"/>
                      <a:pt x="595" y="0"/>
                      <a:pt x="602" y="0"/>
                    </a:cubicBezTo>
                    <a:cubicBezTo>
                      <a:pt x="608" y="0"/>
                      <a:pt x="614" y="4"/>
                      <a:pt x="618" y="10"/>
                    </a:cubicBezTo>
                    <a:cubicBezTo>
                      <a:pt x="701" y="142"/>
                      <a:pt x="701" y="142"/>
                      <a:pt x="701" y="142"/>
                    </a:cubicBezTo>
                    <a:cubicBezTo>
                      <a:pt x="669" y="142"/>
                      <a:pt x="669" y="142"/>
                      <a:pt x="669" y="142"/>
                    </a:cubicBezTo>
                    <a:cubicBezTo>
                      <a:pt x="654" y="117"/>
                      <a:pt x="654" y="117"/>
                      <a:pt x="654" y="117"/>
                    </a:cubicBezTo>
                    <a:cubicBezTo>
                      <a:pt x="584" y="117"/>
                      <a:pt x="584" y="117"/>
                      <a:pt x="584" y="117"/>
                    </a:cubicBezTo>
                    <a:cubicBezTo>
                      <a:pt x="568" y="92"/>
                      <a:pt x="568" y="92"/>
                      <a:pt x="568" y="92"/>
                    </a:cubicBezTo>
                    <a:close/>
                    <a:moveTo>
                      <a:pt x="889" y="117"/>
                    </a:moveTo>
                    <a:cubicBezTo>
                      <a:pt x="889" y="2"/>
                      <a:pt x="889" y="2"/>
                      <a:pt x="889" y="2"/>
                    </a:cubicBezTo>
                    <a:cubicBezTo>
                      <a:pt x="863" y="2"/>
                      <a:pt x="863" y="2"/>
                      <a:pt x="863" y="2"/>
                    </a:cubicBezTo>
                    <a:cubicBezTo>
                      <a:pt x="863" y="129"/>
                      <a:pt x="863" y="129"/>
                      <a:pt x="863" y="129"/>
                    </a:cubicBezTo>
                    <a:cubicBezTo>
                      <a:pt x="863" y="132"/>
                      <a:pt x="863" y="135"/>
                      <a:pt x="867" y="139"/>
                    </a:cubicBezTo>
                    <a:cubicBezTo>
                      <a:pt x="870" y="142"/>
                      <a:pt x="873" y="142"/>
                      <a:pt x="876" y="142"/>
                    </a:cubicBezTo>
                    <a:cubicBezTo>
                      <a:pt x="996" y="142"/>
                      <a:pt x="996" y="142"/>
                      <a:pt x="996" y="142"/>
                    </a:cubicBezTo>
                    <a:cubicBezTo>
                      <a:pt x="1010" y="117"/>
                      <a:pt x="1010" y="117"/>
                      <a:pt x="1010" y="117"/>
                    </a:cubicBezTo>
                    <a:cubicBezTo>
                      <a:pt x="889" y="117"/>
                      <a:pt x="889" y="117"/>
                      <a:pt x="889" y="117"/>
                    </a:cubicBezTo>
                    <a:close/>
                    <a:moveTo>
                      <a:pt x="456" y="97"/>
                    </a:moveTo>
                    <a:cubicBezTo>
                      <a:pt x="482" y="97"/>
                      <a:pt x="503" y="76"/>
                      <a:pt x="503" y="50"/>
                    </a:cubicBezTo>
                    <a:cubicBezTo>
                      <a:pt x="503" y="23"/>
                      <a:pt x="482" y="2"/>
                      <a:pt x="456" y="2"/>
                    </a:cubicBezTo>
                    <a:cubicBezTo>
                      <a:pt x="341" y="2"/>
                      <a:pt x="341" y="2"/>
                      <a:pt x="341" y="2"/>
                    </a:cubicBezTo>
                    <a:cubicBezTo>
                      <a:pt x="341" y="142"/>
                      <a:pt x="341" y="142"/>
                      <a:pt x="341" y="142"/>
                    </a:cubicBezTo>
                    <a:cubicBezTo>
                      <a:pt x="369" y="142"/>
                      <a:pt x="369" y="142"/>
                      <a:pt x="369" y="142"/>
                    </a:cubicBezTo>
                    <a:cubicBezTo>
                      <a:pt x="369" y="27"/>
                      <a:pt x="369" y="27"/>
                      <a:pt x="369" y="27"/>
                    </a:cubicBezTo>
                    <a:cubicBezTo>
                      <a:pt x="455" y="27"/>
                      <a:pt x="455" y="27"/>
                      <a:pt x="455" y="27"/>
                    </a:cubicBezTo>
                    <a:cubicBezTo>
                      <a:pt x="466" y="27"/>
                      <a:pt x="477" y="37"/>
                      <a:pt x="477" y="50"/>
                    </a:cubicBezTo>
                    <a:cubicBezTo>
                      <a:pt x="477" y="63"/>
                      <a:pt x="466" y="73"/>
                      <a:pt x="455" y="73"/>
                    </a:cubicBezTo>
                    <a:cubicBezTo>
                      <a:pt x="381" y="73"/>
                      <a:pt x="381" y="73"/>
                      <a:pt x="381" y="73"/>
                    </a:cubicBezTo>
                    <a:cubicBezTo>
                      <a:pt x="458" y="142"/>
                      <a:pt x="458" y="142"/>
                      <a:pt x="458" y="142"/>
                    </a:cubicBezTo>
                    <a:cubicBezTo>
                      <a:pt x="496" y="142"/>
                      <a:pt x="496" y="142"/>
                      <a:pt x="496" y="142"/>
                    </a:cubicBezTo>
                    <a:cubicBezTo>
                      <a:pt x="444" y="97"/>
                      <a:pt x="444" y="97"/>
                      <a:pt x="444" y="97"/>
                    </a:cubicBezTo>
                    <a:cubicBezTo>
                      <a:pt x="456" y="97"/>
                      <a:pt x="456" y="97"/>
                      <a:pt x="456" y="97"/>
                    </a:cubicBezTo>
                    <a:close/>
                    <a:moveTo>
                      <a:pt x="180" y="142"/>
                    </a:moveTo>
                    <a:cubicBezTo>
                      <a:pt x="144" y="142"/>
                      <a:pt x="113" y="111"/>
                      <a:pt x="113" y="73"/>
                    </a:cubicBezTo>
                    <a:cubicBezTo>
                      <a:pt x="113" y="33"/>
                      <a:pt x="144" y="2"/>
                      <a:pt x="180" y="2"/>
                    </a:cubicBezTo>
                    <a:cubicBezTo>
                      <a:pt x="260" y="2"/>
                      <a:pt x="260" y="2"/>
                      <a:pt x="260" y="2"/>
                    </a:cubicBezTo>
                    <a:cubicBezTo>
                      <a:pt x="297" y="2"/>
                      <a:pt x="327" y="33"/>
                      <a:pt x="327" y="73"/>
                    </a:cubicBezTo>
                    <a:cubicBezTo>
                      <a:pt x="327" y="111"/>
                      <a:pt x="297" y="142"/>
                      <a:pt x="260" y="142"/>
                    </a:cubicBezTo>
                    <a:cubicBezTo>
                      <a:pt x="180" y="142"/>
                      <a:pt x="180" y="142"/>
                      <a:pt x="180" y="142"/>
                    </a:cubicBezTo>
                    <a:close/>
                    <a:moveTo>
                      <a:pt x="259" y="117"/>
                    </a:moveTo>
                    <a:cubicBezTo>
                      <a:pt x="282" y="117"/>
                      <a:pt x="302" y="97"/>
                      <a:pt x="302" y="73"/>
                    </a:cubicBezTo>
                    <a:cubicBezTo>
                      <a:pt x="302" y="48"/>
                      <a:pt x="282" y="27"/>
                      <a:pt x="259" y="27"/>
                    </a:cubicBezTo>
                    <a:cubicBezTo>
                      <a:pt x="182" y="27"/>
                      <a:pt x="182" y="27"/>
                      <a:pt x="182" y="27"/>
                    </a:cubicBezTo>
                    <a:cubicBezTo>
                      <a:pt x="158" y="27"/>
                      <a:pt x="139" y="48"/>
                      <a:pt x="139" y="73"/>
                    </a:cubicBezTo>
                    <a:cubicBezTo>
                      <a:pt x="139" y="97"/>
                      <a:pt x="158" y="117"/>
                      <a:pt x="182" y="117"/>
                    </a:cubicBezTo>
                    <a:cubicBezTo>
                      <a:pt x="259" y="117"/>
                      <a:pt x="259" y="117"/>
                      <a:pt x="259" y="117"/>
                    </a:cubicBezTo>
                    <a:close/>
                    <a:moveTo>
                      <a:pt x="755" y="142"/>
                    </a:moveTo>
                    <a:cubicBezTo>
                      <a:pt x="717" y="142"/>
                      <a:pt x="686" y="111"/>
                      <a:pt x="686" y="73"/>
                    </a:cubicBezTo>
                    <a:cubicBezTo>
                      <a:pt x="686" y="33"/>
                      <a:pt x="717" y="2"/>
                      <a:pt x="755" y="2"/>
                    </a:cubicBezTo>
                    <a:cubicBezTo>
                      <a:pt x="849" y="2"/>
                      <a:pt x="849" y="2"/>
                      <a:pt x="849" y="2"/>
                    </a:cubicBezTo>
                    <a:cubicBezTo>
                      <a:pt x="833" y="27"/>
                      <a:pt x="833" y="27"/>
                      <a:pt x="833" y="27"/>
                    </a:cubicBezTo>
                    <a:cubicBezTo>
                      <a:pt x="756" y="27"/>
                      <a:pt x="756" y="27"/>
                      <a:pt x="756" y="27"/>
                    </a:cubicBezTo>
                    <a:cubicBezTo>
                      <a:pt x="732" y="27"/>
                      <a:pt x="712" y="48"/>
                      <a:pt x="712" y="73"/>
                    </a:cubicBezTo>
                    <a:cubicBezTo>
                      <a:pt x="712" y="97"/>
                      <a:pt x="732" y="117"/>
                      <a:pt x="756" y="117"/>
                    </a:cubicBezTo>
                    <a:cubicBezTo>
                      <a:pt x="851" y="117"/>
                      <a:pt x="851" y="117"/>
                      <a:pt x="851" y="117"/>
                    </a:cubicBezTo>
                    <a:cubicBezTo>
                      <a:pt x="835" y="142"/>
                      <a:pt x="835" y="142"/>
                      <a:pt x="835" y="142"/>
                    </a:cubicBezTo>
                    <a:cubicBezTo>
                      <a:pt x="755" y="142"/>
                      <a:pt x="755" y="142"/>
                      <a:pt x="755" y="142"/>
                    </a:cubicBezTo>
                    <a:close/>
                    <a:moveTo>
                      <a:pt x="1074" y="117"/>
                    </a:moveTo>
                    <a:cubicBezTo>
                      <a:pt x="1055" y="117"/>
                      <a:pt x="1037" y="104"/>
                      <a:pt x="1033" y="84"/>
                    </a:cubicBezTo>
                    <a:cubicBezTo>
                      <a:pt x="1144" y="84"/>
                      <a:pt x="1144" y="84"/>
                      <a:pt x="1144" y="84"/>
                    </a:cubicBezTo>
                    <a:cubicBezTo>
                      <a:pt x="1160" y="60"/>
                      <a:pt x="1160" y="60"/>
                      <a:pt x="1160" y="60"/>
                    </a:cubicBezTo>
                    <a:cubicBezTo>
                      <a:pt x="1033" y="60"/>
                      <a:pt x="1033" y="60"/>
                      <a:pt x="1033" y="60"/>
                    </a:cubicBezTo>
                    <a:cubicBezTo>
                      <a:pt x="1037" y="41"/>
                      <a:pt x="1055" y="27"/>
                      <a:pt x="1074" y="27"/>
                    </a:cubicBezTo>
                    <a:cubicBezTo>
                      <a:pt x="1151" y="27"/>
                      <a:pt x="1151" y="27"/>
                      <a:pt x="1151" y="27"/>
                    </a:cubicBezTo>
                    <a:cubicBezTo>
                      <a:pt x="1167" y="2"/>
                      <a:pt x="1167" y="2"/>
                      <a:pt x="1167" y="2"/>
                    </a:cubicBezTo>
                    <a:cubicBezTo>
                      <a:pt x="1072" y="2"/>
                      <a:pt x="1072" y="2"/>
                      <a:pt x="1072" y="2"/>
                    </a:cubicBezTo>
                    <a:cubicBezTo>
                      <a:pt x="1036" y="2"/>
                      <a:pt x="1005" y="33"/>
                      <a:pt x="1005" y="73"/>
                    </a:cubicBezTo>
                    <a:cubicBezTo>
                      <a:pt x="1005" y="111"/>
                      <a:pt x="1036" y="142"/>
                      <a:pt x="1072" y="142"/>
                    </a:cubicBezTo>
                    <a:cubicBezTo>
                      <a:pt x="1154" y="142"/>
                      <a:pt x="1154" y="142"/>
                      <a:pt x="1154" y="142"/>
                    </a:cubicBezTo>
                    <a:cubicBezTo>
                      <a:pt x="1168" y="117"/>
                      <a:pt x="1168" y="117"/>
                      <a:pt x="1168" y="117"/>
                    </a:cubicBezTo>
                    <a:cubicBezTo>
                      <a:pt x="1074" y="117"/>
                      <a:pt x="1074" y="117"/>
                      <a:pt x="1074" y="117"/>
                    </a:cubicBezTo>
                    <a:close/>
                    <a:moveTo>
                      <a:pt x="1181" y="17"/>
                    </a:moveTo>
                    <a:cubicBezTo>
                      <a:pt x="1181" y="10"/>
                      <a:pt x="1186" y="5"/>
                      <a:pt x="1192" y="5"/>
                    </a:cubicBezTo>
                    <a:cubicBezTo>
                      <a:pt x="1200" y="5"/>
                      <a:pt x="1205" y="10"/>
                      <a:pt x="1205" y="17"/>
                    </a:cubicBezTo>
                    <a:cubicBezTo>
                      <a:pt x="1205" y="25"/>
                      <a:pt x="1200" y="30"/>
                      <a:pt x="1192" y="30"/>
                    </a:cubicBezTo>
                    <a:cubicBezTo>
                      <a:pt x="1186" y="30"/>
                      <a:pt x="1181" y="25"/>
                      <a:pt x="1181" y="17"/>
                    </a:cubicBezTo>
                    <a:close/>
                    <a:moveTo>
                      <a:pt x="1192" y="33"/>
                    </a:moveTo>
                    <a:cubicBezTo>
                      <a:pt x="1202" y="33"/>
                      <a:pt x="1208" y="27"/>
                      <a:pt x="1208" y="17"/>
                    </a:cubicBezTo>
                    <a:cubicBezTo>
                      <a:pt x="1208" y="9"/>
                      <a:pt x="1202" y="2"/>
                      <a:pt x="1192" y="2"/>
                    </a:cubicBezTo>
                    <a:cubicBezTo>
                      <a:pt x="1184" y="2"/>
                      <a:pt x="1178" y="9"/>
                      <a:pt x="1178" y="17"/>
                    </a:cubicBezTo>
                    <a:cubicBezTo>
                      <a:pt x="1178" y="27"/>
                      <a:pt x="1184" y="33"/>
                      <a:pt x="1192" y="33"/>
                    </a:cubicBezTo>
                    <a:close/>
                    <a:moveTo>
                      <a:pt x="1192" y="9"/>
                    </a:moveTo>
                    <a:cubicBezTo>
                      <a:pt x="1194" y="9"/>
                      <a:pt x="1195" y="9"/>
                      <a:pt x="1195" y="9"/>
                    </a:cubicBezTo>
                    <a:cubicBezTo>
                      <a:pt x="1198" y="10"/>
                      <a:pt x="1198" y="12"/>
                      <a:pt x="1198" y="13"/>
                    </a:cubicBezTo>
                    <a:cubicBezTo>
                      <a:pt x="1198" y="13"/>
                      <a:pt x="1198" y="13"/>
                      <a:pt x="1198" y="15"/>
                    </a:cubicBezTo>
                    <a:cubicBezTo>
                      <a:pt x="1198" y="15"/>
                      <a:pt x="1198" y="17"/>
                      <a:pt x="1197" y="18"/>
                    </a:cubicBezTo>
                    <a:cubicBezTo>
                      <a:pt x="1197" y="18"/>
                      <a:pt x="1197" y="18"/>
                      <a:pt x="1195" y="18"/>
                    </a:cubicBezTo>
                    <a:cubicBezTo>
                      <a:pt x="1200" y="25"/>
                      <a:pt x="1200" y="25"/>
                      <a:pt x="1200" y="25"/>
                    </a:cubicBezTo>
                    <a:cubicBezTo>
                      <a:pt x="1197" y="25"/>
                      <a:pt x="1197" y="25"/>
                      <a:pt x="1197" y="25"/>
                    </a:cubicBezTo>
                    <a:cubicBezTo>
                      <a:pt x="1192" y="18"/>
                      <a:pt x="1192" y="18"/>
                      <a:pt x="1192" y="18"/>
                    </a:cubicBezTo>
                    <a:cubicBezTo>
                      <a:pt x="1190" y="18"/>
                      <a:pt x="1190" y="18"/>
                      <a:pt x="1190" y="18"/>
                    </a:cubicBezTo>
                    <a:cubicBezTo>
                      <a:pt x="1190" y="25"/>
                      <a:pt x="1190" y="25"/>
                      <a:pt x="1190" y="25"/>
                    </a:cubicBezTo>
                    <a:cubicBezTo>
                      <a:pt x="1187" y="25"/>
                      <a:pt x="1187" y="25"/>
                      <a:pt x="1187" y="25"/>
                    </a:cubicBezTo>
                    <a:cubicBezTo>
                      <a:pt x="1187" y="9"/>
                      <a:pt x="1187" y="9"/>
                      <a:pt x="1187" y="9"/>
                    </a:cubicBezTo>
                    <a:cubicBezTo>
                      <a:pt x="1192" y="9"/>
                      <a:pt x="1192" y="9"/>
                      <a:pt x="1192" y="9"/>
                    </a:cubicBezTo>
                    <a:close/>
                    <a:moveTo>
                      <a:pt x="1192" y="17"/>
                    </a:moveTo>
                    <a:cubicBezTo>
                      <a:pt x="1194" y="17"/>
                      <a:pt x="1195" y="15"/>
                      <a:pt x="1195" y="15"/>
                    </a:cubicBezTo>
                    <a:cubicBezTo>
                      <a:pt x="1195" y="13"/>
                      <a:pt x="1195" y="13"/>
                      <a:pt x="1195" y="13"/>
                    </a:cubicBezTo>
                    <a:cubicBezTo>
                      <a:pt x="1195" y="12"/>
                      <a:pt x="1195" y="12"/>
                      <a:pt x="1194" y="12"/>
                    </a:cubicBezTo>
                    <a:cubicBezTo>
                      <a:pt x="1194" y="10"/>
                      <a:pt x="1194" y="10"/>
                      <a:pt x="1192" y="10"/>
                    </a:cubicBezTo>
                    <a:cubicBezTo>
                      <a:pt x="1190" y="10"/>
                      <a:pt x="1190" y="10"/>
                      <a:pt x="1190" y="10"/>
                    </a:cubicBezTo>
                    <a:cubicBezTo>
                      <a:pt x="1190" y="17"/>
                      <a:pt x="1190" y="17"/>
                      <a:pt x="1190" y="17"/>
                    </a:cubicBezTo>
                    <a:cubicBezTo>
                      <a:pt x="1192" y="17"/>
                      <a:pt x="1192" y="17"/>
                      <a:pt x="1192" y="17"/>
                    </a:cubicBezTo>
                    <a:close/>
                    <a:moveTo>
                      <a:pt x="0" y="377"/>
                    </a:moveTo>
                    <a:cubicBezTo>
                      <a:pt x="0" y="286"/>
                      <a:pt x="0" y="286"/>
                      <a:pt x="0" y="286"/>
                    </a:cubicBezTo>
                    <a:cubicBezTo>
                      <a:pt x="67" y="286"/>
                      <a:pt x="67" y="286"/>
                      <a:pt x="67" y="286"/>
                    </a:cubicBezTo>
                    <a:cubicBezTo>
                      <a:pt x="67" y="301"/>
                      <a:pt x="67" y="301"/>
                      <a:pt x="67" y="301"/>
                    </a:cubicBezTo>
                    <a:cubicBezTo>
                      <a:pt x="18" y="301"/>
                      <a:pt x="18" y="301"/>
                      <a:pt x="18" y="301"/>
                    </a:cubicBezTo>
                    <a:cubicBezTo>
                      <a:pt x="18" y="321"/>
                      <a:pt x="18" y="321"/>
                      <a:pt x="18" y="321"/>
                    </a:cubicBezTo>
                    <a:cubicBezTo>
                      <a:pt x="64" y="321"/>
                      <a:pt x="64" y="321"/>
                      <a:pt x="64" y="321"/>
                    </a:cubicBezTo>
                    <a:cubicBezTo>
                      <a:pt x="64" y="337"/>
                      <a:pt x="64" y="337"/>
                      <a:pt x="64" y="337"/>
                    </a:cubicBezTo>
                    <a:cubicBezTo>
                      <a:pt x="18" y="337"/>
                      <a:pt x="18" y="337"/>
                      <a:pt x="18" y="337"/>
                    </a:cubicBezTo>
                    <a:cubicBezTo>
                      <a:pt x="18" y="362"/>
                      <a:pt x="18" y="362"/>
                      <a:pt x="18" y="362"/>
                    </a:cubicBezTo>
                    <a:cubicBezTo>
                      <a:pt x="69" y="362"/>
                      <a:pt x="69" y="362"/>
                      <a:pt x="69" y="362"/>
                    </a:cubicBezTo>
                    <a:cubicBezTo>
                      <a:pt x="69" y="377"/>
                      <a:pt x="69" y="377"/>
                      <a:pt x="69" y="377"/>
                    </a:cubicBezTo>
                    <a:lnTo>
                      <a:pt x="0" y="377"/>
                    </a:lnTo>
                    <a:close/>
                    <a:moveTo>
                      <a:pt x="90" y="353"/>
                    </a:moveTo>
                    <a:cubicBezTo>
                      <a:pt x="90" y="335"/>
                      <a:pt x="90" y="335"/>
                      <a:pt x="90" y="335"/>
                    </a:cubicBezTo>
                    <a:cubicBezTo>
                      <a:pt x="124" y="335"/>
                      <a:pt x="124" y="335"/>
                      <a:pt x="124" y="335"/>
                    </a:cubicBezTo>
                    <a:cubicBezTo>
                      <a:pt x="124" y="353"/>
                      <a:pt x="124" y="353"/>
                      <a:pt x="124" y="353"/>
                    </a:cubicBezTo>
                    <a:lnTo>
                      <a:pt x="90" y="353"/>
                    </a:lnTo>
                    <a:close/>
                    <a:moveTo>
                      <a:pt x="142" y="286"/>
                    </a:moveTo>
                    <a:cubicBezTo>
                      <a:pt x="178" y="286"/>
                      <a:pt x="178" y="286"/>
                      <a:pt x="178" y="286"/>
                    </a:cubicBezTo>
                    <a:cubicBezTo>
                      <a:pt x="185" y="286"/>
                      <a:pt x="191" y="286"/>
                      <a:pt x="194" y="287"/>
                    </a:cubicBezTo>
                    <a:cubicBezTo>
                      <a:pt x="198" y="287"/>
                      <a:pt x="201" y="289"/>
                      <a:pt x="204" y="290"/>
                    </a:cubicBezTo>
                    <a:cubicBezTo>
                      <a:pt x="207" y="292"/>
                      <a:pt x="209" y="295"/>
                      <a:pt x="211" y="298"/>
                    </a:cubicBezTo>
                    <a:cubicBezTo>
                      <a:pt x="213" y="301"/>
                      <a:pt x="214" y="305"/>
                      <a:pt x="214" y="309"/>
                    </a:cubicBezTo>
                    <a:cubicBezTo>
                      <a:pt x="214" y="313"/>
                      <a:pt x="212" y="317"/>
                      <a:pt x="210" y="321"/>
                    </a:cubicBezTo>
                    <a:cubicBezTo>
                      <a:pt x="208" y="324"/>
                      <a:pt x="205" y="327"/>
                      <a:pt x="201" y="329"/>
                    </a:cubicBezTo>
                    <a:cubicBezTo>
                      <a:pt x="206" y="330"/>
                      <a:pt x="211" y="333"/>
                      <a:pt x="214" y="337"/>
                    </a:cubicBezTo>
                    <a:cubicBezTo>
                      <a:pt x="217" y="341"/>
                      <a:pt x="218" y="345"/>
                      <a:pt x="218" y="351"/>
                    </a:cubicBezTo>
                    <a:cubicBezTo>
                      <a:pt x="218" y="355"/>
                      <a:pt x="217" y="359"/>
                      <a:pt x="215" y="363"/>
                    </a:cubicBezTo>
                    <a:cubicBezTo>
                      <a:pt x="213" y="367"/>
                      <a:pt x="211" y="370"/>
                      <a:pt x="207" y="372"/>
                    </a:cubicBezTo>
                    <a:cubicBezTo>
                      <a:pt x="204" y="375"/>
                      <a:pt x="200" y="376"/>
                      <a:pt x="195" y="377"/>
                    </a:cubicBezTo>
                    <a:cubicBezTo>
                      <a:pt x="192" y="377"/>
                      <a:pt x="184" y="377"/>
                      <a:pt x="173" y="377"/>
                    </a:cubicBezTo>
                    <a:cubicBezTo>
                      <a:pt x="142" y="377"/>
                      <a:pt x="142" y="377"/>
                      <a:pt x="142" y="377"/>
                    </a:cubicBezTo>
                    <a:lnTo>
                      <a:pt x="142" y="286"/>
                    </a:lnTo>
                    <a:close/>
                    <a:moveTo>
                      <a:pt x="160" y="301"/>
                    </a:moveTo>
                    <a:cubicBezTo>
                      <a:pt x="160" y="322"/>
                      <a:pt x="160" y="322"/>
                      <a:pt x="160" y="322"/>
                    </a:cubicBezTo>
                    <a:cubicBezTo>
                      <a:pt x="172" y="322"/>
                      <a:pt x="172" y="322"/>
                      <a:pt x="172" y="322"/>
                    </a:cubicBezTo>
                    <a:cubicBezTo>
                      <a:pt x="179" y="322"/>
                      <a:pt x="184" y="322"/>
                      <a:pt x="185" y="322"/>
                    </a:cubicBezTo>
                    <a:cubicBezTo>
                      <a:pt x="189" y="321"/>
                      <a:pt x="191" y="320"/>
                      <a:pt x="193" y="319"/>
                    </a:cubicBezTo>
                    <a:cubicBezTo>
                      <a:pt x="195" y="317"/>
                      <a:pt x="196" y="314"/>
                      <a:pt x="196" y="311"/>
                    </a:cubicBezTo>
                    <a:cubicBezTo>
                      <a:pt x="196" y="309"/>
                      <a:pt x="195" y="306"/>
                      <a:pt x="193" y="305"/>
                    </a:cubicBezTo>
                    <a:cubicBezTo>
                      <a:pt x="192" y="303"/>
                      <a:pt x="189" y="302"/>
                      <a:pt x="186" y="301"/>
                    </a:cubicBezTo>
                    <a:cubicBezTo>
                      <a:pt x="185" y="301"/>
                      <a:pt x="179" y="301"/>
                      <a:pt x="171" y="301"/>
                    </a:cubicBezTo>
                    <a:lnTo>
                      <a:pt x="160" y="301"/>
                    </a:lnTo>
                    <a:close/>
                    <a:moveTo>
                      <a:pt x="160" y="337"/>
                    </a:moveTo>
                    <a:cubicBezTo>
                      <a:pt x="160" y="362"/>
                      <a:pt x="160" y="362"/>
                      <a:pt x="160" y="362"/>
                    </a:cubicBezTo>
                    <a:cubicBezTo>
                      <a:pt x="177" y="362"/>
                      <a:pt x="177" y="362"/>
                      <a:pt x="177" y="362"/>
                    </a:cubicBezTo>
                    <a:cubicBezTo>
                      <a:pt x="184" y="362"/>
                      <a:pt x="188" y="362"/>
                      <a:pt x="190" y="361"/>
                    </a:cubicBezTo>
                    <a:cubicBezTo>
                      <a:pt x="192" y="361"/>
                      <a:pt x="195" y="360"/>
                      <a:pt x="196" y="358"/>
                    </a:cubicBezTo>
                    <a:cubicBezTo>
                      <a:pt x="198" y="356"/>
                      <a:pt x="199" y="353"/>
                      <a:pt x="199" y="350"/>
                    </a:cubicBezTo>
                    <a:cubicBezTo>
                      <a:pt x="199" y="347"/>
                      <a:pt x="198" y="345"/>
                      <a:pt x="197" y="343"/>
                    </a:cubicBezTo>
                    <a:cubicBezTo>
                      <a:pt x="196" y="341"/>
                      <a:pt x="194" y="340"/>
                      <a:pt x="191" y="339"/>
                    </a:cubicBezTo>
                    <a:cubicBezTo>
                      <a:pt x="189" y="338"/>
                      <a:pt x="183" y="337"/>
                      <a:pt x="175" y="337"/>
                    </a:cubicBezTo>
                    <a:lnTo>
                      <a:pt x="160" y="337"/>
                    </a:lnTo>
                    <a:close/>
                    <a:moveTo>
                      <a:pt x="241" y="286"/>
                    </a:moveTo>
                    <a:cubicBezTo>
                      <a:pt x="259" y="286"/>
                      <a:pt x="259" y="286"/>
                      <a:pt x="259" y="286"/>
                    </a:cubicBezTo>
                    <a:cubicBezTo>
                      <a:pt x="259" y="335"/>
                      <a:pt x="259" y="335"/>
                      <a:pt x="259" y="335"/>
                    </a:cubicBezTo>
                    <a:cubicBezTo>
                      <a:pt x="259" y="343"/>
                      <a:pt x="259" y="348"/>
                      <a:pt x="260" y="351"/>
                    </a:cubicBezTo>
                    <a:cubicBezTo>
                      <a:pt x="261" y="354"/>
                      <a:pt x="262" y="357"/>
                      <a:pt x="265" y="360"/>
                    </a:cubicBezTo>
                    <a:cubicBezTo>
                      <a:pt x="268" y="362"/>
                      <a:pt x="272" y="363"/>
                      <a:pt x="278" y="363"/>
                    </a:cubicBezTo>
                    <a:cubicBezTo>
                      <a:pt x="283" y="363"/>
                      <a:pt x="287" y="362"/>
                      <a:pt x="289" y="360"/>
                    </a:cubicBezTo>
                    <a:cubicBezTo>
                      <a:pt x="292" y="358"/>
                      <a:pt x="294" y="355"/>
                      <a:pt x="294" y="352"/>
                    </a:cubicBezTo>
                    <a:cubicBezTo>
                      <a:pt x="295" y="349"/>
                      <a:pt x="295" y="344"/>
                      <a:pt x="295" y="336"/>
                    </a:cubicBezTo>
                    <a:cubicBezTo>
                      <a:pt x="295" y="286"/>
                      <a:pt x="295" y="286"/>
                      <a:pt x="295" y="286"/>
                    </a:cubicBezTo>
                    <a:cubicBezTo>
                      <a:pt x="313" y="286"/>
                      <a:pt x="313" y="286"/>
                      <a:pt x="313" y="286"/>
                    </a:cubicBezTo>
                    <a:cubicBezTo>
                      <a:pt x="313" y="334"/>
                      <a:pt x="313" y="334"/>
                      <a:pt x="313" y="334"/>
                    </a:cubicBezTo>
                    <a:cubicBezTo>
                      <a:pt x="313" y="345"/>
                      <a:pt x="313" y="353"/>
                      <a:pt x="312" y="357"/>
                    </a:cubicBezTo>
                    <a:cubicBezTo>
                      <a:pt x="311" y="362"/>
                      <a:pt x="309" y="365"/>
                      <a:pt x="306" y="369"/>
                    </a:cubicBezTo>
                    <a:cubicBezTo>
                      <a:pt x="304" y="372"/>
                      <a:pt x="300" y="374"/>
                      <a:pt x="296" y="376"/>
                    </a:cubicBezTo>
                    <a:cubicBezTo>
                      <a:pt x="291" y="378"/>
                      <a:pt x="285" y="379"/>
                      <a:pt x="278" y="379"/>
                    </a:cubicBezTo>
                    <a:cubicBezTo>
                      <a:pt x="269" y="379"/>
                      <a:pt x="263" y="378"/>
                      <a:pt x="258" y="376"/>
                    </a:cubicBezTo>
                    <a:cubicBezTo>
                      <a:pt x="254" y="374"/>
                      <a:pt x="250" y="371"/>
                      <a:pt x="248" y="368"/>
                    </a:cubicBezTo>
                    <a:cubicBezTo>
                      <a:pt x="245" y="365"/>
                      <a:pt x="243" y="361"/>
                      <a:pt x="242" y="358"/>
                    </a:cubicBezTo>
                    <a:cubicBezTo>
                      <a:pt x="241" y="352"/>
                      <a:pt x="241" y="345"/>
                      <a:pt x="241" y="335"/>
                    </a:cubicBezTo>
                    <a:lnTo>
                      <a:pt x="241" y="286"/>
                    </a:lnTo>
                    <a:close/>
                    <a:moveTo>
                      <a:pt x="335" y="347"/>
                    </a:moveTo>
                    <a:cubicBezTo>
                      <a:pt x="353" y="346"/>
                      <a:pt x="353" y="346"/>
                      <a:pt x="353" y="346"/>
                    </a:cubicBezTo>
                    <a:cubicBezTo>
                      <a:pt x="354" y="352"/>
                      <a:pt x="356" y="356"/>
                      <a:pt x="360" y="359"/>
                    </a:cubicBezTo>
                    <a:cubicBezTo>
                      <a:pt x="363" y="362"/>
                      <a:pt x="368" y="363"/>
                      <a:pt x="373" y="363"/>
                    </a:cubicBezTo>
                    <a:cubicBezTo>
                      <a:pt x="379" y="363"/>
                      <a:pt x="384" y="362"/>
                      <a:pt x="387" y="359"/>
                    </a:cubicBezTo>
                    <a:cubicBezTo>
                      <a:pt x="390" y="357"/>
                      <a:pt x="391" y="354"/>
                      <a:pt x="391" y="351"/>
                    </a:cubicBezTo>
                    <a:cubicBezTo>
                      <a:pt x="391" y="348"/>
                      <a:pt x="390" y="347"/>
                      <a:pt x="389" y="345"/>
                    </a:cubicBezTo>
                    <a:cubicBezTo>
                      <a:pt x="388" y="344"/>
                      <a:pt x="386" y="342"/>
                      <a:pt x="383" y="341"/>
                    </a:cubicBezTo>
                    <a:cubicBezTo>
                      <a:pt x="380" y="340"/>
                      <a:pt x="376" y="339"/>
                      <a:pt x="368" y="337"/>
                    </a:cubicBezTo>
                    <a:cubicBezTo>
                      <a:pt x="358" y="335"/>
                      <a:pt x="351" y="332"/>
                      <a:pt x="347" y="328"/>
                    </a:cubicBezTo>
                    <a:cubicBezTo>
                      <a:pt x="341" y="323"/>
                      <a:pt x="339" y="317"/>
                      <a:pt x="339" y="310"/>
                    </a:cubicBezTo>
                    <a:cubicBezTo>
                      <a:pt x="339" y="305"/>
                      <a:pt x="340" y="301"/>
                      <a:pt x="343" y="297"/>
                    </a:cubicBezTo>
                    <a:cubicBezTo>
                      <a:pt x="345" y="293"/>
                      <a:pt x="349" y="290"/>
                      <a:pt x="354" y="287"/>
                    </a:cubicBezTo>
                    <a:cubicBezTo>
                      <a:pt x="359" y="285"/>
                      <a:pt x="365" y="284"/>
                      <a:pt x="372" y="284"/>
                    </a:cubicBezTo>
                    <a:cubicBezTo>
                      <a:pt x="383" y="284"/>
                      <a:pt x="392" y="287"/>
                      <a:pt x="398" y="292"/>
                    </a:cubicBezTo>
                    <a:cubicBezTo>
                      <a:pt x="404" y="297"/>
                      <a:pt x="407" y="304"/>
                      <a:pt x="407" y="312"/>
                    </a:cubicBezTo>
                    <a:cubicBezTo>
                      <a:pt x="389" y="313"/>
                      <a:pt x="389" y="313"/>
                      <a:pt x="389" y="313"/>
                    </a:cubicBezTo>
                    <a:cubicBezTo>
                      <a:pt x="388" y="308"/>
                      <a:pt x="386" y="305"/>
                      <a:pt x="383" y="303"/>
                    </a:cubicBezTo>
                    <a:cubicBezTo>
                      <a:pt x="381" y="301"/>
                      <a:pt x="377" y="299"/>
                      <a:pt x="372" y="299"/>
                    </a:cubicBezTo>
                    <a:cubicBezTo>
                      <a:pt x="366" y="299"/>
                      <a:pt x="362" y="301"/>
                      <a:pt x="359" y="303"/>
                    </a:cubicBezTo>
                    <a:cubicBezTo>
                      <a:pt x="357" y="304"/>
                      <a:pt x="356" y="306"/>
                      <a:pt x="356" y="308"/>
                    </a:cubicBezTo>
                    <a:cubicBezTo>
                      <a:pt x="356" y="311"/>
                      <a:pt x="357" y="312"/>
                      <a:pt x="359" y="314"/>
                    </a:cubicBezTo>
                    <a:cubicBezTo>
                      <a:pt x="361" y="316"/>
                      <a:pt x="367" y="318"/>
                      <a:pt x="376" y="320"/>
                    </a:cubicBezTo>
                    <a:cubicBezTo>
                      <a:pt x="385" y="322"/>
                      <a:pt x="392" y="324"/>
                      <a:pt x="396" y="327"/>
                    </a:cubicBezTo>
                    <a:cubicBezTo>
                      <a:pt x="400" y="329"/>
                      <a:pt x="404" y="332"/>
                      <a:pt x="406" y="336"/>
                    </a:cubicBezTo>
                    <a:cubicBezTo>
                      <a:pt x="408" y="340"/>
                      <a:pt x="410" y="345"/>
                      <a:pt x="410" y="351"/>
                    </a:cubicBezTo>
                    <a:cubicBezTo>
                      <a:pt x="410" y="356"/>
                      <a:pt x="408" y="361"/>
                      <a:pt x="405" y="365"/>
                    </a:cubicBezTo>
                    <a:cubicBezTo>
                      <a:pt x="402" y="370"/>
                      <a:pt x="398" y="373"/>
                      <a:pt x="393" y="375"/>
                    </a:cubicBezTo>
                    <a:cubicBezTo>
                      <a:pt x="388" y="378"/>
                      <a:pt x="381" y="379"/>
                      <a:pt x="373" y="379"/>
                    </a:cubicBezTo>
                    <a:cubicBezTo>
                      <a:pt x="361" y="379"/>
                      <a:pt x="353" y="376"/>
                      <a:pt x="346" y="371"/>
                    </a:cubicBezTo>
                    <a:cubicBezTo>
                      <a:pt x="340" y="365"/>
                      <a:pt x="336" y="358"/>
                      <a:pt x="335" y="347"/>
                    </a:cubicBezTo>
                    <a:close/>
                    <a:moveTo>
                      <a:pt x="432" y="377"/>
                    </a:moveTo>
                    <a:cubicBezTo>
                      <a:pt x="432" y="286"/>
                      <a:pt x="432" y="286"/>
                      <a:pt x="432" y="286"/>
                    </a:cubicBezTo>
                    <a:cubicBezTo>
                      <a:pt x="450" y="286"/>
                      <a:pt x="450" y="286"/>
                      <a:pt x="450" y="286"/>
                    </a:cubicBezTo>
                    <a:cubicBezTo>
                      <a:pt x="450" y="377"/>
                      <a:pt x="450" y="377"/>
                      <a:pt x="450" y="377"/>
                    </a:cubicBezTo>
                    <a:lnTo>
                      <a:pt x="432" y="377"/>
                    </a:lnTo>
                    <a:close/>
                    <a:moveTo>
                      <a:pt x="475" y="377"/>
                    </a:moveTo>
                    <a:cubicBezTo>
                      <a:pt x="475" y="286"/>
                      <a:pt x="475" y="286"/>
                      <a:pt x="475" y="286"/>
                    </a:cubicBezTo>
                    <a:cubicBezTo>
                      <a:pt x="493" y="286"/>
                      <a:pt x="493" y="286"/>
                      <a:pt x="493" y="286"/>
                    </a:cubicBezTo>
                    <a:cubicBezTo>
                      <a:pt x="530" y="347"/>
                      <a:pt x="530" y="347"/>
                      <a:pt x="530" y="347"/>
                    </a:cubicBezTo>
                    <a:cubicBezTo>
                      <a:pt x="530" y="286"/>
                      <a:pt x="530" y="286"/>
                      <a:pt x="530" y="286"/>
                    </a:cubicBezTo>
                    <a:cubicBezTo>
                      <a:pt x="547" y="286"/>
                      <a:pt x="547" y="286"/>
                      <a:pt x="547" y="286"/>
                    </a:cubicBezTo>
                    <a:cubicBezTo>
                      <a:pt x="547" y="377"/>
                      <a:pt x="547" y="377"/>
                      <a:pt x="547" y="377"/>
                    </a:cubicBezTo>
                    <a:cubicBezTo>
                      <a:pt x="529" y="377"/>
                      <a:pt x="529" y="377"/>
                      <a:pt x="529" y="377"/>
                    </a:cubicBezTo>
                    <a:cubicBezTo>
                      <a:pt x="492" y="318"/>
                      <a:pt x="492" y="318"/>
                      <a:pt x="492" y="318"/>
                    </a:cubicBezTo>
                    <a:cubicBezTo>
                      <a:pt x="492" y="377"/>
                      <a:pt x="492" y="377"/>
                      <a:pt x="492" y="377"/>
                    </a:cubicBezTo>
                    <a:lnTo>
                      <a:pt x="475" y="377"/>
                    </a:lnTo>
                    <a:close/>
                    <a:moveTo>
                      <a:pt x="574" y="377"/>
                    </a:moveTo>
                    <a:cubicBezTo>
                      <a:pt x="574" y="286"/>
                      <a:pt x="574" y="286"/>
                      <a:pt x="574" y="286"/>
                    </a:cubicBezTo>
                    <a:cubicBezTo>
                      <a:pt x="642" y="286"/>
                      <a:pt x="642" y="286"/>
                      <a:pt x="642" y="286"/>
                    </a:cubicBezTo>
                    <a:cubicBezTo>
                      <a:pt x="642" y="301"/>
                      <a:pt x="642" y="301"/>
                      <a:pt x="642" y="301"/>
                    </a:cubicBezTo>
                    <a:cubicBezTo>
                      <a:pt x="592" y="301"/>
                      <a:pt x="592" y="301"/>
                      <a:pt x="592" y="301"/>
                    </a:cubicBezTo>
                    <a:cubicBezTo>
                      <a:pt x="592" y="321"/>
                      <a:pt x="592" y="321"/>
                      <a:pt x="592" y="321"/>
                    </a:cubicBezTo>
                    <a:cubicBezTo>
                      <a:pt x="638" y="321"/>
                      <a:pt x="638" y="321"/>
                      <a:pt x="638" y="321"/>
                    </a:cubicBezTo>
                    <a:cubicBezTo>
                      <a:pt x="638" y="337"/>
                      <a:pt x="638" y="337"/>
                      <a:pt x="638" y="337"/>
                    </a:cubicBezTo>
                    <a:cubicBezTo>
                      <a:pt x="592" y="337"/>
                      <a:pt x="592" y="337"/>
                      <a:pt x="592" y="337"/>
                    </a:cubicBezTo>
                    <a:cubicBezTo>
                      <a:pt x="592" y="362"/>
                      <a:pt x="592" y="362"/>
                      <a:pt x="592" y="362"/>
                    </a:cubicBezTo>
                    <a:cubicBezTo>
                      <a:pt x="643" y="362"/>
                      <a:pt x="643" y="362"/>
                      <a:pt x="643" y="362"/>
                    </a:cubicBezTo>
                    <a:cubicBezTo>
                      <a:pt x="643" y="377"/>
                      <a:pt x="643" y="377"/>
                      <a:pt x="643" y="377"/>
                    </a:cubicBezTo>
                    <a:lnTo>
                      <a:pt x="574" y="377"/>
                    </a:lnTo>
                    <a:close/>
                    <a:moveTo>
                      <a:pt x="661" y="347"/>
                    </a:moveTo>
                    <a:cubicBezTo>
                      <a:pt x="679" y="346"/>
                      <a:pt x="679" y="346"/>
                      <a:pt x="679" y="346"/>
                    </a:cubicBezTo>
                    <a:cubicBezTo>
                      <a:pt x="680" y="352"/>
                      <a:pt x="683" y="356"/>
                      <a:pt x="686" y="359"/>
                    </a:cubicBezTo>
                    <a:cubicBezTo>
                      <a:pt x="689" y="362"/>
                      <a:pt x="694" y="363"/>
                      <a:pt x="699" y="363"/>
                    </a:cubicBezTo>
                    <a:cubicBezTo>
                      <a:pt x="705" y="363"/>
                      <a:pt x="710" y="362"/>
                      <a:pt x="713" y="359"/>
                    </a:cubicBezTo>
                    <a:cubicBezTo>
                      <a:pt x="716" y="357"/>
                      <a:pt x="717" y="354"/>
                      <a:pt x="717" y="351"/>
                    </a:cubicBezTo>
                    <a:cubicBezTo>
                      <a:pt x="717" y="348"/>
                      <a:pt x="717" y="347"/>
                      <a:pt x="715" y="345"/>
                    </a:cubicBezTo>
                    <a:cubicBezTo>
                      <a:pt x="714" y="344"/>
                      <a:pt x="712" y="342"/>
                      <a:pt x="709" y="341"/>
                    </a:cubicBezTo>
                    <a:cubicBezTo>
                      <a:pt x="707" y="340"/>
                      <a:pt x="702" y="339"/>
                      <a:pt x="694" y="337"/>
                    </a:cubicBezTo>
                    <a:cubicBezTo>
                      <a:pt x="684" y="335"/>
                      <a:pt x="677" y="332"/>
                      <a:pt x="673" y="328"/>
                    </a:cubicBezTo>
                    <a:cubicBezTo>
                      <a:pt x="668" y="323"/>
                      <a:pt x="665" y="317"/>
                      <a:pt x="665" y="310"/>
                    </a:cubicBezTo>
                    <a:cubicBezTo>
                      <a:pt x="665" y="305"/>
                      <a:pt x="666" y="301"/>
                      <a:pt x="669" y="297"/>
                    </a:cubicBezTo>
                    <a:cubicBezTo>
                      <a:pt x="671" y="293"/>
                      <a:pt x="675" y="290"/>
                      <a:pt x="680" y="287"/>
                    </a:cubicBezTo>
                    <a:cubicBezTo>
                      <a:pt x="685" y="285"/>
                      <a:pt x="691" y="284"/>
                      <a:pt x="698" y="284"/>
                    </a:cubicBezTo>
                    <a:cubicBezTo>
                      <a:pt x="710" y="284"/>
                      <a:pt x="718" y="287"/>
                      <a:pt x="724" y="292"/>
                    </a:cubicBezTo>
                    <a:cubicBezTo>
                      <a:pt x="730" y="297"/>
                      <a:pt x="733" y="304"/>
                      <a:pt x="733" y="312"/>
                    </a:cubicBezTo>
                    <a:cubicBezTo>
                      <a:pt x="715" y="313"/>
                      <a:pt x="715" y="313"/>
                      <a:pt x="715" y="313"/>
                    </a:cubicBezTo>
                    <a:cubicBezTo>
                      <a:pt x="714" y="308"/>
                      <a:pt x="712" y="305"/>
                      <a:pt x="710" y="303"/>
                    </a:cubicBezTo>
                    <a:cubicBezTo>
                      <a:pt x="707" y="301"/>
                      <a:pt x="703" y="299"/>
                      <a:pt x="698" y="299"/>
                    </a:cubicBezTo>
                    <a:cubicBezTo>
                      <a:pt x="693" y="299"/>
                      <a:pt x="688" y="301"/>
                      <a:pt x="685" y="303"/>
                    </a:cubicBezTo>
                    <a:cubicBezTo>
                      <a:pt x="683" y="304"/>
                      <a:pt x="682" y="306"/>
                      <a:pt x="682" y="308"/>
                    </a:cubicBezTo>
                    <a:cubicBezTo>
                      <a:pt x="682" y="311"/>
                      <a:pt x="683" y="312"/>
                      <a:pt x="685" y="314"/>
                    </a:cubicBezTo>
                    <a:cubicBezTo>
                      <a:pt x="687" y="316"/>
                      <a:pt x="693" y="318"/>
                      <a:pt x="702" y="320"/>
                    </a:cubicBezTo>
                    <a:cubicBezTo>
                      <a:pt x="711" y="322"/>
                      <a:pt x="718" y="324"/>
                      <a:pt x="722" y="327"/>
                    </a:cubicBezTo>
                    <a:cubicBezTo>
                      <a:pt x="726" y="329"/>
                      <a:pt x="730" y="332"/>
                      <a:pt x="732" y="336"/>
                    </a:cubicBezTo>
                    <a:cubicBezTo>
                      <a:pt x="734" y="340"/>
                      <a:pt x="736" y="345"/>
                      <a:pt x="736" y="351"/>
                    </a:cubicBezTo>
                    <a:cubicBezTo>
                      <a:pt x="736" y="356"/>
                      <a:pt x="734" y="361"/>
                      <a:pt x="731" y="365"/>
                    </a:cubicBezTo>
                    <a:cubicBezTo>
                      <a:pt x="728" y="370"/>
                      <a:pt x="724" y="373"/>
                      <a:pt x="719" y="375"/>
                    </a:cubicBezTo>
                    <a:cubicBezTo>
                      <a:pt x="714" y="378"/>
                      <a:pt x="707" y="379"/>
                      <a:pt x="699" y="379"/>
                    </a:cubicBezTo>
                    <a:cubicBezTo>
                      <a:pt x="688" y="379"/>
                      <a:pt x="679" y="376"/>
                      <a:pt x="672" y="371"/>
                    </a:cubicBezTo>
                    <a:cubicBezTo>
                      <a:pt x="666" y="365"/>
                      <a:pt x="663" y="358"/>
                      <a:pt x="661" y="347"/>
                    </a:cubicBezTo>
                    <a:close/>
                    <a:moveTo>
                      <a:pt x="754" y="347"/>
                    </a:moveTo>
                    <a:cubicBezTo>
                      <a:pt x="772" y="346"/>
                      <a:pt x="772" y="346"/>
                      <a:pt x="772" y="346"/>
                    </a:cubicBezTo>
                    <a:cubicBezTo>
                      <a:pt x="773" y="352"/>
                      <a:pt x="775" y="356"/>
                      <a:pt x="778" y="359"/>
                    </a:cubicBezTo>
                    <a:cubicBezTo>
                      <a:pt x="781" y="362"/>
                      <a:pt x="786" y="363"/>
                      <a:pt x="791" y="363"/>
                    </a:cubicBezTo>
                    <a:cubicBezTo>
                      <a:pt x="797" y="363"/>
                      <a:pt x="802" y="362"/>
                      <a:pt x="805" y="359"/>
                    </a:cubicBezTo>
                    <a:cubicBezTo>
                      <a:pt x="808" y="357"/>
                      <a:pt x="809" y="354"/>
                      <a:pt x="809" y="351"/>
                    </a:cubicBezTo>
                    <a:cubicBezTo>
                      <a:pt x="809" y="348"/>
                      <a:pt x="809" y="347"/>
                      <a:pt x="808" y="345"/>
                    </a:cubicBezTo>
                    <a:cubicBezTo>
                      <a:pt x="806" y="344"/>
                      <a:pt x="804" y="342"/>
                      <a:pt x="801" y="341"/>
                    </a:cubicBezTo>
                    <a:cubicBezTo>
                      <a:pt x="799" y="340"/>
                      <a:pt x="794" y="339"/>
                      <a:pt x="786" y="337"/>
                    </a:cubicBezTo>
                    <a:cubicBezTo>
                      <a:pt x="776" y="335"/>
                      <a:pt x="769" y="332"/>
                      <a:pt x="765" y="328"/>
                    </a:cubicBezTo>
                    <a:cubicBezTo>
                      <a:pt x="760" y="323"/>
                      <a:pt x="757" y="317"/>
                      <a:pt x="757" y="310"/>
                    </a:cubicBezTo>
                    <a:cubicBezTo>
                      <a:pt x="757" y="305"/>
                      <a:pt x="758" y="301"/>
                      <a:pt x="761" y="297"/>
                    </a:cubicBezTo>
                    <a:cubicBezTo>
                      <a:pt x="763" y="293"/>
                      <a:pt x="767" y="290"/>
                      <a:pt x="772" y="287"/>
                    </a:cubicBezTo>
                    <a:cubicBezTo>
                      <a:pt x="777" y="285"/>
                      <a:pt x="783" y="284"/>
                      <a:pt x="790" y="284"/>
                    </a:cubicBezTo>
                    <a:cubicBezTo>
                      <a:pt x="802" y="284"/>
                      <a:pt x="810" y="287"/>
                      <a:pt x="816" y="292"/>
                    </a:cubicBezTo>
                    <a:cubicBezTo>
                      <a:pt x="822" y="297"/>
                      <a:pt x="825" y="304"/>
                      <a:pt x="825" y="312"/>
                    </a:cubicBezTo>
                    <a:cubicBezTo>
                      <a:pt x="807" y="313"/>
                      <a:pt x="807" y="313"/>
                      <a:pt x="807" y="313"/>
                    </a:cubicBezTo>
                    <a:cubicBezTo>
                      <a:pt x="806" y="308"/>
                      <a:pt x="804" y="305"/>
                      <a:pt x="802" y="303"/>
                    </a:cubicBezTo>
                    <a:cubicBezTo>
                      <a:pt x="799" y="301"/>
                      <a:pt x="795" y="299"/>
                      <a:pt x="790" y="299"/>
                    </a:cubicBezTo>
                    <a:cubicBezTo>
                      <a:pt x="785" y="299"/>
                      <a:pt x="780" y="301"/>
                      <a:pt x="777" y="303"/>
                    </a:cubicBezTo>
                    <a:cubicBezTo>
                      <a:pt x="776" y="304"/>
                      <a:pt x="775" y="306"/>
                      <a:pt x="775" y="308"/>
                    </a:cubicBezTo>
                    <a:cubicBezTo>
                      <a:pt x="775" y="311"/>
                      <a:pt x="775" y="312"/>
                      <a:pt x="777" y="314"/>
                    </a:cubicBezTo>
                    <a:cubicBezTo>
                      <a:pt x="780" y="316"/>
                      <a:pt x="785" y="318"/>
                      <a:pt x="794" y="320"/>
                    </a:cubicBezTo>
                    <a:cubicBezTo>
                      <a:pt x="803" y="322"/>
                      <a:pt x="810" y="324"/>
                      <a:pt x="814" y="327"/>
                    </a:cubicBezTo>
                    <a:cubicBezTo>
                      <a:pt x="818" y="329"/>
                      <a:pt x="822" y="332"/>
                      <a:pt x="824" y="336"/>
                    </a:cubicBezTo>
                    <a:cubicBezTo>
                      <a:pt x="827" y="340"/>
                      <a:pt x="828" y="345"/>
                      <a:pt x="828" y="351"/>
                    </a:cubicBezTo>
                    <a:cubicBezTo>
                      <a:pt x="828" y="356"/>
                      <a:pt x="826" y="361"/>
                      <a:pt x="824" y="365"/>
                    </a:cubicBezTo>
                    <a:cubicBezTo>
                      <a:pt x="821" y="370"/>
                      <a:pt x="817" y="373"/>
                      <a:pt x="811" y="375"/>
                    </a:cubicBezTo>
                    <a:cubicBezTo>
                      <a:pt x="806" y="378"/>
                      <a:pt x="799" y="379"/>
                      <a:pt x="791" y="379"/>
                    </a:cubicBezTo>
                    <a:cubicBezTo>
                      <a:pt x="780" y="379"/>
                      <a:pt x="771" y="376"/>
                      <a:pt x="765" y="371"/>
                    </a:cubicBezTo>
                    <a:cubicBezTo>
                      <a:pt x="758" y="365"/>
                      <a:pt x="755" y="358"/>
                      <a:pt x="754" y="347"/>
                    </a:cubicBezTo>
                    <a:close/>
                    <a:moveTo>
                      <a:pt x="888" y="347"/>
                    </a:moveTo>
                    <a:cubicBezTo>
                      <a:pt x="906" y="346"/>
                      <a:pt x="906" y="346"/>
                      <a:pt x="906" y="346"/>
                    </a:cubicBezTo>
                    <a:cubicBezTo>
                      <a:pt x="907" y="352"/>
                      <a:pt x="910" y="356"/>
                      <a:pt x="913" y="359"/>
                    </a:cubicBezTo>
                    <a:cubicBezTo>
                      <a:pt x="916" y="362"/>
                      <a:pt x="921" y="363"/>
                      <a:pt x="926" y="363"/>
                    </a:cubicBezTo>
                    <a:cubicBezTo>
                      <a:pt x="932" y="363"/>
                      <a:pt x="937" y="362"/>
                      <a:pt x="940" y="359"/>
                    </a:cubicBezTo>
                    <a:cubicBezTo>
                      <a:pt x="943" y="357"/>
                      <a:pt x="944" y="354"/>
                      <a:pt x="944" y="351"/>
                    </a:cubicBezTo>
                    <a:cubicBezTo>
                      <a:pt x="944" y="348"/>
                      <a:pt x="944" y="347"/>
                      <a:pt x="942" y="345"/>
                    </a:cubicBezTo>
                    <a:cubicBezTo>
                      <a:pt x="941" y="344"/>
                      <a:pt x="939" y="342"/>
                      <a:pt x="936" y="341"/>
                    </a:cubicBezTo>
                    <a:cubicBezTo>
                      <a:pt x="933" y="340"/>
                      <a:pt x="929" y="339"/>
                      <a:pt x="921" y="337"/>
                    </a:cubicBezTo>
                    <a:cubicBezTo>
                      <a:pt x="911" y="335"/>
                      <a:pt x="904" y="332"/>
                      <a:pt x="900" y="328"/>
                    </a:cubicBezTo>
                    <a:cubicBezTo>
                      <a:pt x="894" y="323"/>
                      <a:pt x="892" y="317"/>
                      <a:pt x="892" y="310"/>
                    </a:cubicBezTo>
                    <a:cubicBezTo>
                      <a:pt x="892" y="305"/>
                      <a:pt x="893" y="301"/>
                      <a:pt x="896" y="297"/>
                    </a:cubicBezTo>
                    <a:cubicBezTo>
                      <a:pt x="898" y="293"/>
                      <a:pt x="902" y="290"/>
                      <a:pt x="907" y="287"/>
                    </a:cubicBezTo>
                    <a:cubicBezTo>
                      <a:pt x="912" y="285"/>
                      <a:pt x="918" y="284"/>
                      <a:pt x="925" y="284"/>
                    </a:cubicBezTo>
                    <a:cubicBezTo>
                      <a:pt x="936" y="284"/>
                      <a:pt x="945" y="287"/>
                      <a:pt x="951" y="292"/>
                    </a:cubicBezTo>
                    <a:cubicBezTo>
                      <a:pt x="957" y="297"/>
                      <a:pt x="960" y="304"/>
                      <a:pt x="960" y="312"/>
                    </a:cubicBezTo>
                    <a:cubicBezTo>
                      <a:pt x="942" y="313"/>
                      <a:pt x="942" y="313"/>
                      <a:pt x="942" y="313"/>
                    </a:cubicBezTo>
                    <a:cubicBezTo>
                      <a:pt x="941" y="308"/>
                      <a:pt x="939" y="305"/>
                      <a:pt x="936" y="303"/>
                    </a:cubicBezTo>
                    <a:cubicBezTo>
                      <a:pt x="934" y="301"/>
                      <a:pt x="930" y="299"/>
                      <a:pt x="925" y="299"/>
                    </a:cubicBezTo>
                    <a:cubicBezTo>
                      <a:pt x="919" y="299"/>
                      <a:pt x="915" y="301"/>
                      <a:pt x="912" y="303"/>
                    </a:cubicBezTo>
                    <a:cubicBezTo>
                      <a:pt x="910" y="304"/>
                      <a:pt x="909" y="306"/>
                      <a:pt x="909" y="308"/>
                    </a:cubicBezTo>
                    <a:cubicBezTo>
                      <a:pt x="909" y="311"/>
                      <a:pt x="910" y="312"/>
                      <a:pt x="912" y="314"/>
                    </a:cubicBezTo>
                    <a:cubicBezTo>
                      <a:pt x="914" y="316"/>
                      <a:pt x="920" y="318"/>
                      <a:pt x="929" y="320"/>
                    </a:cubicBezTo>
                    <a:cubicBezTo>
                      <a:pt x="938" y="322"/>
                      <a:pt x="945" y="324"/>
                      <a:pt x="949" y="327"/>
                    </a:cubicBezTo>
                    <a:cubicBezTo>
                      <a:pt x="953" y="329"/>
                      <a:pt x="957" y="332"/>
                      <a:pt x="959" y="336"/>
                    </a:cubicBezTo>
                    <a:cubicBezTo>
                      <a:pt x="961" y="340"/>
                      <a:pt x="963" y="345"/>
                      <a:pt x="963" y="351"/>
                    </a:cubicBezTo>
                    <a:cubicBezTo>
                      <a:pt x="963" y="356"/>
                      <a:pt x="961" y="361"/>
                      <a:pt x="958" y="365"/>
                    </a:cubicBezTo>
                    <a:cubicBezTo>
                      <a:pt x="955" y="370"/>
                      <a:pt x="951" y="373"/>
                      <a:pt x="946" y="375"/>
                    </a:cubicBezTo>
                    <a:cubicBezTo>
                      <a:pt x="941" y="378"/>
                      <a:pt x="934" y="379"/>
                      <a:pt x="926" y="379"/>
                    </a:cubicBezTo>
                    <a:cubicBezTo>
                      <a:pt x="914" y="379"/>
                      <a:pt x="906" y="376"/>
                      <a:pt x="899" y="371"/>
                    </a:cubicBezTo>
                    <a:cubicBezTo>
                      <a:pt x="893" y="365"/>
                      <a:pt x="889" y="358"/>
                      <a:pt x="888" y="347"/>
                    </a:cubicBezTo>
                    <a:close/>
                    <a:moveTo>
                      <a:pt x="985" y="286"/>
                    </a:moveTo>
                    <a:cubicBezTo>
                      <a:pt x="1003" y="286"/>
                      <a:pt x="1003" y="286"/>
                      <a:pt x="1003" y="286"/>
                    </a:cubicBezTo>
                    <a:cubicBezTo>
                      <a:pt x="1003" y="335"/>
                      <a:pt x="1003" y="335"/>
                      <a:pt x="1003" y="335"/>
                    </a:cubicBezTo>
                    <a:cubicBezTo>
                      <a:pt x="1003" y="343"/>
                      <a:pt x="1004" y="348"/>
                      <a:pt x="1004" y="351"/>
                    </a:cubicBezTo>
                    <a:cubicBezTo>
                      <a:pt x="1005" y="354"/>
                      <a:pt x="1007" y="357"/>
                      <a:pt x="1010" y="360"/>
                    </a:cubicBezTo>
                    <a:cubicBezTo>
                      <a:pt x="1013" y="362"/>
                      <a:pt x="1017" y="363"/>
                      <a:pt x="1022" y="363"/>
                    </a:cubicBezTo>
                    <a:cubicBezTo>
                      <a:pt x="1027" y="363"/>
                      <a:pt x="1031" y="362"/>
                      <a:pt x="1034" y="360"/>
                    </a:cubicBezTo>
                    <a:cubicBezTo>
                      <a:pt x="1037" y="358"/>
                      <a:pt x="1038" y="355"/>
                      <a:pt x="1039" y="352"/>
                    </a:cubicBezTo>
                    <a:cubicBezTo>
                      <a:pt x="1039" y="349"/>
                      <a:pt x="1039" y="344"/>
                      <a:pt x="1039" y="336"/>
                    </a:cubicBezTo>
                    <a:cubicBezTo>
                      <a:pt x="1039" y="286"/>
                      <a:pt x="1039" y="286"/>
                      <a:pt x="1039" y="286"/>
                    </a:cubicBezTo>
                    <a:cubicBezTo>
                      <a:pt x="1058" y="286"/>
                      <a:pt x="1058" y="286"/>
                      <a:pt x="1058" y="286"/>
                    </a:cubicBezTo>
                    <a:cubicBezTo>
                      <a:pt x="1058" y="334"/>
                      <a:pt x="1058" y="334"/>
                      <a:pt x="1058" y="334"/>
                    </a:cubicBezTo>
                    <a:cubicBezTo>
                      <a:pt x="1058" y="345"/>
                      <a:pt x="1057" y="353"/>
                      <a:pt x="1056" y="357"/>
                    </a:cubicBezTo>
                    <a:cubicBezTo>
                      <a:pt x="1055" y="362"/>
                      <a:pt x="1054" y="365"/>
                      <a:pt x="1051" y="369"/>
                    </a:cubicBezTo>
                    <a:cubicBezTo>
                      <a:pt x="1048" y="372"/>
                      <a:pt x="1045" y="374"/>
                      <a:pt x="1040" y="376"/>
                    </a:cubicBezTo>
                    <a:cubicBezTo>
                      <a:pt x="1036" y="378"/>
                      <a:pt x="1030" y="379"/>
                      <a:pt x="1023" y="379"/>
                    </a:cubicBezTo>
                    <a:cubicBezTo>
                      <a:pt x="1014" y="379"/>
                      <a:pt x="1007" y="378"/>
                      <a:pt x="1003" y="376"/>
                    </a:cubicBezTo>
                    <a:cubicBezTo>
                      <a:pt x="998" y="374"/>
                      <a:pt x="995" y="371"/>
                      <a:pt x="992" y="368"/>
                    </a:cubicBezTo>
                    <a:cubicBezTo>
                      <a:pt x="989" y="365"/>
                      <a:pt x="988" y="361"/>
                      <a:pt x="987" y="358"/>
                    </a:cubicBezTo>
                    <a:cubicBezTo>
                      <a:pt x="986" y="352"/>
                      <a:pt x="985" y="345"/>
                      <a:pt x="985" y="335"/>
                    </a:cubicBezTo>
                    <a:lnTo>
                      <a:pt x="985" y="286"/>
                    </a:lnTo>
                    <a:close/>
                    <a:moveTo>
                      <a:pt x="1084" y="377"/>
                    </a:moveTo>
                    <a:cubicBezTo>
                      <a:pt x="1084" y="286"/>
                      <a:pt x="1084" y="286"/>
                      <a:pt x="1084" y="286"/>
                    </a:cubicBezTo>
                    <a:cubicBezTo>
                      <a:pt x="1102" y="286"/>
                      <a:pt x="1102" y="286"/>
                      <a:pt x="1102" y="286"/>
                    </a:cubicBezTo>
                    <a:cubicBezTo>
                      <a:pt x="1102" y="377"/>
                      <a:pt x="1102" y="377"/>
                      <a:pt x="1102" y="377"/>
                    </a:cubicBezTo>
                    <a:lnTo>
                      <a:pt x="1084" y="377"/>
                    </a:lnTo>
                    <a:close/>
                    <a:moveTo>
                      <a:pt x="1147" y="377"/>
                    </a:moveTo>
                    <a:cubicBezTo>
                      <a:pt x="1147" y="301"/>
                      <a:pt x="1147" y="301"/>
                      <a:pt x="1147" y="301"/>
                    </a:cubicBezTo>
                    <a:cubicBezTo>
                      <a:pt x="1120" y="301"/>
                      <a:pt x="1120" y="301"/>
                      <a:pt x="1120" y="301"/>
                    </a:cubicBezTo>
                    <a:cubicBezTo>
                      <a:pt x="1120" y="286"/>
                      <a:pt x="1120" y="286"/>
                      <a:pt x="1120" y="286"/>
                    </a:cubicBezTo>
                    <a:cubicBezTo>
                      <a:pt x="1193" y="286"/>
                      <a:pt x="1193" y="286"/>
                      <a:pt x="1193" y="286"/>
                    </a:cubicBezTo>
                    <a:cubicBezTo>
                      <a:pt x="1193" y="301"/>
                      <a:pt x="1193" y="301"/>
                      <a:pt x="1193" y="301"/>
                    </a:cubicBezTo>
                    <a:cubicBezTo>
                      <a:pt x="1166" y="301"/>
                      <a:pt x="1166" y="301"/>
                      <a:pt x="1166" y="301"/>
                    </a:cubicBezTo>
                    <a:cubicBezTo>
                      <a:pt x="1166" y="377"/>
                      <a:pt x="1166" y="377"/>
                      <a:pt x="1166" y="377"/>
                    </a:cubicBezTo>
                    <a:lnTo>
                      <a:pt x="1147" y="377"/>
                    </a:lnTo>
                    <a:close/>
                    <a:moveTo>
                      <a:pt x="1212" y="377"/>
                    </a:moveTo>
                    <a:cubicBezTo>
                      <a:pt x="1212" y="286"/>
                      <a:pt x="1212" y="286"/>
                      <a:pt x="1212" y="286"/>
                    </a:cubicBezTo>
                    <a:cubicBezTo>
                      <a:pt x="1280" y="286"/>
                      <a:pt x="1280" y="286"/>
                      <a:pt x="1280" y="286"/>
                    </a:cubicBezTo>
                    <a:cubicBezTo>
                      <a:pt x="1280" y="301"/>
                      <a:pt x="1280" y="301"/>
                      <a:pt x="1280" y="301"/>
                    </a:cubicBezTo>
                    <a:cubicBezTo>
                      <a:pt x="1230" y="301"/>
                      <a:pt x="1230" y="301"/>
                      <a:pt x="1230" y="301"/>
                    </a:cubicBezTo>
                    <a:cubicBezTo>
                      <a:pt x="1230" y="321"/>
                      <a:pt x="1230" y="321"/>
                      <a:pt x="1230" y="321"/>
                    </a:cubicBezTo>
                    <a:cubicBezTo>
                      <a:pt x="1276" y="321"/>
                      <a:pt x="1276" y="321"/>
                      <a:pt x="1276" y="321"/>
                    </a:cubicBezTo>
                    <a:cubicBezTo>
                      <a:pt x="1276" y="337"/>
                      <a:pt x="1276" y="337"/>
                      <a:pt x="1276" y="337"/>
                    </a:cubicBezTo>
                    <a:cubicBezTo>
                      <a:pt x="1230" y="337"/>
                      <a:pt x="1230" y="337"/>
                      <a:pt x="1230" y="337"/>
                    </a:cubicBezTo>
                    <a:cubicBezTo>
                      <a:pt x="1230" y="362"/>
                      <a:pt x="1230" y="362"/>
                      <a:pt x="1230" y="362"/>
                    </a:cubicBezTo>
                    <a:cubicBezTo>
                      <a:pt x="1281" y="362"/>
                      <a:pt x="1281" y="362"/>
                      <a:pt x="1281" y="362"/>
                    </a:cubicBezTo>
                    <a:cubicBezTo>
                      <a:pt x="1281" y="377"/>
                      <a:pt x="1281" y="377"/>
                      <a:pt x="1281" y="377"/>
                    </a:cubicBezTo>
                    <a:lnTo>
                      <a:pt x="1212" y="377"/>
                    </a:lnTo>
                    <a:close/>
                    <a:moveTo>
                      <a:pt x="1280" y="206"/>
                    </a:moveTo>
                    <a:cubicBezTo>
                      <a:pt x="0" y="206"/>
                      <a:pt x="0" y="206"/>
                      <a:pt x="0" y="206"/>
                    </a:cubicBezTo>
                    <a:cubicBezTo>
                      <a:pt x="0" y="218"/>
                      <a:pt x="0" y="218"/>
                      <a:pt x="0" y="218"/>
                    </a:cubicBezTo>
                    <a:cubicBezTo>
                      <a:pt x="1280" y="218"/>
                      <a:pt x="1280" y="218"/>
                      <a:pt x="1280" y="218"/>
                    </a:cubicBezTo>
                    <a:lnTo>
                      <a:pt x="1280" y="206"/>
                    </a:ln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defTabSz="913698">
                  <a:defRPr/>
                </a:pPr>
                <a:endParaRPr lang="en-US" sz="1800" kern="0">
                  <a:solidFill>
                    <a:sysClr val="windowText" lastClr="000000"/>
                  </a:solidFill>
                  <a:latin typeface="Segoe UI Semilight"/>
                </a:endParaRPr>
              </a:p>
            </p:txBody>
          </p:sp>
        </p:grpSp>
        <p:grpSp>
          <p:nvGrpSpPr>
            <p:cNvPr id="194" name="Group 193"/>
            <p:cNvGrpSpPr/>
            <p:nvPr/>
          </p:nvGrpSpPr>
          <p:grpSpPr>
            <a:xfrm>
              <a:off x="1669271" y="3064089"/>
              <a:ext cx="745425" cy="745425"/>
              <a:chOff x="1486650" y="3524013"/>
              <a:chExt cx="745531" cy="745531"/>
            </a:xfrm>
          </p:grpSpPr>
          <p:sp>
            <p:nvSpPr>
              <p:cNvPr id="195" name="Oval 194"/>
              <p:cNvSpPr/>
              <p:nvPr/>
            </p:nvSpPr>
            <p:spPr bwMode="auto">
              <a:xfrm>
                <a:off x="1486650" y="3524013"/>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Freeform 5"/>
              <p:cNvSpPr>
                <a:spLocks noChangeAspect="1" noEditPoints="1"/>
              </p:cNvSpPr>
              <p:nvPr/>
            </p:nvSpPr>
            <p:spPr bwMode="black">
              <a:xfrm>
                <a:off x="1670542" y="3788884"/>
                <a:ext cx="434896" cy="21578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accent2"/>
              </a:solidFill>
              <a:ln>
                <a:noFill/>
              </a:ln>
              <a:extLst/>
            </p:spPr>
            <p:txBody>
              <a:bodyPr vert="horz" wrap="square" lIns="91388" tIns="45694" rIns="91388" bIns="45694" numCol="1" anchor="t" anchorCtr="0" compatLnSpc="1">
                <a:prstTxWarp prst="textNoShape">
                  <a:avLst/>
                </a:prstTxWarp>
              </a:bodyPr>
              <a:lstStyle/>
              <a:p>
                <a:pPr defTabSz="913698">
                  <a:defRPr/>
                </a:pPr>
                <a:endParaRPr lang="en-US" sz="1800" kern="0">
                  <a:solidFill>
                    <a:sysClr val="windowText" lastClr="000000"/>
                  </a:solidFill>
                  <a:latin typeface="Segoe UI Semilight"/>
                </a:endParaRPr>
              </a:p>
            </p:txBody>
          </p:sp>
        </p:grpSp>
        <p:grpSp>
          <p:nvGrpSpPr>
            <p:cNvPr id="2" name="Group 1"/>
            <p:cNvGrpSpPr/>
            <p:nvPr/>
          </p:nvGrpSpPr>
          <p:grpSpPr>
            <a:xfrm>
              <a:off x="2906363" y="3059927"/>
              <a:ext cx="745425" cy="745425"/>
              <a:chOff x="2358247" y="2642988"/>
              <a:chExt cx="745425" cy="745425"/>
            </a:xfrm>
          </p:grpSpPr>
          <p:sp>
            <p:nvSpPr>
              <p:cNvPr id="192" name="Oval 191"/>
              <p:cNvSpPr/>
              <p:nvPr/>
            </p:nvSpPr>
            <p:spPr bwMode="auto">
              <a:xfrm>
                <a:off x="2358247" y="264298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Freeform 23"/>
              <p:cNvSpPr>
                <a:spLocks noChangeAspect="1" noEditPoints="1"/>
              </p:cNvSpPr>
              <p:nvPr/>
            </p:nvSpPr>
            <p:spPr bwMode="auto">
              <a:xfrm>
                <a:off x="2603339" y="2840574"/>
                <a:ext cx="324670" cy="328998"/>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chemeClr val="accent2"/>
              </a:solidFill>
              <a:extLst/>
            </p:spPr>
            <p:txBody>
              <a:bodyPr vert="horz" wrap="square" lIns="91388" tIns="45694" rIns="91388" bIns="45694" numCol="1" anchor="t" anchorCtr="0" compatLnSpc="1">
                <a:prstTxWarp prst="textNoShape">
                  <a:avLst/>
                </a:prstTxWarp>
              </a:bodyPr>
              <a:lstStyle/>
              <a:p>
                <a:pPr defTabSz="913698">
                  <a:defRPr/>
                </a:pPr>
                <a:endParaRPr lang="en-US" sz="1800" kern="0">
                  <a:solidFill>
                    <a:sysClr val="windowText" lastClr="000000"/>
                  </a:solidFill>
                  <a:latin typeface="Segoe UI Semilight"/>
                </a:endParaRPr>
              </a:p>
            </p:txBody>
          </p:sp>
        </p:grpSp>
        <p:grpSp>
          <p:nvGrpSpPr>
            <p:cNvPr id="3" name="Group 2"/>
            <p:cNvGrpSpPr/>
            <p:nvPr/>
          </p:nvGrpSpPr>
          <p:grpSpPr>
            <a:xfrm>
              <a:off x="421112" y="3082046"/>
              <a:ext cx="745425" cy="745425"/>
              <a:chOff x="-3306352" y="2218228"/>
              <a:chExt cx="745425" cy="745425"/>
            </a:xfrm>
          </p:grpSpPr>
          <p:sp>
            <p:nvSpPr>
              <p:cNvPr id="198" name="Oval 197"/>
              <p:cNvSpPr/>
              <p:nvPr/>
            </p:nvSpPr>
            <p:spPr bwMode="auto">
              <a:xfrm>
                <a:off x="-3306352" y="221822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Freeform 13"/>
              <p:cNvSpPr>
                <a:spLocks noChangeAspect="1" noEditPoints="1"/>
              </p:cNvSpPr>
              <p:nvPr/>
            </p:nvSpPr>
            <p:spPr bwMode="auto">
              <a:xfrm>
                <a:off x="-3148035" y="2485751"/>
                <a:ext cx="393196" cy="24052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defTabSz="913698">
                  <a:defRPr/>
                </a:pPr>
                <a:endParaRPr lang="en-US" sz="1800" kern="0">
                  <a:solidFill>
                    <a:sysClr val="windowText" lastClr="000000"/>
                  </a:solidFill>
                  <a:latin typeface="Segoe UI Semilight"/>
                </a:endParaRPr>
              </a:p>
            </p:txBody>
          </p:sp>
        </p:grpSp>
        <p:sp>
          <p:nvSpPr>
            <p:cNvPr id="256" name="Oval 255"/>
            <p:cNvSpPr/>
            <p:nvPr/>
          </p:nvSpPr>
          <p:spPr bwMode="auto">
            <a:xfrm>
              <a:off x="1669271" y="194088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Oval 258"/>
            <p:cNvSpPr/>
            <p:nvPr/>
          </p:nvSpPr>
          <p:spPr bwMode="auto">
            <a:xfrm>
              <a:off x="2906363" y="193672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Oval 261"/>
            <p:cNvSpPr/>
            <p:nvPr/>
          </p:nvSpPr>
          <p:spPr bwMode="auto">
            <a:xfrm>
              <a:off x="421112" y="195884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48" name="Picture 247"/>
            <p:cNvPicPr>
              <a:picLocks noChangeAspect="1"/>
            </p:cNvPicPr>
            <p:nvPr/>
          </p:nvPicPr>
          <p:blipFill>
            <a:blip r:embed="rId5"/>
            <a:stretch>
              <a:fillRect/>
            </a:stretch>
          </p:blipFill>
          <p:spPr>
            <a:xfrm>
              <a:off x="3072576" y="2169044"/>
              <a:ext cx="404684" cy="223288"/>
            </a:xfrm>
            <a:prstGeom prst="rect">
              <a:avLst/>
            </a:prstGeom>
          </p:spPr>
        </p:pic>
        <p:pic>
          <p:nvPicPr>
            <p:cNvPr id="253" name="Picture 252"/>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Lst>
            </a:blip>
            <a:srcRect l="25959" t="9610" r="25959" b="9610"/>
            <a:stretch/>
          </p:blipFill>
          <p:spPr>
            <a:xfrm>
              <a:off x="586268" y="2093652"/>
              <a:ext cx="407507" cy="456569"/>
            </a:xfrm>
            <a:prstGeom prst="rect">
              <a:avLst/>
            </a:prstGeom>
          </p:spPr>
        </p:pic>
        <p:sp>
          <p:nvSpPr>
            <p:cNvPr id="266" name="Oval 265"/>
            <p:cNvSpPr/>
            <p:nvPr/>
          </p:nvSpPr>
          <p:spPr bwMode="auto">
            <a:xfrm>
              <a:off x="2918110" y="543043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Oval 271"/>
            <p:cNvSpPr/>
            <p:nvPr/>
          </p:nvSpPr>
          <p:spPr bwMode="auto">
            <a:xfrm>
              <a:off x="1656378" y="543725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87" name="Picture 286"/>
            <p:cNvPicPr>
              <a:picLocks noChangeAspect="1"/>
            </p:cNvPicPr>
            <p:nvPr/>
          </p:nvPicPr>
          <p:blipFill>
            <a:blip r:embed="rId8">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5300"/>
                      </a14:imgEffect>
                      <a14:imgEffect>
                        <a14:saturation sat="400000"/>
                      </a14:imgEffect>
                      <a14:imgEffect>
                        <a14:brightnessContrast bright="22000" contrast="100000"/>
                      </a14:imgEffect>
                    </a14:imgLayer>
                  </a14:imgProps>
                </a:ext>
              </a:extLst>
            </a:blip>
            <a:stretch>
              <a:fillRect/>
            </a:stretch>
          </p:blipFill>
          <p:spPr>
            <a:xfrm>
              <a:off x="1731259" y="5748889"/>
              <a:ext cx="571098" cy="122160"/>
            </a:xfrm>
            <a:prstGeom prst="rect">
              <a:avLst/>
            </a:prstGeom>
          </p:spPr>
        </p:pic>
        <p:pic>
          <p:nvPicPr>
            <p:cNvPr id="289" name="Picture 288"/>
            <p:cNvPicPr>
              <a:picLocks noChangeAspect="1"/>
            </p:cNvPicPr>
            <p:nvPr/>
          </p:nvPicPr>
          <p:blipFill rotWithShape="1">
            <a:blip r:embed="rId10">
              <a:duotone>
                <a:schemeClr val="accent2">
                  <a:shade val="45000"/>
                  <a:satMod val="135000"/>
                </a:schemeClr>
                <a:prstClr val="white"/>
              </a:duotone>
              <a:extLst>
                <a:ext uri="{BEBA8EAE-BF5A-486C-A8C5-ECC9F3942E4B}">
                  <a14:imgProps xmlns:a14="http://schemas.microsoft.com/office/drawing/2010/main">
                    <a14:imgLayer r:embed="rId11">
                      <a14:imgEffect>
                        <a14:saturation sat="300000"/>
                      </a14:imgEffect>
                    </a14:imgLayer>
                  </a14:imgProps>
                </a:ext>
              </a:extLst>
            </a:blip>
            <a:srcRect t="30510" b="30510"/>
            <a:stretch/>
          </p:blipFill>
          <p:spPr>
            <a:xfrm>
              <a:off x="3052561" y="5710228"/>
              <a:ext cx="476728" cy="185832"/>
            </a:xfrm>
            <a:prstGeom prst="rect">
              <a:avLst/>
            </a:prstGeom>
          </p:spPr>
        </p:pic>
        <p:grpSp>
          <p:nvGrpSpPr>
            <p:cNvPr id="18" name="Group 17"/>
            <p:cNvGrpSpPr/>
            <p:nvPr/>
          </p:nvGrpSpPr>
          <p:grpSpPr>
            <a:xfrm>
              <a:off x="415110" y="5437257"/>
              <a:ext cx="745425" cy="745425"/>
              <a:chOff x="415110" y="5437257"/>
              <a:chExt cx="745425" cy="745425"/>
            </a:xfrm>
          </p:grpSpPr>
          <p:sp>
            <p:nvSpPr>
              <p:cNvPr id="269" name="Oval 268"/>
              <p:cNvSpPr/>
              <p:nvPr/>
            </p:nvSpPr>
            <p:spPr bwMode="auto">
              <a:xfrm>
                <a:off x="415110" y="5437257"/>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Picture 16"/>
              <p:cNvPicPr>
                <a:picLocks noChangeAspect="1"/>
              </p:cNvPicPr>
              <p:nvPr/>
            </p:nvPicPr>
            <p:blipFill>
              <a:blip r:embed="rId12">
                <a:duotone>
                  <a:schemeClr val="accent2">
                    <a:shade val="45000"/>
                    <a:satMod val="135000"/>
                  </a:schemeClr>
                  <a:prstClr val="white"/>
                </a:duotone>
              </a:blip>
              <a:stretch>
                <a:fillRect/>
              </a:stretch>
            </p:blipFill>
            <p:spPr>
              <a:xfrm>
                <a:off x="481047" y="5646925"/>
                <a:ext cx="607640" cy="303820"/>
              </a:xfrm>
              <a:prstGeom prst="rect">
                <a:avLst/>
              </a:prstGeom>
            </p:spPr>
          </p:pic>
        </p:grpSp>
        <p:sp>
          <p:nvSpPr>
            <p:cNvPr id="123" name="Freeform 5"/>
            <p:cNvSpPr>
              <a:spLocks noChangeAspect="1" noEditPoints="1"/>
            </p:cNvSpPr>
            <p:nvPr/>
          </p:nvSpPr>
          <p:spPr bwMode="black">
            <a:xfrm>
              <a:off x="1864428" y="2130688"/>
              <a:ext cx="338431" cy="339462"/>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sz="1800" kern="0">
                <a:solidFill>
                  <a:srgbClr val="505050"/>
                </a:solidFill>
                <a:latin typeface="Segoe UI Semilight"/>
              </a:endParaRPr>
            </a:p>
          </p:txBody>
        </p:sp>
      </p:grpSp>
      <p:grpSp>
        <p:nvGrpSpPr>
          <p:cNvPr id="5" name="Group 4"/>
          <p:cNvGrpSpPr/>
          <p:nvPr/>
        </p:nvGrpSpPr>
        <p:grpSpPr>
          <a:xfrm>
            <a:off x="8662161" y="1977567"/>
            <a:ext cx="3254651" cy="4631861"/>
            <a:chOff x="13685837" y="1976919"/>
            <a:chExt cx="3256037" cy="4633832"/>
          </a:xfrm>
        </p:grpSpPr>
        <p:sp>
          <p:nvSpPr>
            <p:cNvPr id="103" name="Oval 102"/>
            <p:cNvSpPr/>
            <p:nvPr/>
          </p:nvSpPr>
          <p:spPr bwMode="auto">
            <a:xfrm flipH="1">
              <a:off x="16181469"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04" name="Oval 103"/>
            <p:cNvSpPr/>
            <p:nvPr/>
          </p:nvSpPr>
          <p:spPr bwMode="auto">
            <a:xfrm flipH="1">
              <a:off x="1368583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09" name="Oval 108"/>
            <p:cNvSpPr/>
            <p:nvPr/>
          </p:nvSpPr>
          <p:spPr bwMode="auto">
            <a:xfrm flipH="1">
              <a:off x="16181469"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b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b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10" name="Oval 109"/>
            <p:cNvSpPr/>
            <p:nvPr/>
          </p:nvSpPr>
          <p:spPr bwMode="auto">
            <a:xfrm flipH="1">
              <a:off x="14933654"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11" name="Oval 110"/>
            <p:cNvSpPr/>
            <p:nvPr/>
          </p:nvSpPr>
          <p:spPr bwMode="auto">
            <a:xfrm flipH="1">
              <a:off x="14933654"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12" name="Oval 111"/>
            <p:cNvSpPr/>
            <p:nvPr/>
          </p:nvSpPr>
          <p:spPr bwMode="auto">
            <a:xfrm flipH="1">
              <a:off x="13685838" y="3119504"/>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13" name="Oval 112"/>
            <p:cNvSpPr/>
            <p:nvPr/>
          </p:nvSpPr>
          <p:spPr bwMode="auto">
            <a:xfrm flipH="1">
              <a:off x="13685838"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spc="-5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13"/>
            <a:stretch>
              <a:fillRect/>
            </a:stretch>
          </p:blipFill>
          <p:spPr>
            <a:xfrm>
              <a:off x="13875458" y="2167918"/>
              <a:ext cx="323821" cy="323821"/>
            </a:xfrm>
            <a:prstGeom prst="rect">
              <a:avLst/>
            </a:prstGeom>
          </p:spPr>
        </p:pic>
        <p:pic>
          <p:nvPicPr>
            <p:cNvPr id="115" name="Picture 114"/>
            <p:cNvPicPr>
              <a:picLocks noChangeAspect="1"/>
            </p:cNvPicPr>
            <p:nvPr/>
          </p:nvPicPr>
          <p:blipFill>
            <a:blip r:embed="rId14"/>
            <a:stretch>
              <a:fillRect/>
            </a:stretch>
          </p:blipFill>
          <p:spPr>
            <a:xfrm>
              <a:off x="15092032" y="2119643"/>
              <a:ext cx="410201" cy="410198"/>
            </a:xfrm>
            <a:prstGeom prst="rect">
              <a:avLst/>
            </a:prstGeom>
          </p:spPr>
        </p:pic>
        <p:pic>
          <p:nvPicPr>
            <p:cNvPr id="124" name="Picture 123"/>
            <p:cNvPicPr>
              <a:picLocks noChangeAspect="1"/>
            </p:cNvPicPr>
            <p:nvPr/>
          </p:nvPicPr>
          <p:blipFill>
            <a:blip r:embed="rId15"/>
            <a:stretch>
              <a:fillRect/>
            </a:stretch>
          </p:blipFill>
          <p:spPr>
            <a:xfrm>
              <a:off x="16367454" y="2156181"/>
              <a:ext cx="365410" cy="365410"/>
            </a:xfrm>
            <a:prstGeom prst="rect">
              <a:avLst/>
            </a:prstGeom>
          </p:spPr>
        </p:pic>
        <p:sp>
          <p:nvSpPr>
            <p:cNvPr id="125" name="Rectangle 124"/>
            <p:cNvSpPr/>
            <p:nvPr/>
          </p:nvSpPr>
          <p:spPr bwMode="auto">
            <a:xfrm flipH="1">
              <a:off x="16181468" y="3813625"/>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Functions</a:t>
              </a:r>
            </a:p>
          </p:txBody>
        </p:sp>
        <p:sp>
          <p:nvSpPr>
            <p:cNvPr id="126" name="Rectangle 125"/>
            <p:cNvSpPr/>
            <p:nvPr/>
          </p:nvSpPr>
          <p:spPr bwMode="auto">
            <a:xfrm flipH="1">
              <a:off x="1368583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Machine Learning</a:t>
              </a:r>
            </a:p>
          </p:txBody>
        </p:sp>
        <p:sp>
          <p:nvSpPr>
            <p:cNvPr id="127" name="Rectangle 126"/>
            <p:cNvSpPr/>
            <p:nvPr/>
          </p:nvSpPr>
          <p:spPr bwMode="auto">
            <a:xfrm flipH="1">
              <a:off x="16181468"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SQL Database</a:t>
              </a:r>
            </a:p>
          </p:txBody>
        </p:sp>
        <p:sp>
          <p:nvSpPr>
            <p:cNvPr id="128" name="Rectangle 127"/>
            <p:cNvSpPr/>
            <p:nvPr/>
          </p:nvSpPr>
          <p:spPr bwMode="auto">
            <a:xfrm flipH="1">
              <a:off x="14724417" y="3813625"/>
              <a:ext cx="1163896"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BLOB Storage</a:t>
              </a:r>
            </a:p>
          </p:txBody>
        </p:sp>
        <p:sp>
          <p:nvSpPr>
            <p:cNvPr id="129" name="Rectangle 128"/>
            <p:cNvSpPr/>
            <p:nvPr/>
          </p:nvSpPr>
          <p:spPr bwMode="auto">
            <a:xfrm flipH="1">
              <a:off x="14933653"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Azure Search</a:t>
              </a:r>
            </a:p>
          </p:txBody>
        </p:sp>
        <p:sp>
          <p:nvSpPr>
            <p:cNvPr id="130" name="Rectangle 129"/>
            <p:cNvSpPr/>
            <p:nvPr/>
          </p:nvSpPr>
          <p:spPr bwMode="auto">
            <a:xfrm flipH="1">
              <a:off x="13685837" y="3836354"/>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err="1">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DocDB</a:t>
              </a: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31" name="Rectangle 130"/>
            <p:cNvSpPr/>
            <p:nvPr/>
          </p:nvSpPr>
          <p:spPr bwMode="auto">
            <a:xfrm flipH="1">
              <a:off x="13685837"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spc="-50" dirty="0" err="1">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IoT</a:t>
              </a:r>
              <a:r>
                <a:rPr lang="en-US" sz="1000" kern="0" spc="-5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/Event Hub</a:t>
              </a:r>
            </a:p>
          </p:txBody>
        </p:sp>
        <p:pic>
          <p:nvPicPr>
            <p:cNvPr id="132" name="Picture 131"/>
            <p:cNvPicPr>
              <a:picLocks noChangeAspect="1"/>
            </p:cNvPicPr>
            <p:nvPr/>
          </p:nvPicPr>
          <p:blipFill>
            <a:blip r:embed="rId16"/>
            <a:stretch>
              <a:fillRect/>
            </a:stretch>
          </p:blipFill>
          <p:spPr>
            <a:xfrm>
              <a:off x="13895073" y="3329839"/>
              <a:ext cx="318430" cy="318428"/>
            </a:xfrm>
            <a:prstGeom prst="rect">
              <a:avLst/>
            </a:prstGeom>
          </p:spPr>
        </p:pic>
        <p:pic>
          <p:nvPicPr>
            <p:cNvPr id="137" name="Picture 136"/>
            <p:cNvPicPr>
              <a:picLocks noChangeAspect="1"/>
            </p:cNvPicPr>
            <p:nvPr/>
          </p:nvPicPr>
          <p:blipFill>
            <a:blip r:embed="rId17"/>
            <a:stretch>
              <a:fillRect/>
            </a:stretch>
          </p:blipFill>
          <p:spPr>
            <a:xfrm>
              <a:off x="15128224" y="3281965"/>
              <a:ext cx="350516" cy="350514"/>
            </a:xfrm>
            <a:prstGeom prst="rect">
              <a:avLst/>
            </a:prstGeom>
          </p:spPr>
        </p:pic>
        <p:pic>
          <p:nvPicPr>
            <p:cNvPr id="138" name="Picture 137"/>
            <p:cNvPicPr>
              <a:picLocks noChangeAspect="1"/>
            </p:cNvPicPr>
            <p:nvPr/>
          </p:nvPicPr>
          <p:blipFill>
            <a:blip r:embed="rId18"/>
            <a:stretch>
              <a:fillRect/>
            </a:stretch>
          </p:blipFill>
          <p:spPr>
            <a:xfrm>
              <a:off x="13886985" y="4465556"/>
              <a:ext cx="336042" cy="336042"/>
            </a:xfrm>
            <a:prstGeom prst="rect">
              <a:avLst/>
            </a:prstGeom>
          </p:spPr>
        </p:pic>
        <p:pic>
          <p:nvPicPr>
            <p:cNvPr id="139" name="Picture 138"/>
            <p:cNvPicPr>
              <a:picLocks noChangeAspect="1"/>
            </p:cNvPicPr>
            <p:nvPr/>
          </p:nvPicPr>
          <p:blipFill>
            <a:blip r:embed="rId19">
              <a:clrChange>
                <a:clrFrom>
                  <a:srgbClr val="FFFFFF"/>
                </a:clrFrom>
                <a:clrTo>
                  <a:srgbClr val="FFFFFF">
                    <a:alpha val="0"/>
                  </a:srgbClr>
                </a:clrTo>
              </a:clrChange>
            </a:blip>
            <a:stretch>
              <a:fillRect/>
            </a:stretch>
          </p:blipFill>
          <p:spPr>
            <a:xfrm>
              <a:off x="16158443" y="3266884"/>
              <a:ext cx="783431" cy="404948"/>
            </a:xfrm>
            <a:prstGeom prst="rect">
              <a:avLst/>
            </a:prstGeom>
          </p:spPr>
        </p:pic>
        <p:sp>
          <p:nvSpPr>
            <p:cNvPr id="140" name="Oval 139"/>
            <p:cNvSpPr/>
            <p:nvPr/>
          </p:nvSpPr>
          <p:spPr bwMode="auto">
            <a:xfrm flipH="1">
              <a:off x="14933653"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41" name="Rectangle 140"/>
            <p:cNvSpPr/>
            <p:nvPr/>
          </p:nvSpPr>
          <p:spPr bwMode="auto">
            <a:xfrm flipH="1">
              <a:off x="14933652"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HD Insight</a:t>
              </a:r>
            </a:p>
          </p:txBody>
        </p:sp>
        <p:sp>
          <p:nvSpPr>
            <p:cNvPr id="142" name="Oval 141"/>
            <p:cNvSpPr/>
            <p:nvPr/>
          </p:nvSpPr>
          <p:spPr bwMode="auto">
            <a:xfrm flipH="1">
              <a:off x="1618146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43" name="Rectangle 142"/>
            <p:cNvSpPr/>
            <p:nvPr/>
          </p:nvSpPr>
          <p:spPr bwMode="auto">
            <a:xfrm flipH="1">
              <a:off x="1618146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Site Recovery</a:t>
              </a:r>
            </a:p>
          </p:txBody>
        </p:sp>
        <p:pic>
          <p:nvPicPr>
            <p:cNvPr id="144" name="Picture 143"/>
            <p:cNvPicPr>
              <a:picLocks noChangeAspect="1"/>
            </p:cNvPicPr>
            <p:nvPr/>
          </p:nvPicPr>
          <p:blipFill>
            <a:blip r:embed="rId20"/>
            <a:stretch>
              <a:fillRect/>
            </a:stretch>
          </p:blipFill>
          <p:spPr>
            <a:xfrm>
              <a:off x="15095615" y="4429712"/>
              <a:ext cx="407730" cy="407730"/>
            </a:xfrm>
            <a:prstGeom prst="rect">
              <a:avLst/>
            </a:prstGeom>
          </p:spPr>
        </p:pic>
        <p:pic>
          <p:nvPicPr>
            <p:cNvPr id="145" name="Picture 144"/>
            <p:cNvPicPr>
              <a:picLocks noChangeAspect="1"/>
            </p:cNvPicPr>
            <p:nvPr/>
          </p:nvPicPr>
          <p:blipFill>
            <a:blip r:embed="rId21"/>
            <a:stretch>
              <a:fillRect/>
            </a:stretch>
          </p:blipFill>
          <p:spPr>
            <a:xfrm>
              <a:off x="16353164" y="4428516"/>
              <a:ext cx="393988" cy="393988"/>
            </a:xfrm>
            <a:prstGeom prst="rect">
              <a:avLst/>
            </a:prstGeom>
          </p:spPr>
        </p:pic>
        <p:sp>
          <p:nvSpPr>
            <p:cNvPr id="153" name="Rectangle 152"/>
            <p:cNvSpPr/>
            <p:nvPr/>
          </p:nvSpPr>
          <p:spPr bwMode="auto">
            <a:xfrm flipH="1">
              <a:off x="1368583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Tables</a:t>
              </a:r>
            </a:p>
          </p:txBody>
        </p:sp>
        <p:sp>
          <p:nvSpPr>
            <p:cNvPr id="154" name="Oval 153"/>
            <p:cNvSpPr/>
            <p:nvPr/>
          </p:nvSpPr>
          <p:spPr bwMode="auto">
            <a:xfrm flipH="1">
              <a:off x="14933653"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55" name="Rectangle 154"/>
            <p:cNvSpPr/>
            <p:nvPr/>
          </p:nvSpPr>
          <p:spPr bwMode="auto">
            <a:xfrm flipH="1">
              <a:off x="14933652"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Cognitive Services</a:t>
              </a:r>
            </a:p>
          </p:txBody>
        </p:sp>
        <p:sp>
          <p:nvSpPr>
            <p:cNvPr id="156" name="Oval 155"/>
            <p:cNvSpPr/>
            <p:nvPr/>
          </p:nvSpPr>
          <p:spPr bwMode="auto">
            <a:xfrm flipH="1">
              <a:off x="16181468"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sp>
          <p:nvSpPr>
            <p:cNvPr id="157" name="Rectangle 156"/>
            <p:cNvSpPr/>
            <p:nvPr/>
          </p:nvSpPr>
          <p:spPr bwMode="auto">
            <a:xfrm flipH="1">
              <a:off x="1618146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rPr>
                <a:t>DNS</a:t>
              </a:r>
            </a:p>
          </p:txBody>
        </p:sp>
        <p:pic>
          <p:nvPicPr>
            <p:cNvPr id="158" name="Picture 157"/>
            <p:cNvPicPr>
              <a:picLocks noChangeAspect="1"/>
            </p:cNvPicPr>
            <p:nvPr/>
          </p:nvPicPr>
          <p:blipFill>
            <a:blip r:embed="rId22"/>
            <a:stretch>
              <a:fillRect/>
            </a:stretch>
          </p:blipFill>
          <p:spPr>
            <a:xfrm>
              <a:off x="16359980" y="5639121"/>
              <a:ext cx="376514" cy="376512"/>
            </a:xfrm>
            <a:prstGeom prst="rect">
              <a:avLst/>
            </a:prstGeom>
          </p:spPr>
        </p:pic>
        <p:grpSp>
          <p:nvGrpSpPr>
            <p:cNvPr id="160" name="Group 159"/>
            <p:cNvGrpSpPr/>
            <p:nvPr/>
          </p:nvGrpSpPr>
          <p:grpSpPr>
            <a:xfrm>
              <a:off x="13685838" y="5468533"/>
              <a:ext cx="745425" cy="745425"/>
              <a:chOff x="8677795" y="5316133"/>
              <a:chExt cx="745425" cy="745425"/>
            </a:xfrm>
          </p:grpSpPr>
          <p:sp>
            <p:nvSpPr>
              <p:cNvPr id="161" name="Oval 160"/>
              <p:cNvSpPr/>
              <p:nvPr/>
            </p:nvSpPr>
            <p:spPr bwMode="auto">
              <a:xfrm flipH="1">
                <a:off x="8677795" y="53161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353535"/>
                      </a:gs>
                      <a:gs pos="30000">
                        <a:srgbClr val="353535"/>
                      </a:gs>
                    </a:gsLst>
                    <a:lin ang="5400000" scaled="0"/>
                  </a:gradFill>
                  <a:latin typeface="Segoe UI Semibold" panose="020B0702040204020203" pitchFamily="34" charset="0"/>
                  <a:cs typeface="Segoe UI Semibold" panose="020B0702040204020203" pitchFamily="34" charset="0"/>
                </a:endParaRPr>
              </a:p>
            </p:txBody>
          </p:sp>
          <p:pic>
            <p:nvPicPr>
              <p:cNvPr id="162" name="Picture 161"/>
              <p:cNvPicPr>
                <a:picLocks noChangeAspect="1"/>
              </p:cNvPicPr>
              <p:nvPr/>
            </p:nvPicPr>
            <p:blipFill>
              <a:blip r:embed="rId23"/>
              <a:stretch>
                <a:fillRect/>
              </a:stretch>
            </p:blipFill>
            <p:spPr>
              <a:xfrm>
                <a:off x="8868611" y="5495925"/>
                <a:ext cx="367482" cy="367482"/>
              </a:xfrm>
              <a:prstGeom prst="rect">
                <a:avLst/>
              </a:prstGeom>
            </p:spPr>
          </p:pic>
        </p:grpSp>
        <p:pic>
          <p:nvPicPr>
            <p:cNvPr id="100" name="Picture 99"/>
            <p:cNvPicPr>
              <a:picLocks noChangeAspect="1"/>
            </p:cNvPicPr>
            <p:nvPr/>
          </p:nvPicPr>
          <p:blipFill>
            <a:blip r:embed="rId24"/>
            <a:stretch>
              <a:fillRect/>
            </a:stretch>
          </p:blipFill>
          <p:spPr>
            <a:xfrm>
              <a:off x="15103358" y="5638238"/>
              <a:ext cx="406014" cy="406014"/>
            </a:xfrm>
            <a:prstGeom prst="rect">
              <a:avLst/>
            </a:prstGeom>
          </p:spPr>
        </p:pic>
      </p:grpSp>
      <p:pic>
        <p:nvPicPr>
          <p:cNvPr id="6" name="Picture 5"/>
          <p:cNvPicPr>
            <a:picLocks noChangeAspect="1"/>
          </p:cNvPicPr>
          <p:nvPr/>
        </p:nvPicPr>
        <p:blipFill>
          <a:blip r:embed="rId25"/>
          <a:stretch>
            <a:fillRect/>
          </a:stretch>
        </p:blipFill>
        <p:spPr>
          <a:xfrm>
            <a:off x="4923206" y="2877686"/>
            <a:ext cx="2555289" cy="2468180"/>
          </a:xfrm>
          <a:prstGeom prst="rect">
            <a:avLst/>
          </a:prstGeom>
        </p:spPr>
      </p:pic>
    </p:spTree>
    <p:extLst>
      <p:ext uri="{BB962C8B-B14F-4D97-AF65-F5344CB8AC3E}">
        <p14:creationId xmlns:p14="http://schemas.microsoft.com/office/powerpoint/2010/main" val="1377709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 presetClass="emph" presetSubtype="0" accel="100000" autoRev="1" fill="hold" nodeType="withEffect">
                                  <p:stCondLst>
                                    <p:cond delay="0"/>
                                  </p:stCondLst>
                                  <p:childTnLst>
                                    <p:animScale>
                                      <p:cBhvr>
                                        <p:cTn id="9" dur="500" fill="hold"/>
                                        <p:tgtEl>
                                          <p:spTgt spid="8"/>
                                        </p:tgtEl>
                                      </p:cBhvr>
                                      <p:by x="60000" y="60000"/>
                                    </p:animScale>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5"/>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5"/>
                                        </p:tgtEl>
                                      </p:cBhvr>
                                      <p:by x="0" y="0"/>
                                    </p:animScale>
                                  </p:childTnLst>
                                </p:cTn>
                              </p:par>
                              <p:par>
                                <p:cTn id="24" presetID="42" presetClass="path" presetSubtype="0" decel="100000" fill="hold" nodeType="withEffect">
                                  <p:stCondLst>
                                    <p:cond delay="500"/>
                                  </p:stCondLst>
                                  <p:childTnLst>
                                    <p:animMotion origin="layout" path="M -0.13544 0.00068 L 1.05693E-6 1.42079E-6 " pathEditMode="relative" rAng="0" ptsTypes="AA">
                                      <p:cBhvr>
                                        <p:cTn id="25" dur="500" fill="hold"/>
                                        <p:tgtEl>
                                          <p:spTgt spid="5"/>
                                        </p:tgtEl>
                                        <p:attrNameLst>
                                          <p:attrName>ppt_x</p:attrName>
                                          <p:attrName>ppt_y</p:attrName>
                                        </p:attrNameLst>
                                      </p:cBhvr>
                                      <p:rCtr x="6765" y="-45"/>
                                    </p:animMotion>
                                  </p:childTnLst>
                                </p:cTn>
                              </p:par>
                              <p:par>
                                <p:cTn id="26" presetID="1" presetClass="entr" presetSubtype="0" fill="hold" nodeType="withEffect">
                                  <p:stCondLst>
                                    <p:cond delay="500"/>
                                  </p:stCondLst>
                                  <p:childTnLst>
                                    <p:set>
                                      <p:cBhvr>
                                        <p:cTn id="27" dur="1" fill="hold">
                                          <p:stCondLst>
                                            <p:cond delay="0"/>
                                          </p:stCondLst>
                                        </p:cTn>
                                        <p:tgtEl>
                                          <p:spTgt spid="19"/>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500" fill="hold"/>
                                        <p:tgtEl>
                                          <p:spTgt spid="19"/>
                                        </p:tgtEl>
                                      </p:cBhvr>
                                      <p:by x="0" y="0"/>
                                    </p:animScale>
                                  </p:childTnLst>
                                </p:cTn>
                              </p:par>
                              <p:par>
                                <p:cTn id="30" presetID="42" presetClass="path" presetSubtype="0" decel="100000" fill="hold" nodeType="withEffect">
                                  <p:stCondLst>
                                    <p:cond delay="500"/>
                                  </p:stCondLst>
                                  <p:childTnLst>
                                    <p:animMotion origin="layout" path="M 0.13544 0.00091 L -9.446E-7 -2.10168E-6 " pathEditMode="relative" rAng="0" ptsTypes="AA">
                                      <p:cBhvr>
                                        <p:cTn id="31" dur="500" fill="hold"/>
                                        <p:tgtEl>
                                          <p:spTgt spid="19"/>
                                        </p:tgtEl>
                                        <p:attrNameLst>
                                          <p:attrName>ppt_x</p:attrName>
                                          <p:attrName>ppt_y</p:attrName>
                                        </p:attrNameLst>
                                      </p:cBhvr>
                                      <p:rCtr x="-677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29275" y="-7440"/>
            <a:ext cx="4844575" cy="69994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139585" y="128117"/>
            <a:ext cx="4951591" cy="1829869"/>
          </a:xfrm>
        </p:spPr>
        <p:txBody>
          <a:bodyPr/>
          <a:lstStyle/>
          <a:p>
            <a:r>
              <a:rPr lang="en-US" dirty="0">
                <a:gradFill>
                  <a:gsLst>
                    <a:gs pos="0">
                      <a:schemeClr val="bg1"/>
                    </a:gs>
                    <a:gs pos="100000">
                      <a:schemeClr val="bg1"/>
                    </a:gs>
                  </a:gsLst>
                  <a:lin ang="5400000" scaled="1"/>
                </a:gradFill>
              </a:rPr>
              <a:t>Microsoft's </a:t>
            </a:r>
          </a:p>
          <a:p>
            <a:r>
              <a:rPr lang="en-US" dirty="0">
                <a:gradFill>
                  <a:gsLst>
                    <a:gs pos="0">
                      <a:schemeClr val="bg1"/>
                    </a:gs>
                    <a:gs pos="100000">
                      <a:schemeClr val="bg1"/>
                    </a:gs>
                  </a:gsLst>
                  <a:lin ang="5400000" scaled="1"/>
                </a:gradFill>
              </a:rPr>
              <a:t>Hybrid</a:t>
            </a:r>
          </a:p>
          <a:p>
            <a:r>
              <a:rPr lang="en-US" dirty="0">
                <a:gradFill>
                  <a:gsLst>
                    <a:gs pos="0">
                      <a:schemeClr val="bg1"/>
                    </a:gs>
                    <a:gs pos="100000">
                      <a:schemeClr val="bg1"/>
                    </a:gs>
                  </a:gsLst>
                  <a:lin ang="5400000" scaled="1"/>
                </a:gradFill>
              </a:rPr>
              <a:t>Integration Platform</a:t>
            </a:r>
          </a:p>
        </p:txBody>
      </p:sp>
      <p:sp>
        <p:nvSpPr>
          <p:cNvPr id="58" name="Text Placeholder 3"/>
          <p:cNvSpPr>
            <a:spLocks noGrp="1"/>
          </p:cNvSpPr>
          <p:nvPr>
            <p:ph type="body" sz="quarter" idx="10"/>
          </p:nvPr>
        </p:nvSpPr>
        <p:spPr>
          <a:xfrm>
            <a:off x="139585" y="3086971"/>
            <a:ext cx="4570703" cy="3647152"/>
          </a:xfrm>
        </p:spPr>
        <p:txBody>
          <a:bodyPr/>
          <a:lstStyle/>
          <a:p>
            <a:pPr marL="342768" indent="-342768">
              <a:spcBef>
                <a:spcPts val="1800"/>
              </a:spcBef>
              <a:buFont typeface="Wingdings" panose="05000000000000000000" pitchFamily="2" charset="2"/>
              <a:buChar char="Ø"/>
            </a:pPr>
            <a:r>
              <a:rPr lang="en-US" sz="20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Connect on-premises, hybrid </a:t>
            </a:r>
            <a:br>
              <a:rPr lang="en-US" sz="20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br>
            <a:r>
              <a:rPr lang="en-US" sz="20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and cloud applications </a:t>
            </a:r>
          </a:p>
          <a:p>
            <a:pPr marL="342768" indent="-342768">
              <a:spcBef>
                <a:spcPts val="1800"/>
              </a:spcBef>
              <a:buFont typeface="Wingdings" panose="05000000000000000000" pitchFamily="2" charset="2"/>
              <a:buChar char="Ø"/>
            </a:pPr>
            <a:r>
              <a:rPr lang="en-US" sz="20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Run mission-critical, complex integration scenarios with ease </a:t>
            </a:r>
          </a:p>
          <a:p>
            <a:pPr marL="342768" indent="-342768">
              <a:spcBef>
                <a:spcPts val="1800"/>
              </a:spcBef>
              <a:buFont typeface="Wingdings" panose="05000000000000000000" pitchFamily="2" charset="2"/>
              <a:buChar char="Ø"/>
            </a:pPr>
            <a:r>
              <a:rPr lang="en-US" sz="20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Enhance business productivity by automating business processes where it makes sense, on-premises or in Azure</a:t>
            </a:r>
          </a:p>
          <a:p>
            <a:pPr marL="342768" indent="-342768">
              <a:spcBef>
                <a:spcPts val="1800"/>
              </a:spcBef>
              <a:buFont typeface="Wingdings" panose="05000000000000000000" pitchFamily="2" charset="2"/>
              <a:buChar char="Ø"/>
            </a:pPr>
            <a:r>
              <a:rPr lang="en-US" sz="2000" spc="-30" dirty="0">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Build “Smart” Integrations leveraging Machine Learning/Cognitive Services</a:t>
            </a:r>
          </a:p>
        </p:txBody>
      </p:sp>
      <p:pic>
        <p:nvPicPr>
          <p:cNvPr id="5" name="Picture 4"/>
          <p:cNvPicPr>
            <a:picLocks noChangeAspect="1"/>
          </p:cNvPicPr>
          <p:nvPr/>
        </p:nvPicPr>
        <p:blipFill>
          <a:blip r:embed="rId3"/>
          <a:stretch>
            <a:fillRect/>
          </a:stretch>
        </p:blipFill>
        <p:spPr>
          <a:xfrm>
            <a:off x="5227918" y="128119"/>
            <a:ext cx="7046501" cy="6546691"/>
          </a:xfrm>
          <a:prstGeom prst="rect">
            <a:avLst/>
          </a:prstGeom>
        </p:spPr>
      </p:pic>
      <p:sp>
        <p:nvSpPr>
          <p:cNvPr id="3" name="Oval 2"/>
          <p:cNvSpPr/>
          <p:nvPr/>
        </p:nvSpPr>
        <p:spPr bwMode="auto">
          <a:xfrm>
            <a:off x="4983967" y="179887"/>
            <a:ext cx="4281839" cy="3926889"/>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Oval 6"/>
          <p:cNvSpPr/>
          <p:nvPr/>
        </p:nvSpPr>
        <p:spPr bwMode="auto">
          <a:xfrm>
            <a:off x="10027697" y="5097236"/>
            <a:ext cx="1371406" cy="1447594"/>
          </a:xfrm>
          <a:prstGeom prst="ellips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55690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708192" y="4964720"/>
            <a:ext cx="2130713" cy="2153899"/>
            <a:chOff x="274639" y="4613736"/>
            <a:chExt cx="2132223" cy="2155427"/>
          </a:xfrm>
        </p:grpSpPr>
        <p:sp>
          <p:nvSpPr>
            <p:cNvPr id="11" name="Rectangle 10"/>
            <p:cNvSpPr/>
            <p:nvPr/>
          </p:nvSpPr>
          <p:spPr>
            <a:xfrm>
              <a:off x="274639" y="4933238"/>
              <a:ext cx="2132223" cy="1835925"/>
            </a:xfrm>
            <a:prstGeom prst="rect">
              <a:avLst/>
            </a:prstGeom>
          </p:spPr>
          <p:txBody>
            <a:bodyPr wrap="square" lIns="182750" tIns="91376" bIns="91376">
              <a:spAutoFit/>
            </a:bodyPr>
            <a:lstStyle/>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HTTP, HTTPS</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HTTP </a:t>
              </a:r>
              <a:r>
                <a:rPr lang="en-US" sz="1020" dirty="0" err="1">
                  <a:gradFill>
                    <a:gsLst>
                      <a:gs pos="10145">
                        <a:srgbClr val="505050"/>
                      </a:gs>
                      <a:gs pos="30000">
                        <a:srgbClr val="505050"/>
                      </a:gs>
                    </a:gsLst>
                    <a:lin ang="5400000" scaled="0"/>
                  </a:gradFill>
                  <a:latin typeface="Segoe UI Semilight"/>
                </a:rPr>
                <a:t>Webhook</a:t>
              </a:r>
              <a:r>
                <a:rPr lang="en-US" sz="1020" dirty="0">
                  <a:gradFill>
                    <a:gsLst>
                      <a:gs pos="10145">
                        <a:srgbClr val="505050"/>
                      </a:gs>
                      <a:gs pos="30000">
                        <a:srgbClr val="505050"/>
                      </a:gs>
                    </a:gsLst>
                    <a:lin ang="5400000" scaled="0"/>
                  </a:gradFill>
                  <a:latin typeface="Segoe UI Semilight"/>
                </a:rPr>
                <a:t> </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FTP, SFTP</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SMTP</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RSS</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Compose, Query</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Wait</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Terminate</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Workflow</a:t>
              </a:r>
            </a:p>
          </p:txBody>
        </p:sp>
        <p:sp>
          <p:nvSpPr>
            <p:cNvPr id="13" name="Rectangle 12"/>
            <p:cNvSpPr/>
            <p:nvPr/>
          </p:nvSpPr>
          <p:spPr>
            <a:xfrm>
              <a:off x="274639" y="4613736"/>
              <a:ext cx="2046569" cy="439240"/>
            </a:xfrm>
            <a:prstGeom prst="rect">
              <a:avLst/>
            </a:prstGeom>
          </p:spPr>
          <p:txBody>
            <a:bodyPr wrap="none" lIns="182750" tIns="91376" rIns="182750" bIns="91376">
              <a:spAutoFit/>
            </a:bodyPr>
            <a:lstStyle/>
            <a:p>
              <a:pPr defTabSz="931785">
                <a:lnSpc>
                  <a:spcPct val="90000"/>
                </a:lnSpc>
                <a:defRPr/>
              </a:pPr>
              <a:r>
                <a:rPr lang="en-US" sz="1801" dirty="0">
                  <a:solidFill>
                    <a:srgbClr val="7030A0"/>
                  </a:solidFill>
                  <a:latin typeface="Segoe UI Semilight"/>
                </a:rPr>
                <a:t>Protocols/Native</a:t>
              </a:r>
            </a:p>
          </p:txBody>
        </p:sp>
      </p:grpSp>
      <p:grpSp>
        <p:nvGrpSpPr>
          <p:cNvPr id="6" name="Group 5"/>
          <p:cNvGrpSpPr/>
          <p:nvPr/>
        </p:nvGrpSpPr>
        <p:grpSpPr>
          <a:xfrm>
            <a:off x="8095945" y="4964718"/>
            <a:ext cx="2662918" cy="2127738"/>
            <a:chOff x="2557958" y="4613736"/>
            <a:chExt cx="2664809" cy="2129251"/>
          </a:xfrm>
        </p:grpSpPr>
        <p:sp>
          <p:nvSpPr>
            <p:cNvPr id="16" name="Rectangle 15"/>
            <p:cNvSpPr/>
            <p:nvPr/>
          </p:nvSpPr>
          <p:spPr>
            <a:xfrm>
              <a:off x="2557958" y="4933237"/>
              <a:ext cx="2122361" cy="1809750"/>
            </a:xfrm>
            <a:prstGeom prst="rect">
              <a:avLst/>
            </a:prstGeom>
          </p:spPr>
          <p:txBody>
            <a:bodyPr wrap="square" lIns="182750" tIns="91376" bIns="91376">
              <a:spAutoFit/>
            </a:bodyPr>
            <a:lstStyle/>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XML Validation</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Transform XML (+Mapper)</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Flat File Encode</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Flat File Decode</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X12</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EDIFACT</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AS2</a:t>
              </a:r>
            </a:p>
            <a:p>
              <a:pPr marL="172893" indent="-172893" defTabSz="931785">
                <a:spcAft>
                  <a:spcPts val="150"/>
                </a:spcAft>
                <a:buFont typeface="Arial" panose="020B0604020202020204" pitchFamily="34" charset="0"/>
                <a:buChar char="•"/>
                <a:defRPr/>
              </a:pPr>
              <a:r>
                <a:rPr lang="en-US" sz="1020" dirty="0">
                  <a:gradFill>
                    <a:gsLst>
                      <a:gs pos="10145">
                        <a:srgbClr val="505050"/>
                      </a:gs>
                      <a:gs pos="30000">
                        <a:srgbClr val="505050"/>
                      </a:gs>
                    </a:gsLst>
                    <a:lin ang="5400000" scaled="0"/>
                  </a:gradFill>
                  <a:latin typeface="Segoe UI Semilight"/>
                </a:rPr>
                <a:t>Integration Account Artifact Lookup</a:t>
              </a:r>
            </a:p>
          </p:txBody>
        </p:sp>
        <p:sp>
          <p:nvSpPr>
            <p:cNvPr id="17" name="Rectangle 16"/>
            <p:cNvSpPr/>
            <p:nvPr/>
          </p:nvSpPr>
          <p:spPr>
            <a:xfrm>
              <a:off x="2563000" y="4613736"/>
              <a:ext cx="2659767" cy="439203"/>
            </a:xfrm>
            <a:prstGeom prst="rect">
              <a:avLst/>
            </a:prstGeom>
          </p:spPr>
          <p:txBody>
            <a:bodyPr wrap="square" lIns="182750" tIns="91376" rIns="182750" bIns="91376">
              <a:spAutoFit/>
            </a:bodyPr>
            <a:lstStyle/>
            <a:p>
              <a:pPr defTabSz="931785">
                <a:lnSpc>
                  <a:spcPct val="90000"/>
                </a:lnSpc>
                <a:defRPr/>
              </a:pPr>
              <a:r>
                <a:rPr lang="en-US" sz="1801" dirty="0">
                  <a:solidFill>
                    <a:srgbClr val="7030A0"/>
                  </a:solidFill>
                  <a:latin typeface="Segoe UI Semilight"/>
                </a:rPr>
                <a:t>XML &amp; EDI</a:t>
              </a:r>
            </a:p>
          </p:txBody>
        </p:sp>
      </p:grpSp>
      <p:grpSp>
        <p:nvGrpSpPr>
          <p:cNvPr id="7" name="Group 6"/>
          <p:cNvGrpSpPr/>
          <p:nvPr/>
        </p:nvGrpSpPr>
        <p:grpSpPr>
          <a:xfrm>
            <a:off x="10463241" y="4964720"/>
            <a:ext cx="1850131" cy="2153898"/>
            <a:chOff x="4975116" y="4613736"/>
            <a:chExt cx="1851442" cy="2155421"/>
          </a:xfrm>
        </p:grpSpPr>
        <p:sp>
          <p:nvSpPr>
            <p:cNvPr id="18" name="Rectangle 17"/>
            <p:cNvSpPr/>
            <p:nvPr/>
          </p:nvSpPr>
          <p:spPr>
            <a:xfrm>
              <a:off x="4983816" y="4613736"/>
              <a:ext cx="1046665" cy="439239"/>
            </a:xfrm>
            <a:prstGeom prst="rect">
              <a:avLst/>
            </a:prstGeom>
          </p:spPr>
          <p:txBody>
            <a:bodyPr wrap="none" lIns="182750" tIns="91376" rIns="182750" bIns="91376">
              <a:spAutoFit/>
            </a:bodyPr>
            <a:lstStyle/>
            <a:p>
              <a:pPr defTabSz="931785">
                <a:lnSpc>
                  <a:spcPct val="90000"/>
                </a:lnSpc>
                <a:defRPr/>
              </a:pPr>
              <a:r>
                <a:rPr lang="en-US" sz="1801" dirty="0">
                  <a:solidFill>
                    <a:srgbClr val="7030A0"/>
                  </a:solidFill>
                  <a:latin typeface="Segoe UI Semilight"/>
                </a:rPr>
                <a:t>Hybrid</a:t>
              </a:r>
            </a:p>
          </p:txBody>
        </p:sp>
        <p:sp>
          <p:nvSpPr>
            <p:cNvPr id="19" name="TextBox 18"/>
            <p:cNvSpPr txBox="1"/>
            <p:nvPr/>
          </p:nvSpPr>
          <p:spPr>
            <a:xfrm>
              <a:off x="4975116" y="4933237"/>
              <a:ext cx="1851442" cy="1835920"/>
            </a:xfrm>
            <a:prstGeom prst="rect">
              <a:avLst/>
            </a:prstGeom>
          </p:spPr>
          <p:txBody>
            <a:bodyPr wrap="square" lIns="182750" tIns="91376" bIns="91376">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173005" indent="-173005" defTabSz="932384">
                <a:defRPr/>
              </a:pPr>
              <a:r>
                <a:rPr lang="en-US" sz="1020" dirty="0">
                  <a:gradFill>
                    <a:gsLst>
                      <a:gs pos="10145">
                        <a:srgbClr val="505050"/>
                      </a:gs>
                      <a:gs pos="30000">
                        <a:srgbClr val="505050"/>
                      </a:gs>
                    </a:gsLst>
                    <a:lin ang="5400000" scaled="0"/>
                  </a:gradFill>
                  <a:latin typeface="Segoe UI Semilight"/>
                </a:rPr>
                <a:t>BizTalk Server</a:t>
              </a:r>
            </a:p>
            <a:p>
              <a:pPr marL="173005" indent="-173005" defTabSz="932384">
                <a:defRPr/>
              </a:pPr>
              <a:r>
                <a:rPr lang="en-US" sz="1020" dirty="0">
                  <a:gradFill>
                    <a:gsLst>
                      <a:gs pos="10145">
                        <a:srgbClr val="505050"/>
                      </a:gs>
                      <a:gs pos="30000">
                        <a:srgbClr val="505050"/>
                      </a:gs>
                    </a:gsLst>
                    <a:lin ang="5400000" scaled="0"/>
                  </a:gradFill>
                  <a:latin typeface="Segoe UI Semilight"/>
                </a:rPr>
                <a:t>File System</a:t>
              </a:r>
            </a:p>
            <a:p>
              <a:pPr marL="173005" indent="-173005" defTabSz="932384">
                <a:defRPr/>
              </a:pPr>
              <a:r>
                <a:rPr lang="en-US" sz="1020" dirty="0">
                  <a:gradFill>
                    <a:gsLst>
                      <a:gs pos="10145">
                        <a:srgbClr val="505050"/>
                      </a:gs>
                      <a:gs pos="30000">
                        <a:srgbClr val="505050"/>
                      </a:gs>
                    </a:gsLst>
                    <a:lin ang="5400000" scaled="0"/>
                  </a:gradFill>
                  <a:latin typeface="Segoe UI Semilight"/>
                </a:rPr>
                <a:t>IBM DB2</a:t>
              </a:r>
            </a:p>
            <a:p>
              <a:pPr marL="173005" indent="-173005" defTabSz="932384">
                <a:defRPr/>
              </a:pPr>
              <a:r>
                <a:rPr lang="en-US" sz="1020" dirty="0">
                  <a:gradFill>
                    <a:gsLst>
                      <a:gs pos="10145">
                        <a:srgbClr val="505050"/>
                      </a:gs>
                      <a:gs pos="30000">
                        <a:srgbClr val="505050"/>
                      </a:gs>
                    </a:gsLst>
                    <a:lin ang="5400000" scaled="0"/>
                  </a:gradFill>
                  <a:latin typeface="Segoe UI Semilight"/>
                </a:rPr>
                <a:t>Informix</a:t>
              </a:r>
            </a:p>
            <a:p>
              <a:pPr marL="173005" indent="-173005" defTabSz="932384">
                <a:defRPr/>
              </a:pPr>
              <a:r>
                <a:rPr lang="en-US" sz="1020" dirty="0">
                  <a:gradFill>
                    <a:gsLst>
                      <a:gs pos="10145">
                        <a:srgbClr val="505050"/>
                      </a:gs>
                      <a:gs pos="30000">
                        <a:srgbClr val="505050"/>
                      </a:gs>
                    </a:gsLst>
                    <a:lin ang="5400000" scaled="0"/>
                  </a:gradFill>
                  <a:latin typeface="Segoe UI Semilight"/>
                </a:rPr>
                <a:t>SharePoint Server</a:t>
              </a:r>
            </a:p>
            <a:p>
              <a:pPr marL="173005" indent="-173005" defTabSz="932384">
                <a:defRPr/>
              </a:pPr>
              <a:r>
                <a:rPr lang="en-US" sz="1020" dirty="0">
                  <a:gradFill>
                    <a:gsLst>
                      <a:gs pos="10145">
                        <a:srgbClr val="505050"/>
                      </a:gs>
                      <a:gs pos="30000">
                        <a:srgbClr val="505050"/>
                      </a:gs>
                    </a:gsLst>
                    <a:lin ang="5400000" scaled="0"/>
                  </a:gradFill>
                  <a:latin typeface="Segoe UI Semilight"/>
                </a:rPr>
                <a:t>SQL Server</a:t>
              </a:r>
            </a:p>
            <a:p>
              <a:pPr marL="173005" indent="-173005" defTabSz="932384">
                <a:defRPr/>
              </a:pPr>
              <a:r>
                <a:rPr lang="en-US" sz="1020" dirty="0">
                  <a:gradFill>
                    <a:gsLst>
                      <a:gs pos="10145">
                        <a:srgbClr val="505050"/>
                      </a:gs>
                      <a:gs pos="30000">
                        <a:srgbClr val="505050"/>
                      </a:gs>
                    </a:gsLst>
                    <a:lin ang="5400000" scaled="0"/>
                  </a:gradFill>
                  <a:latin typeface="Segoe UI Semilight"/>
                </a:rPr>
                <a:t>SAP</a:t>
              </a:r>
            </a:p>
            <a:p>
              <a:pPr marL="173005" indent="-173005" defTabSz="932384">
                <a:defRPr/>
              </a:pPr>
              <a:r>
                <a:rPr lang="en-US" sz="1020" dirty="0" err="1">
                  <a:gradFill>
                    <a:gsLst>
                      <a:gs pos="10145">
                        <a:srgbClr val="505050"/>
                      </a:gs>
                      <a:gs pos="30000">
                        <a:srgbClr val="505050"/>
                      </a:gs>
                    </a:gsLst>
                    <a:lin ang="5400000" scaled="0"/>
                  </a:gradFill>
                  <a:latin typeface="Segoe UI Semilight"/>
                </a:rPr>
                <a:t>Websphere</a:t>
              </a:r>
              <a:r>
                <a:rPr lang="en-US" sz="1020" dirty="0">
                  <a:gradFill>
                    <a:gsLst>
                      <a:gs pos="10145">
                        <a:srgbClr val="505050"/>
                      </a:gs>
                      <a:gs pos="30000">
                        <a:srgbClr val="505050"/>
                      </a:gs>
                    </a:gsLst>
                    <a:lin ang="5400000" scaled="0"/>
                  </a:gradFill>
                  <a:latin typeface="Segoe UI Semilight"/>
                </a:rPr>
                <a:t> MQ</a:t>
              </a:r>
            </a:p>
            <a:p>
              <a:pPr marL="0" indent="0" defTabSz="932384">
                <a:buNone/>
                <a:defRPr/>
              </a:pPr>
              <a:endParaRPr lang="en-US" sz="1020" dirty="0">
                <a:gradFill>
                  <a:gsLst>
                    <a:gs pos="10145">
                      <a:srgbClr val="505050"/>
                    </a:gs>
                    <a:gs pos="30000">
                      <a:srgbClr val="505050"/>
                    </a:gs>
                  </a:gsLst>
                  <a:lin ang="5400000" scaled="0"/>
                </a:gradFill>
                <a:latin typeface="Segoe UI Semilight"/>
              </a:endParaRPr>
            </a:p>
          </p:txBody>
        </p:sp>
      </p:grpSp>
      <p:pic>
        <p:nvPicPr>
          <p:cNvPr id="20" name="Picture 19"/>
          <p:cNvPicPr>
            <a:picLocks noChangeAspect="1"/>
          </p:cNvPicPr>
          <p:nvPr/>
        </p:nvPicPr>
        <p:blipFill>
          <a:blip r:embed="rId3"/>
          <a:stretch>
            <a:fillRect/>
          </a:stretch>
        </p:blipFill>
        <p:spPr>
          <a:xfrm>
            <a:off x="600510" y="2626917"/>
            <a:ext cx="3540875" cy="3530697"/>
          </a:xfrm>
          <a:prstGeom prst="rect">
            <a:avLst/>
          </a:prstGeom>
        </p:spPr>
      </p:pic>
      <p:sp>
        <p:nvSpPr>
          <p:cNvPr id="21" name="Title 1"/>
          <p:cNvSpPr>
            <a:spLocks noGrp="1"/>
          </p:cNvSpPr>
          <p:nvPr>
            <p:ph type="title"/>
          </p:nvPr>
        </p:nvSpPr>
        <p:spPr>
          <a:xfrm>
            <a:off x="278857" y="297092"/>
            <a:ext cx="4307004" cy="1731600"/>
          </a:xfrm>
        </p:spPr>
        <p:txBody>
          <a:bodyPr/>
          <a:lstStyle/>
          <a:p>
            <a:r>
              <a:rPr lang="en-US" dirty="0"/>
              <a:t>Spectrum of connectors</a:t>
            </a:r>
          </a:p>
        </p:txBody>
      </p:sp>
      <p:grpSp>
        <p:nvGrpSpPr>
          <p:cNvPr id="69" name="Group 68"/>
          <p:cNvGrpSpPr/>
          <p:nvPr/>
        </p:nvGrpSpPr>
        <p:grpSpPr>
          <a:xfrm>
            <a:off x="1317243" y="3300753"/>
            <a:ext cx="2144536" cy="2071543"/>
            <a:chOff x="4955432" y="2841876"/>
            <a:chExt cx="2513616" cy="2513616"/>
          </a:xfrm>
        </p:grpSpPr>
        <p:pic>
          <p:nvPicPr>
            <p:cNvPr id="70" name="Picture 69"/>
            <p:cNvPicPr>
              <a:picLocks noChangeAspect="1"/>
            </p:cNvPicPr>
            <p:nvPr/>
          </p:nvPicPr>
          <p:blipFill>
            <a:blip r:embed="rId4"/>
            <a:stretch>
              <a:fillRect/>
            </a:stretch>
          </p:blipFill>
          <p:spPr>
            <a:xfrm>
              <a:off x="4955432" y="2841876"/>
              <a:ext cx="2513616" cy="2513616"/>
            </a:xfrm>
            <a:prstGeom prst="rect">
              <a:avLst/>
            </a:prstGeom>
          </p:spPr>
        </p:pic>
        <p:pic>
          <p:nvPicPr>
            <p:cNvPr id="71" name="Picture 70"/>
            <p:cNvPicPr>
              <a:picLocks noChangeAspect="1"/>
            </p:cNvPicPr>
            <p:nvPr/>
          </p:nvPicPr>
          <p:blipFill>
            <a:blip r:embed="rId5"/>
            <a:stretch>
              <a:fillRect/>
            </a:stretch>
          </p:blipFill>
          <p:spPr>
            <a:xfrm>
              <a:off x="5553506" y="3693499"/>
              <a:ext cx="716688" cy="716688"/>
            </a:xfrm>
            <a:prstGeom prst="rect">
              <a:avLst/>
            </a:prstGeom>
          </p:spPr>
        </p:pic>
      </p:grpSp>
      <p:grpSp>
        <p:nvGrpSpPr>
          <p:cNvPr id="3" name="Group 2"/>
          <p:cNvGrpSpPr/>
          <p:nvPr/>
        </p:nvGrpSpPr>
        <p:grpSpPr>
          <a:xfrm>
            <a:off x="5729300" y="76447"/>
            <a:ext cx="7440943" cy="3134008"/>
            <a:chOff x="274639" y="-206034"/>
            <a:chExt cx="7487239" cy="5306649"/>
          </a:xfrm>
        </p:grpSpPr>
        <p:sp>
          <p:nvSpPr>
            <p:cNvPr id="8" name="Rectangle 7"/>
            <p:cNvSpPr/>
            <p:nvPr/>
          </p:nvSpPr>
          <p:spPr>
            <a:xfrm>
              <a:off x="274639" y="-206034"/>
              <a:ext cx="851732" cy="743214"/>
            </a:xfrm>
            <a:prstGeom prst="rect">
              <a:avLst/>
            </a:prstGeom>
          </p:spPr>
          <p:txBody>
            <a:bodyPr wrap="none" lIns="182750" tIns="91376" rIns="182750" bIns="91376">
              <a:spAutoFit/>
            </a:bodyPr>
            <a:lstStyle/>
            <a:p>
              <a:pPr defTabSz="931785">
                <a:lnSpc>
                  <a:spcPct val="90000"/>
                </a:lnSpc>
                <a:defRPr/>
              </a:pPr>
              <a:r>
                <a:rPr lang="en-US" sz="1801" dirty="0">
                  <a:solidFill>
                    <a:srgbClr val="7030A0"/>
                  </a:solidFill>
                  <a:latin typeface="Segoe UI Semilight"/>
                </a:rPr>
                <a:t>SaaS</a:t>
              </a:r>
            </a:p>
          </p:txBody>
        </p:sp>
        <p:sp>
          <p:nvSpPr>
            <p:cNvPr id="5" name="TextBox 4"/>
            <p:cNvSpPr txBox="1">
              <a:spLocks/>
            </p:cNvSpPr>
            <p:nvPr/>
          </p:nvSpPr>
          <p:spPr>
            <a:xfrm>
              <a:off x="277171" y="150059"/>
              <a:ext cx="7484707" cy="4950556"/>
            </a:xfrm>
            <a:prstGeom prst="rect">
              <a:avLst/>
            </a:prstGeom>
            <a:noFill/>
          </p:spPr>
          <p:txBody>
            <a:bodyPr wrap="square" lIns="182725" tIns="146180" rIns="182725" bIns="0" numCol="3" rtlCol="0">
              <a:noAutofit/>
            </a:bodyPr>
            <a:lstStyle/>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appFigures</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Asana</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API Management</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App Services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Cognitive Face API</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Cognitive Text Analytics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Document DB</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Functions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Machine Learning</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Resource Manager</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Service Bus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SQL</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Storage Blob</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Azure Storage Queues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Basecamp</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Bing Search</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Bitly</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Blogger</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Box</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Buffer</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Campfire</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Common Data Service</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Disqus</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DocuSign</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Dropbox</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Dynamics AX Online</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Dynamics CRM Online</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Dynamics CRM Service Bus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Dynamics Financials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Dynamics Operations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Easy </a:t>
              </a:r>
              <a:r>
                <a:rPr lang="en-US" sz="950" dirty="0" err="1">
                  <a:gradFill>
                    <a:gsLst>
                      <a:gs pos="10145">
                        <a:srgbClr val="505050"/>
                      </a:gs>
                      <a:gs pos="30000">
                        <a:srgbClr val="505050"/>
                      </a:gs>
                    </a:gsLst>
                    <a:lin ang="5400000" scaled="0"/>
                  </a:gradFill>
                  <a:latin typeface="Segoe UI Semilight"/>
                </a:rPr>
                <a:t>Redmine</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Facebook</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Freshdesk</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GitHub</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Google Calendar</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Google Drive</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Google Sheets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Google Tasks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Harvest</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JIRA</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Insightly</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Instagram</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Instapaper</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MailChimp</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Mandrill</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Medium</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Microsoft Project Online</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Microsoft Translator</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MSN Weather</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Office 365</a:t>
              </a:r>
            </a:p>
            <a:p>
              <a:pPr marL="172893" indent="-172893" defTabSz="931785">
                <a:spcAft>
                  <a:spcPts val="150"/>
                </a:spcAft>
                <a:buFont typeface="Arial" panose="020B0604020202020204" pitchFamily="34" charset="0"/>
                <a:buChar char="•"/>
                <a:defRPr/>
              </a:pPr>
              <a:r>
                <a:rPr lang="en-US" altLang="ja-JP" sz="950" dirty="0">
                  <a:gradFill>
                    <a:gsLst>
                      <a:gs pos="10145">
                        <a:srgbClr val="505050"/>
                      </a:gs>
                      <a:gs pos="30000">
                        <a:srgbClr val="505050"/>
                      </a:gs>
                    </a:gsLst>
                    <a:lin ang="5400000" scaled="0"/>
                  </a:gradFill>
                  <a:latin typeface="Segoe UI Semilight"/>
                </a:rPr>
                <a:t>Office</a:t>
              </a:r>
              <a:r>
                <a:rPr lang="ja-JP" altLang="en-US" sz="950" dirty="0">
                  <a:gradFill>
                    <a:gsLst>
                      <a:gs pos="10145">
                        <a:srgbClr val="505050"/>
                      </a:gs>
                      <a:gs pos="30000">
                        <a:srgbClr val="505050"/>
                      </a:gs>
                    </a:gsLst>
                    <a:lin ang="5400000" scaled="0"/>
                  </a:gradFill>
                  <a:latin typeface="Segoe UI Semilight"/>
                </a:rPr>
                <a:t> </a:t>
              </a:r>
              <a:r>
                <a:rPr lang="en-US" altLang="ja-JP" sz="950" dirty="0">
                  <a:gradFill>
                    <a:gsLst>
                      <a:gs pos="10145">
                        <a:srgbClr val="505050"/>
                      </a:gs>
                      <a:gs pos="30000">
                        <a:srgbClr val="505050"/>
                      </a:gs>
                    </a:gsLst>
                    <a:lin ang="5400000" scaled="0"/>
                  </a:gradFill>
                  <a:latin typeface="Segoe UI Semilight"/>
                </a:rPr>
                <a:t>365</a:t>
              </a:r>
              <a:r>
                <a:rPr lang="ja-JP" altLang="en-US" sz="950" dirty="0">
                  <a:gradFill>
                    <a:gsLst>
                      <a:gs pos="10145">
                        <a:srgbClr val="505050"/>
                      </a:gs>
                      <a:gs pos="30000">
                        <a:srgbClr val="505050"/>
                      </a:gs>
                    </a:gsLst>
                    <a:lin ang="5400000" scaled="0"/>
                  </a:gradFill>
                  <a:latin typeface="Segoe UI Semilight"/>
                </a:rPr>
                <a:t> </a:t>
              </a:r>
              <a:r>
                <a:rPr lang="en-US" altLang="ja-JP" sz="950" dirty="0">
                  <a:gradFill>
                    <a:gsLst>
                      <a:gs pos="10145">
                        <a:srgbClr val="505050"/>
                      </a:gs>
                      <a:gs pos="30000">
                        <a:srgbClr val="505050"/>
                      </a:gs>
                    </a:gsLst>
                    <a:lin ang="5400000" scaled="0"/>
                  </a:gradFill>
                  <a:latin typeface="Segoe UI Semilight"/>
                </a:rPr>
                <a:t>Users</a:t>
              </a:r>
            </a:p>
            <a:p>
              <a:pPr marL="172893" indent="-172893" defTabSz="931785">
                <a:spcAft>
                  <a:spcPts val="150"/>
                </a:spcAft>
                <a:buFont typeface="Arial" panose="020B0604020202020204" pitchFamily="34" charset="0"/>
                <a:buChar char="•"/>
                <a:defRPr/>
              </a:pPr>
              <a:r>
                <a:rPr lang="en-US" altLang="ja-JP" sz="950" dirty="0">
                  <a:gradFill>
                    <a:gsLst>
                      <a:gs pos="10145">
                        <a:srgbClr val="505050"/>
                      </a:gs>
                      <a:gs pos="30000">
                        <a:srgbClr val="505050"/>
                      </a:gs>
                    </a:gsLst>
                    <a:lin ang="5400000" scaled="0"/>
                  </a:gradFill>
                  <a:latin typeface="Segoe UI Semilight"/>
                </a:rPr>
                <a:t>Office 365 Video</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OneDrive</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OneDrive for Business</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OneNote</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Outlook.com</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PagerDuty</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Pinterest</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Power BI</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Project Online</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Redmine</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Salesforce</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Salesforce Chatter</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SendGrid</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SharePoint Online </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Slack</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SmartSheet</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SparkPost</a:t>
              </a:r>
              <a:r>
                <a:rPr lang="en-US" sz="950" dirty="0">
                  <a:gradFill>
                    <a:gsLst>
                      <a:gs pos="10145">
                        <a:srgbClr val="505050"/>
                      </a:gs>
                      <a:gs pos="30000">
                        <a:srgbClr val="505050"/>
                      </a:gs>
                    </a:gsLst>
                    <a:lin ang="5400000" scaled="0"/>
                  </a:gradFill>
                  <a:latin typeface="Segoe UI Semilight"/>
                </a:rPr>
                <a:t> </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Survey Monkey</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Todoist</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Trello</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Twilio</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Twitter</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Typeform</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VS Team Services</a:t>
              </a:r>
            </a:p>
            <a:p>
              <a:pPr marL="172893" indent="-172893" defTabSz="931785">
                <a:spcAft>
                  <a:spcPts val="150"/>
                </a:spcAft>
                <a:buFont typeface="Arial" panose="020B0604020202020204" pitchFamily="34" charset="0"/>
                <a:buChar char="•"/>
                <a:defRPr/>
              </a:pPr>
              <a:r>
                <a:rPr lang="en-US" sz="950" dirty="0" err="1">
                  <a:gradFill>
                    <a:gsLst>
                      <a:gs pos="10145">
                        <a:srgbClr val="505050"/>
                      </a:gs>
                      <a:gs pos="30000">
                        <a:srgbClr val="505050"/>
                      </a:gs>
                    </a:gsLst>
                    <a:lin ang="5400000" scaled="0"/>
                  </a:gradFill>
                  <a:latin typeface="Segoe UI Semilight"/>
                </a:rPr>
                <a:t>Wordpress</a:t>
              </a:r>
              <a:endParaRPr lang="en-US" sz="950" dirty="0">
                <a:gradFill>
                  <a:gsLst>
                    <a:gs pos="10145">
                      <a:srgbClr val="505050"/>
                    </a:gs>
                    <a:gs pos="30000">
                      <a:srgbClr val="505050"/>
                    </a:gs>
                  </a:gsLst>
                  <a:lin ang="5400000" scaled="0"/>
                </a:gradFill>
                <a:latin typeface="Segoe UI Semilight"/>
              </a:endParaRP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Wunderlist</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Yammer</a:t>
              </a:r>
            </a:p>
            <a:p>
              <a:pPr marL="172893" indent="-172893" defTabSz="931785">
                <a:spcAft>
                  <a:spcPts val="150"/>
                </a:spcAft>
                <a:buFont typeface="Arial" panose="020B0604020202020204" pitchFamily="34" charset="0"/>
                <a:buChar char="•"/>
                <a:defRPr/>
              </a:pPr>
              <a:r>
                <a:rPr lang="en-US" sz="950" dirty="0">
                  <a:gradFill>
                    <a:gsLst>
                      <a:gs pos="10145">
                        <a:srgbClr val="505050"/>
                      </a:gs>
                      <a:gs pos="30000">
                        <a:srgbClr val="505050"/>
                      </a:gs>
                    </a:gsLst>
                    <a:lin ang="5400000" scaled="0"/>
                  </a:gradFill>
                  <a:latin typeface="Segoe UI Semilight"/>
                </a:rPr>
                <a:t>YouTube</a:t>
              </a:r>
            </a:p>
          </p:txBody>
        </p:sp>
      </p:grpSp>
      <p:sp>
        <p:nvSpPr>
          <p:cNvPr id="9" name="Rectangle 8"/>
          <p:cNvSpPr/>
          <p:nvPr/>
        </p:nvSpPr>
        <p:spPr bwMode="auto">
          <a:xfrm>
            <a:off x="5761103" y="754451"/>
            <a:ext cx="2133297" cy="205710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p:cNvSpPr/>
          <p:nvPr/>
        </p:nvSpPr>
        <p:spPr bwMode="auto">
          <a:xfrm>
            <a:off x="5784020" y="2970520"/>
            <a:ext cx="2133297" cy="16031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p:cNvSpPr/>
          <p:nvPr/>
        </p:nvSpPr>
        <p:spPr bwMode="auto">
          <a:xfrm>
            <a:off x="5784020" y="3993873"/>
            <a:ext cx="2133297" cy="16031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Rectangle 23"/>
          <p:cNvSpPr/>
          <p:nvPr/>
        </p:nvSpPr>
        <p:spPr bwMode="auto">
          <a:xfrm>
            <a:off x="5784020" y="4682824"/>
            <a:ext cx="2133297" cy="338222"/>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ectangle 24"/>
          <p:cNvSpPr/>
          <p:nvPr/>
        </p:nvSpPr>
        <p:spPr bwMode="auto">
          <a:xfrm>
            <a:off x="8136991" y="365674"/>
            <a:ext cx="2133297" cy="584119"/>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p:cNvSpPr/>
          <p:nvPr/>
        </p:nvSpPr>
        <p:spPr bwMode="auto">
          <a:xfrm>
            <a:off x="8136991" y="3653583"/>
            <a:ext cx="2133297" cy="1367464"/>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p:cNvSpPr/>
          <p:nvPr/>
        </p:nvSpPr>
        <p:spPr bwMode="auto">
          <a:xfrm>
            <a:off x="10512880" y="365674"/>
            <a:ext cx="1800493" cy="388776"/>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p:cNvSpPr/>
          <p:nvPr/>
        </p:nvSpPr>
        <p:spPr bwMode="auto">
          <a:xfrm>
            <a:off x="10503371" y="1082078"/>
            <a:ext cx="1810002" cy="375165"/>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p:cNvSpPr/>
          <p:nvPr/>
        </p:nvSpPr>
        <p:spPr bwMode="auto">
          <a:xfrm>
            <a:off x="10512880" y="2125857"/>
            <a:ext cx="1800493" cy="152352"/>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Rectangle 29"/>
          <p:cNvSpPr/>
          <p:nvPr/>
        </p:nvSpPr>
        <p:spPr bwMode="auto">
          <a:xfrm>
            <a:off x="10517611" y="3811935"/>
            <a:ext cx="1795761" cy="190664"/>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Rectangle 30"/>
          <p:cNvSpPr/>
          <p:nvPr/>
        </p:nvSpPr>
        <p:spPr bwMode="auto">
          <a:xfrm>
            <a:off x="10503371" y="4338571"/>
            <a:ext cx="1810002" cy="153281"/>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Rectangle 31"/>
          <p:cNvSpPr/>
          <p:nvPr/>
        </p:nvSpPr>
        <p:spPr bwMode="auto">
          <a:xfrm>
            <a:off x="10512880" y="5378486"/>
            <a:ext cx="1800493" cy="175884"/>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Rectangle 32"/>
          <p:cNvSpPr/>
          <p:nvPr/>
        </p:nvSpPr>
        <p:spPr bwMode="auto">
          <a:xfrm>
            <a:off x="10503371" y="6087694"/>
            <a:ext cx="1810002" cy="380946"/>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bwMode="auto">
          <a:xfrm>
            <a:off x="8137632" y="6611554"/>
            <a:ext cx="2132657" cy="380946"/>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5566402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400"/>
                                  </p:stCondLst>
                                  <p:childTnLst>
                                    <p:animMotion origin="layout" path="M -2.77508E-6 3.05493E-6 L -2.77508E-6 0.0665 " pathEditMode="relative" rAng="0" ptsTypes="AA">
                                      <p:cBhvr>
                                        <p:cTn id="9" dur="700" spd="-100000" fill="hold"/>
                                        <p:tgtEl>
                                          <p:spTgt spid="3"/>
                                        </p:tgtEl>
                                        <p:attrNameLst>
                                          <p:attrName>ppt_x</p:attrName>
                                          <p:attrName>ppt_y</p:attrName>
                                        </p:attrNameLst>
                                      </p:cBhvr>
                                      <p:rCtr x="0" y="3314"/>
                                    </p:animMotion>
                                  </p:childTnLst>
                                </p:cTn>
                              </p:par>
                              <p:par>
                                <p:cTn id="10" presetID="10" presetClass="entr" presetSubtype="0" fill="hold"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400"/>
                                  </p:stCondLst>
                                  <p:childTnLst>
                                    <p:animMotion origin="layout" path="M 2.38448E-6 -6.71811E-7 L 2.38448E-6 0.0665 " pathEditMode="relative" rAng="0" ptsTypes="AA">
                                      <p:cBhvr>
                                        <p:cTn id="14" dur="700" spd="-100000" fill="hold"/>
                                        <p:tgtEl>
                                          <p:spTgt spid="4"/>
                                        </p:tgtEl>
                                        <p:attrNameLst>
                                          <p:attrName>ppt_x</p:attrName>
                                          <p:attrName>ppt_y</p:attrName>
                                        </p:attrNameLst>
                                      </p:cBhvr>
                                      <p:rCtr x="0" y="3314"/>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400"/>
                                  </p:stCondLst>
                                  <p:childTnLst>
                                    <p:animMotion origin="layout" path="M 3.33333E-6 4.07407E-6 L 3.33333E-6 0.06643 " pathEditMode="relative" rAng="0" ptsTypes="AA">
                                      <p:cBhvr>
                                        <p:cTn id="19" dur="700" spd="-100000" fill="hold"/>
                                        <p:tgtEl>
                                          <p:spTgt spid="6"/>
                                        </p:tgtEl>
                                        <p:attrNameLst>
                                          <p:attrName>ppt_x</p:attrName>
                                          <p:attrName>ppt_y</p:attrName>
                                        </p:attrNameLst>
                                      </p:cBhvr>
                                      <p:rCtr x="0" y="3310"/>
                                    </p:animMotion>
                                  </p:childTnLst>
                                </p:cTn>
                              </p:par>
                              <p:par>
                                <p:cTn id="20" presetID="10" presetClass="entr" presetSubtype="0" fill="hold"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400"/>
                                  </p:stCondLst>
                                  <p:childTnLst>
                                    <p:animMotion origin="layout" path="M -1.85091E-6 -2.06083E-6 L -1.85091E-6 0.0665 " pathEditMode="relative" rAng="0" ptsTypes="AA">
                                      <p:cBhvr>
                                        <p:cTn id="24" dur="700" spd="-100000" fill="hold"/>
                                        <p:tgtEl>
                                          <p:spTgt spid="7"/>
                                        </p:tgtEl>
                                        <p:attrNameLst>
                                          <p:attrName>ppt_x</p:attrName>
                                          <p:attrName>ppt_y</p:attrName>
                                        </p:attrNameLst>
                                      </p:cBhvr>
                                      <p:rCtr x="0" y="3314"/>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p>
        </p:txBody>
      </p:sp>
      <p:sp>
        <p:nvSpPr>
          <p:cNvPr id="8" name="Text Placeholder 2"/>
          <p:cNvSpPr txBox="1">
            <a:spLocks/>
          </p:cNvSpPr>
          <p:nvPr/>
        </p:nvSpPr>
        <p:spPr>
          <a:xfrm>
            <a:off x="268225" y="2405217"/>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Visually design workflows in the cloud</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Express logic through powerful control flow</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functions and APIs</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Utilize declarative definition to work with CI/CD</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6F17BFEF-EB92-4B97-9B47-41CF60027DAA}"/>
              </a:ext>
            </a:extLst>
          </p:cNvPr>
          <p:cNvPicPr>
            <a:picLocks noChangeAspect="1"/>
          </p:cNvPicPr>
          <p:nvPr/>
        </p:nvPicPr>
        <p:blipFill>
          <a:blip r:embed="rId3"/>
          <a:stretch>
            <a:fillRect/>
          </a:stretch>
        </p:blipFill>
        <p:spPr>
          <a:xfrm>
            <a:off x="4391764" y="499507"/>
            <a:ext cx="8382792" cy="5995511"/>
          </a:xfrm>
          <a:prstGeom prst="rect">
            <a:avLst/>
          </a:prstGeom>
        </p:spPr>
      </p:pic>
    </p:spTree>
    <p:extLst>
      <p:ext uri="{BB962C8B-B14F-4D97-AF65-F5344CB8AC3E}">
        <p14:creationId xmlns:p14="http://schemas.microsoft.com/office/powerpoint/2010/main" val="317235612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84" y="500"/>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itle 1"/>
          <p:cNvSpPr txBox="1">
            <a:spLocks/>
          </p:cNvSpPr>
          <p:nvPr/>
        </p:nvSpPr>
        <p:spPr>
          <a:xfrm>
            <a:off x="275482" y="500"/>
            <a:ext cx="3657080" cy="6993533"/>
          </a:xfrm>
          <a:prstGeom prst="rect">
            <a:avLst/>
          </a:prstGeom>
        </p:spPr>
        <p:txBody>
          <a:bodyPr vert="horz" wrap="square" lIns="149217" tIns="93260" rIns="149217" bIns="9326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Logic Apps connectors—Over 200 and growing</a:t>
            </a:r>
            <a:endParaRPr kumimoji="0" lang="en-NZ"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11" name="Group 10"/>
          <p:cNvGrpSpPr/>
          <p:nvPr/>
        </p:nvGrpSpPr>
        <p:grpSpPr>
          <a:xfrm>
            <a:off x="4562874" y="440076"/>
            <a:ext cx="7129245" cy="1265445"/>
            <a:chOff x="4472948" y="431483"/>
            <a:chExt cx="6990090" cy="1240745"/>
          </a:xfrm>
        </p:grpSpPr>
        <p:pic>
          <p:nvPicPr>
            <p:cNvPr id="1028" name="Picture 4" descr="Image result for github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03037" y="758818"/>
              <a:ext cx="2260001" cy="751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2948" y="431483"/>
              <a:ext cx="3252192" cy="1240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9805" y="562137"/>
              <a:ext cx="979436" cy="97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904359" y="3898855"/>
            <a:ext cx="6996006" cy="1323387"/>
            <a:chOff x="4950923" y="3490665"/>
            <a:chExt cx="6859452" cy="1297556"/>
          </a:xfrm>
        </p:grpSpPr>
        <p:pic>
          <p:nvPicPr>
            <p:cNvPr id="1032" name="Picture 8" descr="Image result for slack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93705" y="4001011"/>
              <a:ext cx="1910071" cy="54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0923" y="3490665"/>
              <a:ext cx="1964984" cy="1220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575" y="3507423"/>
              <a:ext cx="1828800" cy="1280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706319" y="2163631"/>
            <a:ext cx="7498216" cy="1250148"/>
            <a:chOff x="4711625" y="1818974"/>
            <a:chExt cx="7351860" cy="1225747"/>
          </a:xfrm>
        </p:grpSpPr>
        <p:pic>
          <p:nvPicPr>
            <p:cNvPr id="1026" name="Picture 2" descr="Image result for facebook logo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1625" y="2159592"/>
              <a:ext cx="2590991" cy="544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03037" y="1818974"/>
              <a:ext cx="2860448" cy="12257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85792" y="2015229"/>
              <a:ext cx="1378492" cy="76059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6206027" y="5813641"/>
            <a:ext cx="4718235" cy="820073"/>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1200" cap="none" spc="0" normalizeH="0" baseline="0" noProof="0">
                <a:ln>
                  <a:noFill/>
                </a:ln>
                <a:solidFill>
                  <a:srgbClr val="0078D7"/>
                </a:solidFill>
                <a:effectLst/>
                <a:uLnTx/>
                <a:uFillTx/>
                <a:latin typeface="Segoe UI Semilight"/>
                <a:ea typeface="+mn-ea"/>
                <a:cs typeface="+mn-cs"/>
              </a:rPr>
              <a:t>….and more!</a:t>
            </a:r>
          </a:p>
        </p:txBody>
      </p:sp>
      <p:sp>
        <p:nvSpPr>
          <p:cNvPr id="2" name="Rectangle 1">
            <a:extLst>
              <a:ext uri="{FF2B5EF4-FFF2-40B4-BE49-F238E27FC236}">
                <a16:creationId xmlns:a16="http://schemas.microsoft.com/office/drawing/2014/main" id="{E25BDC9B-2F0C-425C-8FA2-27F44428662B}"/>
              </a:ext>
            </a:extLst>
          </p:cNvPr>
          <p:cNvSpPr/>
          <p:nvPr/>
        </p:nvSpPr>
        <p:spPr>
          <a:xfrm>
            <a:off x="6096249" y="3309840"/>
            <a:ext cx="243978" cy="374846"/>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63523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2.25428E-6 0.04607 L 2.25428E-6 2.41943E-6 " pathEditMode="relative" rAng="0" ptsTypes="AA">
                                      <p:cBhvr>
                                        <p:cTn id="14" dur="1000" fill="hold"/>
                                        <p:tgtEl>
                                          <p:spTgt spid="12"/>
                                        </p:tgtEl>
                                        <p:attrNameLst>
                                          <p:attrName>ppt_x</p:attrName>
                                          <p:attrName>ppt_y</p:attrName>
                                        </p:attrNameLst>
                                      </p:cBhvr>
                                      <p:rCtr x="0" y="-2315"/>
                                    </p:animMotion>
                                  </p:childTnLst>
                                </p:cTn>
                              </p:par>
                              <p:par>
                                <p:cTn id="15" presetID="10" presetClass="entr" presetSubtype="0" fill="hold"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2.25428E-6 0.04607 L 2.25428E-6 2.41943E-6 " pathEditMode="relative" rAng="0" ptsTypes="AA">
                                      <p:cBhvr>
                                        <p:cTn id="19" dur="1000" fill="hold"/>
                                        <p:tgtEl>
                                          <p:spTgt spid="10"/>
                                        </p:tgtEl>
                                        <p:attrNameLst>
                                          <p:attrName>ppt_x</p:attrName>
                                          <p:attrName>ppt_y</p:attrName>
                                        </p:attrNameLst>
                                      </p:cBhvr>
                                      <p:rCtr x="0" y="-2315"/>
                                    </p:animMotion>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1.875E-6 -0.04491 L -1.875E-6 -3.7037E-7 " pathEditMode="relative" rAng="0" ptsTypes="AA">
                                      <p:cBhvr>
                                        <p:cTn id="24" dur="1000" fill="hold"/>
                                        <p:tgtEl>
                                          <p:spTgt spid="1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0794" y="6027721"/>
            <a:ext cx="6058580"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49483" y="6014032"/>
            <a:ext cx="1194753" cy="756408"/>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3264" kern="0" dirty="0">
                <a:latin typeface="Segoe UI"/>
              </a:rPr>
              <a:t>PaaS</a:t>
            </a:r>
          </a:p>
        </p:txBody>
      </p:sp>
      <p:sp>
        <p:nvSpPr>
          <p:cNvPr id="28" name="TextBox 27"/>
          <p:cNvSpPr txBox="1"/>
          <p:nvPr/>
        </p:nvSpPr>
        <p:spPr>
          <a:xfrm>
            <a:off x="5034526" y="6014031"/>
            <a:ext cx="892294"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IaaS</a:t>
            </a:r>
          </a:p>
        </p:txBody>
      </p:sp>
      <p:sp>
        <p:nvSpPr>
          <p:cNvPr id="27" name="TextBox 26"/>
          <p:cNvSpPr txBox="1"/>
          <p:nvPr/>
        </p:nvSpPr>
        <p:spPr>
          <a:xfrm>
            <a:off x="256369" y="6014031"/>
            <a:ext cx="1990956"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On-Premises</a:t>
            </a:r>
          </a:p>
        </p:txBody>
      </p:sp>
      <p:cxnSp>
        <p:nvCxnSpPr>
          <p:cNvPr id="11" name="Straight Arrow Connector 10"/>
          <p:cNvCxnSpPr>
            <a:cxnSpLocks/>
          </p:cNvCxnSpPr>
          <p:nvPr/>
        </p:nvCxnSpPr>
        <p:spPr>
          <a:xfrm>
            <a:off x="-10794" y="6027721"/>
            <a:ext cx="880945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372"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466"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4979337" y="4259320"/>
            <a:ext cx="874071" cy="58614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270183" y="3544363"/>
            <a:ext cx="1340102" cy="1340102"/>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498611" y="3544363"/>
            <a:ext cx="1340102" cy="1340102"/>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041754" y="3544363"/>
            <a:ext cx="1340102" cy="1340102"/>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3950931" y="4189428"/>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722503" y="4189428"/>
            <a:ext cx="120703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244905" y="3635203"/>
            <a:ext cx="614162" cy="4118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sp>
        <p:nvSpPr>
          <p:cNvPr id="121" name="TextBox 120">
            <a:extLst>
              <a:ext uri="{FF2B5EF4-FFF2-40B4-BE49-F238E27FC236}">
                <a16:creationId xmlns:a16="http://schemas.microsoft.com/office/drawing/2014/main" id="{B27BA939-472B-45D9-8290-34BBCA5C3672}"/>
              </a:ext>
            </a:extLst>
          </p:cNvPr>
          <p:cNvSpPr txBox="1"/>
          <p:nvPr/>
        </p:nvSpPr>
        <p:spPr>
          <a:xfrm>
            <a:off x="232724" y="1171677"/>
            <a:ext cx="11336348" cy="185203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698">
              <a:defRPr/>
            </a:pPr>
            <a:r>
              <a:rPr lang="en-US" sz="2800" dirty="0">
                <a:gradFill>
                  <a:gsLst>
                    <a:gs pos="1250">
                      <a:srgbClr val="353535"/>
                    </a:gs>
                    <a:gs pos="100000">
                      <a:srgbClr val="353535"/>
                    </a:gs>
                  </a:gsLst>
                  <a:lin ang="5400000" scaled="0"/>
                </a:gradFill>
              </a:rPr>
              <a:t>What is the right </a:t>
            </a:r>
            <a:r>
              <a:rPr lang="en-US" sz="2800" b="1" dirty="0">
                <a:gradFill>
                  <a:gsLst>
                    <a:gs pos="1250">
                      <a:srgbClr val="353535"/>
                    </a:gs>
                    <a:gs pos="100000">
                      <a:srgbClr val="353535"/>
                    </a:gs>
                  </a:gsLst>
                  <a:lin ang="5400000" scaled="0"/>
                </a:gradFill>
              </a:rPr>
              <a:t>size</a:t>
            </a:r>
            <a:r>
              <a:rPr lang="en-US" sz="2800" dirty="0">
                <a:gradFill>
                  <a:gsLst>
                    <a:gs pos="1250">
                      <a:srgbClr val="353535"/>
                    </a:gs>
                    <a:gs pos="100000">
                      <a:srgbClr val="353535"/>
                    </a:gs>
                  </a:gsLst>
                  <a:lin ang="5400000" scaled="0"/>
                </a:gradFill>
              </a:rPr>
              <a:t> of </a:t>
            </a:r>
            <a:r>
              <a:rPr lang="en-US" sz="2800" b="1" dirty="0">
                <a:gradFill>
                  <a:gsLst>
                    <a:gs pos="1250">
                      <a:srgbClr val="353535"/>
                    </a:gs>
                    <a:gs pos="100000">
                      <a:srgbClr val="353535"/>
                    </a:gs>
                  </a:gsLst>
                  <a:lin ang="5400000" scaled="0"/>
                </a:gradFill>
              </a:rPr>
              <a:t>“servers”</a:t>
            </a:r>
            <a:r>
              <a:rPr lang="en-US" sz="2800" dirty="0">
                <a:gradFill>
                  <a:gsLst>
                    <a:gs pos="1250">
                      <a:srgbClr val="353535"/>
                    </a:gs>
                    <a:gs pos="100000">
                      <a:srgbClr val="353535"/>
                    </a:gs>
                  </a:gsLst>
                  <a:lin ang="5400000" scaled="0"/>
                </a:gradFill>
              </a:rPr>
              <a:t> for my business needs?</a:t>
            </a:r>
          </a:p>
          <a:p>
            <a:pPr algn="ctr" defTabSz="913698">
              <a:defRPr/>
            </a:pPr>
            <a:r>
              <a:rPr lang="en-US" sz="2800" dirty="0">
                <a:gradFill>
                  <a:gsLst>
                    <a:gs pos="1250">
                      <a:srgbClr val="353535"/>
                    </a:gs>
                    <a:gs pos="100000">
                      <a:srgbClr val="353535"/>
                    </a:gs>
                  </a:gsLst>
                  <a:lin ang="5400000" scaled="0"/>
                </a:gradFill>
              </a:rPr>
              <a:t>How can I increase</a:t>
            </a:r>
            <a:r>
              <a:rPr lang="en-US" sz="2800" b="1" dirty="0">
                <a:gradFill>
                  <a:gsLst>
                    <a:gs pos="1250">
                      <a:srgbClr val="353535"/>
                    </a:gs>
                    <a:gs pos="100000">
                      <a:srgbClr val="353535"/>
                    </a:gs>
                  </a:gsLst>
                  <a:lin ang="5400000" scaled="0"/>
                </a:gradFill>
              </a:rPr>
              <a:t> “server”</a:t>
            </a:r>
            <a:r>
              <a:rPr lang="en-US" sz="2800" dirty="0">
                <a:gradFill>
                  <a:gsLst>
                    <a:gs pos="1250">
                      <a:srgbClr val="353535"/>
                    </a:gs>
                    <a:gs pos="100000">
                      <a:srgbClr val="353535"/>
                    </a:gs>
                  </a:gsLst>
                  <a:lin ang="5400000" scaled="0"/>
                </a:gradFill>
              </a:rPr>
              <a:t> utilization?</a:t>
            </a:r>
          </a:p>
          <a:p>
            <a:pPr algn="ctr" defTabSz="913698">
              <a:defRPr/>
            </a:pPr>
            <a:r>
              <a:rPr lang="en-US" sz="2800" dirty="0">
                <a:gradFill>
                  <a:gsLst>
                    <a:gs pos="1250">
                      <a:srgbClr val="353535"/>
                    </a:gs>
                    <a:gs pos="100000">
                      <a:srgbClr val="353535"/>
                    </a:gs>
                  </a:gsLst>
                  <a:lin ang="5400000" scaled="0"/>
                </a:gradFill>
              </a:rPr>
              <a:t>How many </a:t>
            </a:r>
            <a:r>
              <a:rPr lang="en-US" sz="2800" b="1" dirty="0">
                <a:gradFill>
                  <a:gsLst>
                    <a:gs pos="1250">
                      <a:srgbClr val="353535"/>
                    </a:gs>
                    <a:gs pos="100000">
                      <a:srgbClr val="353535"/>
                    </a:gs>
                  </a:gsLst>
                  <a:lin ang="5400000" scaled="0"/>
                </a:gradFill>
              </a:rPr>
              <a:t>“servers” </a:t>
            </a:r>
            <a:r>
              <a:rPr lang="en-US" sz="2800" dirty="0">
                <a:gradFill>
                  <a:gsLst>
                    <a:gs pos="1250">
                      <a:srgbClr val="353535"/>
                    </a:gs>
                    <a:gs pos="100000">
                      <a:srgbClr val="353535"/>
                    </a:gs>
                  </a:gsLst>
                  <a:lin ang="5400000" scaled="0"/>
                </a:gradFill>
              </a:rPr>
              <a:t>do I need?</a:t>
            </a:r>
          </a:p>
          <a:p>
            <a:pPr algn="ctr" defTabSz="913698">
              <a:defRPr/>
            </a:pPr>
            <a:r>
              <a:rPr lang="en-US" sz="2800" dirty="0">
                <a:gradFill>
                  <a:gsLst>
                    <a:gs pos="1250">
                      <a:srgbClr val="353535"/>
                    </a:gs>
                    <a:gs pos="100000">
                      <a:srgbClr val="353535"/>
                    </a:gs>
                  </a:gsLst>
                  <a:lin ang="5400000" scaled="0"/>
                </a:gradFill>
              </a:rPr>
              <a:t>How can I </a:t>
            </a:r>
            <a:r>
              <a:rPr lang="en-US" sz="2800" b="1" dirty="0">
                <a:gradFill>
                  <a:gsLst>
                    <a:gs pos="1250">
                      <a:srgbClr val="353535"/>
                    </a:gs>
                    <a:gs pos="100000">
                      <a:srgbClr val="353535"/>
                    </a:gs>
                  </a:gsLst>
                  <a:lin ang="5400000" scaled="0"/>
                </a:gradFill>
              </a:rPr>
              <a:t>scale</a:t>
            </a:r>
            <a:r>
              <a:rPr lang="en-US" sz="2800" dirty="0">
                <a:gradFill>
                  <a:gsLst>
                    <a:gs pos="1250">
                      <a:srgbClr val="353535"/>
                    </a:gs>
                    <a:gs pos="100000">
                      <a:srgbClr val="353535"/>
                    </a:gs>
                  </a:gsLst>
                  <a:lin ang="5400000" scaled="0"/>
                </a:gradFill>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755763" y="6592915"/>
            <a:ext cx="4841399" cy="329654"/>
          </a:xfrm>
          <a:prstGeom prst="rect">
            <a:avLst/>
          </a:prstGeom>
        </p:spPr>
        <p:txBody>
          <a:bodyPr vert="horz" lIns="93247" tIns="46623" rIns="93247" bIns="4662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3641364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68415" y="2028566"/>
            <a:ext cx="7396579" cy="959602"/>
            <a:chOff x="3641081" y="2013171"/>
            <a:chExt cx="7252206" cy="940872"/>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a:solidFill>
                    <a:srgbClr val="0078D4"/>
                  </a:solidFill>
                  <a:latin typeface="Selawik Semibold" panose="020B0702040204020203" pitchFamily="34" charset="0"/>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74846"/>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a:buNone/>
                <a:defRPr/>
              </a:pPr>
              <a:r>
                <a:rPr lang="en-US" sz="2040">
                  <a:solidFill>
                    <a:srgbClr val="000000"/>
                  </a:solidFill>
                  <a:latin typeface="Segoe UI" panose="020B0502040204020203" pitchFamily="34" charset="0"/>
                  <a:cs typeface="Segoe UI" panose="020B0502040204020203" pitchFamily="34" charset="0"/>
                </a:rPr>
                <a:t>Create Logic App using Azure Portal</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14013" y="2034186"/>
            <a:ext cx="2379291" cy="223082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36889540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sitting in a cage&#10;&#10;Description generated with high confidence">
            <a:extLst>
              <a:ext uri="{FF2B5EF4-FFF2-40B4-BE49-F238E27FC236}">
                <a16:creationId xmlns:a16="http://schemas.microsoft.com/office/drawing/2014/main" id="{152BC5A0-DDF7-402F-917F-4C1F7413CCD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flipH="1">
            <a:off x="6218237" y="-2"/>
            <a:ext cx="6218239" cy="6994525"/>
          </a:xfrm>
          <a:custGeom>
            <a:avLst/>
            <a:gdLst>
              <a:gd name="connsiteX0" fmla="*/ 6218239 w 6218239"/>
              <a:gd name="connsiteY0" fmla="*/ 0 h 6994525"/>
              <a:gd name="connsiteX1" fmla="*/ 0 w 6218239"/>
              <a:gd name="connsiteY1" fmla="*/ 0 h 6994525"/>
              <a:gd name="connsiteX2" fmla="*/ 0 w 6218239"/>
              <a:gd name="connsiteY2" fmla="*/ 6994525 h 6994525"/>
              <a:gd name="connsiteX3" fmla="*/ 2928169 w 62182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6218239" h="6994525">
                <a:moveTo>
                  <a:pt x="6218239" y="0"/>
                </a:moveTo>
                <a:lnTo>
                  <a:pt x="0" y="0"/>
                </a:lnTo>
                <a:lnTo>
                  <a:pt x="0" y="6994525"/>
                </a:lnTo>
                <a:lnTo>
                  <a:pt x="2928169" y="6994525"/>
                </a:lnTo>
                <a:close/>
              </a:path>
            </a:pathLst>
          </a:custGeom>
        </p:spPr>
      </p:pic>
      <p:pic>
        <p:nvPicPr>
          <p:cNvPr id="2054" name="Picture 6" descr="Image result for fujifilm logo png">
            <a:extLst>
              <a:ext uri="{FF2B5EF4-FFF2-40B4-BE49-F238E27FC236}">
                <a16:creationId xmlns:a16="http://schemas.microsoft.com/office/drawing/2014/main" id="{98598BB1-0A57-44AC-91A5-C115D9B2C2C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1436" y="332735"/>
            <a:ext cx="2562787" cy="43567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D20D90-93E3-4CAE-A05C-7C52F9878527}"/>
              </a:ext>
            </a:extLst>
          </p:cNvPr>
          <p:cNvSpPr txBox="1"/>
          <p:nvPr/>
        </p:nvSpPr>
        <p:spPr>
          <a:xfrm>
            <a:off x="188346" y="925449"/>
            <a:ext cx="6239347"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FUJIFILM Software, the software arm of the multinational photography and imaging company, started using Functions </a:t>
            </a:r>
            <a:b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to develop its file management solution, called IMAGE WORKS, </a:t>
            </a:r>
            <a:b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in separate service units. This, along with implementing </a:t>
            </a:r>
            <a:b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microservices with Functions, boosted the solution’s stability and helped FUJIFILM cut development time for new functions by 75%.</a:t>
            </a:r>
          </a:p>
        </p:txBody>
      </p:sp>
      <p:grpSp>
        <p:nvGrpSpPr>
          <p:cNvPr id="2049" name="Group 2048">
            <a:extLst>
              <a:ext uri="{FF2B5EF4-FFF2-40B4-BE49-F238E27FC236}">
                <a16:creationId xmlns:a16="http://schemas.microsoft.com/office/drawing/2014/main" id="{C91FBF69-E5DA-4C7E-8E15-7E6F50FDA0CB}"/>
              </a:ext>
            </a:extLst>
          </p:cNvPr>
          <p:cNvGrpSpPr/>
          <p:nvPr/>
        </p:nvGrpSpPr>
        <p:grpSpPr>
          <a:xfrm>
            <a:off x="255496" y="3130158"/>
            <a:ext cx="7540967" cy="3114338"/>
            <a:chOff x="242049" y="3062339"/>
            <a:chExt cx="7540967" cy="3114338"/>
          </a:xfrm>
        </p:grpSpPr>
        <p:sp>
          <p:nvSpPr>
            <p:cNvPr id="19" name="Rectangle 18">
              <a:extLst>
                <a:ext uri="{FF2B5EF4-FFF2-40B4-BE49-F238E27FC236}">
                  <a16:creationId xmlns:a16="http://schemas.microsoft.com/office/drawing/2014/main" id="{C3C1699F-B3EF-4F86-A69A-BF48976FF7E3}"/>
                </a:ext>
              </a:extLst>
            </p:cNvPr>
            <p:cNvSpPr/>
            <p:nvPr/>
          </p:nvSpPr>
          <p:spPr>
            <a:xfrm>
              <a:off x="712779" y="3074402"/>
              <a:ext cx="3331228" cy="304698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78D7"/>
                      </a:gs>
                      <a:gs pos="85000">
                        <a:srgbClr val="0078D7"/>
                      </a:gs>
                    </a:gsLst>
                    <a:lin ang="16200000" scaled="1"/>
                  </a:gradFill>
                  <a:effectLst/>
                  <a:uLnTx/>
                  <a:uFillTx/>
                  <a:latin typeface="Segoe UI Light" panose="020B0502040204020203" pitchFamily="34" charset="0"/>
                  <a:ea typeface="+mn-ea"/>
                  <a:cs typeface="Segoe UI Light" panose="020B0502040204020203" pitchFamily="34" charset="0"/>
                </a:rPr>
                <a:t>A long development and build period can lead to missed business opportunities. So Azure deserves high praise for helping us get to a fully validated release in six months.</a:t>
              </a:r>
            </a:p>
          </p:txBody>
        </p:sp>
        <p:sp>
          <p:nvSpPr>
            <p:cNvPr id="20" name="Rectangle 19">
              <a:extLst>
                <a:ext uri="{FF2B5EF4-FFF2-40B4-BE49-F238E27FC236}">
                  <a16:creationId xmlns:a16="http://schemas.microsoft.com/office/drawing/2014/main" id="{C55E04F8-12C4-43F1-A532-07B938638AB6}"/>
                </a:ext>
              </a:extLst>
            </p:cNvPr>
            <p:cNvSpPr/>
            <p:nvPr/>
          </p:nvSpPr>
          <p:spPr>
            <a:xfrm>
              <a:off x="4333596" y="5234425"/>
              <a:ext cx="3449420"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Daichi Hayata</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Design Leader</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Advanced Solutions Group, IMAGE WORKS Team</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FUJIFILM Software</a:t>
              </a:r>
            </a:p>
          </p:txBody>
        </p:sp>
        <p:cxnSp>
          <p:nvCxnSpPr>
            <p:cNvPr id="23" name="Straight Connector 22">
              <a:extLst>
                <a:ext uri="{FF2B5EF4-FFF2-40B4-BE49-F238E27FC236}">
                  <a16:creationId xmlns:a16="http://schemas.microsoft.com/office/drawing/2014/main" id="{5DF63089-641B-4E2A-9ACC-2D0DFCD8A7E0}"/>
                </a:ext>
              </a:extLst>
            </p:cNvPr>
            <p:cNvCxnSpPr>
              <a:cxnSpLocks/>
            </p:cNvCxnSpPr>
            <p:nvPr/>
          </p:nvCxnSpPr>
          <p:spPr>
            <a:xfrm>
              <a:off x="4188802" y="3337118"/>
              <a:ext cx="0" cy="255069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3E645580-4E64-46B9-8A21-7062F762C18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33" name="Picture 32">
              <a:extLst>
                <a:ext uri="{FF2B5EF4-FFF2-40B4-BE49-F238E27FC236}">
                  <a16:creationId xmlns:a16="http://schemas.microsoft.com/office/drawing/2014/main" id="{B640C2A3-1C03-42B8-9B0D-13A80EB586F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rot="10800000">
              <a:off x="1889902" y="5756233"/>
              <a:ext cx="470647" cy="420444"/>
            </a:xfrm>
            <a:prstGeom prst="rect">
              <a:avLst/>
            </a:prstGeom>
          </p:spPr>
        </p:pic>
      </p:grpSp>
      <p:cxnSp>
        <p:nvCxnSpPr>
          <p:cNvPr id="53" name="Straight Connector 52">
            <a:extLst>
              <a:ext uri="{FF2B5EF4-FFF2-40B4-BE49-F238E27FC236}">
                <a16:creationId xmlns:a16="http://schemas.microsoft.com/office/drawing/2014/main" id="{702293C8-76C7-4C06-AB30-B2AD9EC3CFED}"/>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14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2BC5A0-DDF7-402F-917F-4C1F7413C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18237" y="11278"/>
            <a:ext cx="6218239" cy="6971964"/>
          </a:xfrm>
          <a:custGeom>
            <a:avLst/>
            <a:gdLst>
              <a:gd name="connsiteX0" fmla="*/ 6218239 w 6218239"/>
              <a:gd name="connsiteY0" fmla="*/ 0 h 6994525"/>
              <a:gd name="connsiteX1" fmla="*/ 0 w 6218239"/>
              <a:gd name="connsiteY1" fmla="*/ 0 h 6994525"/>
              <a:gd name="connsiteX2" fmla="*/ 0 w 6218239"/>
              <a:gd name="connsiteY2" fmla="*/ 6994525 h 6994525"/>
              <a:gd name="connsiteX3" fmla="*/ 2928169 w 6218239"/>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6218239" h="6994525">
                <a:moveTo>
                  <a:pt x="6218239" y="0"/>
                </a:moveTo>
                <a:lnTo>
                  <a:pt x="0" y="0"/>
                </a:lnTo>
                <a:lnTo>
                  <a:pt x="0" y="6994525"/>
                </a:lnTo>
                <a:lnTo>
                  <a:pt x="2928169" y="6994525"/>
                </a:lnTo>
                <a:close/>
              </a:path>
            </a:pathLst>
          </a:custGeom>
        </p:spPr>
      </p:pic>
      <p:pic>
        <p:nvPicPr>
          <p:cNvPr id="2054" name="Picture 6">
            <a:extLst>
              <a:ext uri="{FF2B5EF4-FFF2-40B4-BE49-F238E27FC236}">
                <a16:creationId xmlns:a16="http://schemas.microsoft.com/office/drawing/2014/main" id="{98598BB1-0A57-44AC-91A5-C115D9B2C2C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89946" y="339080"/>
            <a:ext cx="2165675" cy="4229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D20D90-93E3-4CAE-A05C-7C52F9878527}"/>
              </a:ext>
            </a:extLst>
          </p:cNvPr>
          <p:cNvSpPr txBox="1"/>
          <p:nvPr/>
        </p:nvSpPr>
        <p:spPr>
          <a:xfrm>
            <a:off x="188346" y="925449"/>
            <a:ext cx="6239347"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Relativity wanted to improve the customer experience of its </a:t>
            </a:r>
            <a:r>
              <a:rPr kumimoji="0" lang="en-US" sz="1600" b="0" i="0" u="none" strike="noStrike" kern="1200" cap="none" spc="0" normalizeH="0" baseline="0" noProof="0" err="1">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RelativityOne</a:t>
            </a: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light" panose="020B0402040204020203" pitchFamily="34" charset="0"/>
                <a:ea typeface="+mn-ea"/>
                <a:cs typeface="Segoe UI Semilight" panose="020B0402040204020203" pitchFamily="34" charset="0"/>
              </a:rPr>
              <a:t> cloud-based e-discovery platform. The company decided to create a monitoring solution based on a serverless architecture powered by Microsoft Azure Functions that proactively identifies and resolves performance issues. Now, some projects that used to require a few months, can be completed in a few days.</a:t>
            </a:r>
          </a:p>
        </p:txBody>
      </p:sp>
      <p:grpSp>
        <p:nvGrpSpPr>
          <p:cNvPr id="2049" name="Group 2048">
            <a:extLst>
              <a:ext uri="{FF2B5EF4-FFF2-40B4-BE49-F238E27FC236}">
                <a16:creationId xmlns:a16="http://schemas.microsoft.com/office/drawing/2014/main" id="{C91FBF69-E5DA-4C7E-8E15-7E6F50FDA0CB}"/>
              </a:ext>
            </a:extLst>
          </p:cNvPr>
          <p:cNvGrpSpPr/>
          <p:nvPr/>
        </p:nvGrpSpPr>
        <p:grpSpPr>
          <a:xfrm>
            <a:off x="255496" y="3130158"/>
            <a:ext cx="7540967" cy="3483079"/>
            <a:chOff x="242049" y="3062339"/>
            <a:chExt cx="7540967" cy="3483079"/>
          </a:xfrm>
        </p:grpSpPr>
        <p:sp>
          <p:nvSpPr>
            <p:cNvPr id="19" name="Rectangle 18">
              <a:extLst>
                <a:ext uri="{FF2B5EF4-FFF2-40B4-BE49-F238E27FC236}">
                  <a16:creationId xmlns:a16="http://schemas.microsoft.com/office/drawing/2014/main" id="{C3C1699F-B3EF-4F86-A69A-BF48976FF7E3}"/>
                </a:ext>
              </a:extLst>
            </p:cNvPr>
            <p:cNvSpPr/>
            <p:nvPr/>
          </p:nvSpPr>
          <p:spPr>
            <a:xfrm>
              <a:off x="712779" y="3074402"/>
              <a:ext cx="3331228" cy="34163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0">
                        <a:srgbClr val="0078D7"/>
                      </a:gs>
                      <a:gs pos="85000">
                        <a:srgbClr val="0078D7"/>
                      </a:gs>
                    </a:gsLst>
                    <a:lin ang="16200000" scaled="1"/>
                  </a:gradFill>
                  <a:effectLst/>
                  <a:uLnTx/>
                  <a:uFillTx/>
                  <a:latin typeface="Segoe UI Light" panose="020B0502040204020203" pitchFamily="34" charset="0"/>
                  <a:ea typeface="+mn-ea"/>
                  <a:cs typeface="Segoe UI Light" panose="020B0502040204020203" pitchFamily="34" charset="0"/>
                </a:rPr>
                <a:t>When we can develop a solution in a week using Azure Functions versus four months using traditional methods, that represents a drastic improvement in our ability to solve business-critical problems.</a:t>
              </a:r>
            </a:p>
          </p:txBody>
        </p:sp>
        <p:sp>
          <p:nvSpPr>
            <p:cNvPr id="20" name="Rectangle 19">
              <a:extLst>
                <a:ext uri="{FF2B5EF4-FFF2-40B4-BE49-F238E27FC236}">
                  <a16:creationId xmlns:a16="http://schemas.microsoft.com/office/drawing/2014/main" id="{C55E04F8-12C4-43F1-A532-07B938638AB6}"/>
                </a:ext>
              </a:extLst>
            </p:cNvPr>
            <p:cNvSpPr/>
            <p:nvPr/>
          </p:nvSpPr>
          <p:spPr>
            <a:xfrm>
              <a:off x="4333596" y="5234425"/>
              <a:ext cx="3449420"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Hristo</a:t>
              </a: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err="1">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Papazov</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Senior Software Engineer</a:t>
              </a:r>
              <a:b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light" panose="020B0402040204020203" pitchFamily="34" charset="0"/>
                  <a:ea typeface="+mn-ea"/>
                  <a:cs typeface="Segoe UI Semilight" panose="020B0402040204020203" pitchFamily="34" charset="0"/>
                </a:rPr>
                <a:t>Relativity</a:t>
              </a:r>
            </a:p>
          </p:txBody>
        </p:sp>
        <p:cxnSp>
          <p:nvCxnSpPr>
            <p:cNvPr id="23" name="Straight Connector 22">
              <a:extLst>
                <a:ext uri="{FF2B5EF4-FFF2-40B4-BE49-F238E27FC236}">
                  <a16:creationId xmlns:a16="http://schemas.microsoft.com/office/drawing/2014/main" id="{5DF63089-641B-4E2A-9ACC-2D0DFCD8A7E0}"/>
                </a:ext>
              </a:extLst>
            </p:cNvPr>
            <p:cNvCxnSpPr>
              <a:cxnSpLocks/>
            </p:cNvCxnSpPr>
            <p:nvPr/>
          </p:nvCxnSpPr>
          <p:spPr>
            <a:xfrm>
              <a:off x="4188802" y="3767426"/>
              <a:ext cx="0" cy="2550695"/>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3E645580-4E64-46B9-8A21-7062F762C18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a:off x="242049" y="3062339"/>
              <a:ext cx="470647" cy="420444"/>
            </a:xfrm>
            <a:prstGeom prst="rect">
              <a:avLst/>
            </a:prstGeom>
          </p:spPr>
        </p:pic>
        <p:pic>
          <p:nvPicPr>
            <p:cNvPr id="33" name="Picture 32">
              <a:extLst>
                <a:ext uri="{FF2B5EF4-FFF2-40B4-BE49-F238E27FC236}">
                  <a16:creationId xmlns:a16="http://schemas.microsoft.com/office/drawing/2014/main" id="{B640C2A3-1C03-42B8-9B0D-13A80EB586F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087" t="21946" r="32221" b="53667"/>
            <a:stretch/>
          </p:blipFill>
          <p:spPr>
            <a:xfrm rot="10800000">
              <a:off x="3059248" y="6124974"/>
              <a:ext cx="470647" cy="420444"/>
            </a:xfrm>
            <a:prstGeom prst="rect">
              <a:avLst/>
            </a:prstGeom>
          </p:spPr>
        </p:pic>
      </p:grpSp>
      <p:cxnSp>
        <p:nvCxnSpPr>
          <p:cNvPr id="53" name="Straight Connector 52">
            <a:extLst>
              <a:ext uri="{FF2B5EF4-FFF2-40B4-BE49-F238E27FC236}">
                <a16:creationId xmlns:a16="http://schemas.microsoft.com/office/drawing/2014/main" id="{702293C8-76C7-4C06-AB30-B2AD9EC3CFED}"/>
              </a:ext>
            </a:extLst>
          </p:cNvPr>
          <p:cNvCxnSpPr>
            <a:cxnSpLocks/>
          </p:cNvCxnSpPr>
          <p:nvPr/>
        </p:nvCxnSpPr>
        <p:spPr>
          <a:xfrm>
            <a:off x="6112042" y="-256674"/>
            <a:ext cx="3497970" cy="7419474"/>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96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ACE7-84D8-49CE-8CA0-13E0F2DDE48C}"/>
              </a:ext>
            </a:extLst>
          </p:cNvPr>
          <p:cNvSpPr>
            <a:spLocks noGrp="1"/>
          </p:cNvSpPr>
          <p:nvPr>
            <p:ph type="title"/>
          </p:nvPr>
        </p:nvSpPr>
        <p:spPr/>
        <p:txBody>
          <a:bodyPr/>
          <a:lstStyle/>
          <a:p>
            <a:r>
              <a:rPr lang="en-US">
                <a:cs typeface="Segoe UI Semibold"/>
              </a:rPr>
              <a:t>Thank You</a:t>
            </a:r>
            <a:endParaRPr lang="en-US"/>
          </a:p>
        </p:txBody>
      </p:sp>
      <p:pic>
        <p:nvPicPr>
          <p:cNvPr id="3" name="Picture 2" descr="A picture containing indoor, black, crossword puzzle, piece&#10;&#10;Description generated with high confidence">
            <a:extLst>
              <a:ext uri="{FF2B5EF4-FFF2-40B4-BE49-F238E27FC236}">
                <a16:creationId xmlns:a16="http://schemas.microsoft.com/office/drawing/2014/main" id="{B8A271F6-B212-4765-9BA1-F77ADBFC1836}"/>
              </a:ext>
            </a:extLst>
          </p:cNvPr>
          <p:cNvPicPr>
            <a:picLocks noChangeAspect="1"/>
          </p:cNvPicPr>
          <p:nvPr/>
        </p:nvPicPr>
        <p:blipFill>
          <a:blip r:embed="rId2"/>
          <a:stretch>
            <a:fillRect/>
          </a:stretch>
        </p:blipFill>
        <p:spPr>
          <a:xfrm>
            <a:off x="6216005" y="2717447"/>
            <a:ext cx="1454524" cy="1454524"/>
          </a:xfrm>
          <a:prstGeom prst="rect">
            <a:avLst/>
          </a:prstGeom>
        </p:spPr>
      </p:pic>
      <p:sp>
        <p:nvSpPr>
          <p:cNvPr id="4" name="TextBox 2">
            <a:extLst>
              <a:ext uri="{FF2B5EF4-FFF2-40B4-BE49-F238E27FC236}">
                <a16:creationId xmlns:a16="http://schemas.microsoft.com/office/drawing/2014/main" id="{6549DFAF-56A0-4A90-9A04-DF1D9EE10E7C}"/>
              </a:ext>
            </a:extLst>
          </p:cNvPr>
          <p:cNvSpPr txBox="1"/>
          <p:nvPr/>
        </p:nvSpPr>
        <p:spPr>
          <a:xfrm>
            <a:off x="3320507" y="3291038"/>
            <a:ext cx="274320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a:t>Please fill out </a:t>
            </a:r>
            <a:r>
              <a:rPr lang="en-US" sz="2000">
                <a:cs typeface="Segoe UI"/>
              </a:rPr>
              <a:t>survey</a:t>
            </a:r>
            <a:endParaRPr lang="en-US"/>
          </a:p>
        </p:txBody>
      </p:sp>
    </p:spTree>
    <p:extLst>
      <p:ext uri="{BB962C8B-B14F-4D97-AF65-F5344CB8AC3E}">
        <p14:creationId xmlns:p14="http://schemas.microsoft.com/office/powerpoint/2010/main" val="30512119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0794" y="6027721"/>
            <a:ext cx="880945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66044" y="6014031"/>
            <a:ext cx="975675"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PaaS</a:t>
            </a:r>
          </a:p>
        </p:txBody>
      </p:sp>
      <p:sp>
        <p:nvSpPr>
          <p:cNvPr id="28" name="TextBox 27"/>
          <p:cNvSpPr txBox="1"/>
          <p:nvPr/>
        </p:nvSpPr>
        <p:spPr>
          <a:xfrm>
            <a:off x="5034526" y="6014031"/>
            <a:ext cx="892294"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IaaS</a:t>
            </a:r>
          </a:p>
        </p:txBody>
      </p:sp>
      <p:sp>
        <p:nvSpPr>
          <p:cNvPr id="27" name="TextBox 26"/>
          <p:cNvSpPr txBox="1"/>
          <p:nvPr/>
        </p:nvSpPr>
        <p:spPr>
          <a:xfrm>
            <a:off x="256369" y="6014031"/>
            <a:ext cx="1990956" cy="634312"/>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2400" kern="0" dirty="0">
                <a:latin typeface="Segoe UI"/>
              </a:rPr>
              <a:t>On-Premises</a:t>
            </a:r>
          </a:p>
        </p:txBody>
      </p:sp>
      <p:cxnSp>
        <p:nvCxnSpPr>
          <p:cNvPr id="11" name="Straight Arrow Connector 10"/>
          <p:cNvCxnSpPr>
            <a:cxnSpLocks/>
          </p:cNvCxnSpPr>
          <p:nvPr/>
        </p:nvCxnSpPr>
        <p:spPr>
          <a:xfrm>
            <a:off x="-10793" y="6027721"/>
            <a:ext cx="11987620"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5523"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Oval 19"/>
          <p:cNvSpPr/>
          <p:nvPr/>
        </p:nvSpPr>
        <p:spPr bwMode="auto">
          <a:xfrm>
            <a:off x="5416372"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Oval 20"/>
          <p:cNvSpPr/>
          <p:nvPr/>
        </p:nvSpPr>
        <p:spPr bwMode="auto">
          <a:xfrm>
            <a:off x="8194466"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Oval 21"/>
          <p:cNvSpPr/>
          <p:nvPr/>
        </p:nvSpPr>
        <p:spPr bwMode="auto">
          <a:xfrm>
            <a:off x="10972560" y="5939837"/>
            <a:ext cx="175771" cy="175771"/>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10011728" y="6010616"/>
            <a:ext cx="2125019" cy="756408"/>
          </a:xfrm>
          <a:prstGeom prst="rect">
            <a:avLst/>
          </a:prstGeom>
          <a:noFill/>
        </p:spPr>
        <p:txBody>
          <a:bodyPr wrap="none" lIns="182776" tIns="146220" rIns="182776" bIns="146220" rtlCol="0">
            <a:spAutoFit/>
          </a:bodyPr>
          <a:lstStyle/>
          <a:p>
            <a:pPr defTabSz="913698">
              <a:lnSpc>
                <a:spcPct val="90000"/>
              </a:lnSpc>
              <a:spcAft>
                <a:spcPts val="600"/>
              </a:spcAft>
              <a:defRPr/>
            </a:pPr>
            <a:r>
              <a:rPr lang="en-US" sz="3264" kern="0" dirty="0" err="1">
                <a:latin typeface="Segoe UI"/>
              </a:rPr>
              <a:t>Serverless</a:t>
            </a:r>
            <a:endParaRPr lang="en-US" sz="3264" kern="0" dirty="0">
              <a:latin typeface="Segoe UI"/>
            </a:endParaRP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810325" y="2160834"/>
            <a:ext cx="2793234" cy="18731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2205">
              <a:defRPr/>
            </a:pPr>
            <a:endParaRPr lang="en-US" sz="1800" kern="0">
              <a:solidFill>
                <a:srgbClr val="353535"/>
              </a:solidFill>
              <a:latin typeface="Segoe UI Semilight"/>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57142" y="2545163"/>
            <a:ext cx="1340102" cy="1340102"/>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374386" y="2545163"/>
            <a:ext cx="1340102" cy="1340102"/>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314924" y="3190228"/>
            <a:ext cx="120703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896941" y="3190228"/>
            <a:ext cx="120703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44827" y="1415181"/>
            <a:ext cx="6162712" cy="53363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algn="ctr" defTabSz="913698">
              <a:defRPr/>
            </a:pPr>
            <a:r>
              <a:rPr lang="en-US" sz="2800" dirty="0">
                <a:gradFill>
                  <a:gsLst>
                    <a:gs pos="1250">
                      <a:srgbClr val="353535"/>
                    </a:gs>
                    <a:gs pos="100000">
                      <a:srgbClr val="353535"/>
                    </a:gs>
                  </a:gsLst>
                  <a:lin ang="5400000" scaled="0"/>
                </a:gradFill>
              </a:rPr>
              <a:t>How do I </a:t>
            </a:r>
            <a:r>
              <a:rPr lang="en-US" sz="2800" b="1" dirty="0">
                <a:gradFill>
                  <a:gsLst>
                    <a:gs pos="1250">
                      <a:srgbClr val="353535"/>
                    </a:gs>
                    <a:gs pos="100000">
                      <a:srgbClr val="353535"/>
                    </a:gs>
                  </a:gsLst>
                  <a:lin ang="5400000" scaled="0"/>
                </a:gradFill>
              </a:rPr>
              <a:t>architect</a:t>
            </a:r>
            <a:r>
              <a:rPr lang="en-US" sz="2800" dirty="0">
                <a:gradFill>
                  <a:gsLst>
                    <a:gs pos="1250">
                      <a:srgbClr val="353535"/>
                    </a:gs>
                    <a:gs pos="100000">
                      <a:srgbClr val="353535"/>
                    </a:gs>
                  </a:gsLst>
                  <a:lin ang="5400000" scaled="0"/>
                </a:gradFill>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661213" y="2601880"/>
            <a:ext cx="163533" cy="26233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270555" y="2382584"/>
            <a:ext cx="163533" cy="26233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418483" y="3167696"/>
            <a:ext cx="163533" cy="26233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6027823" y="3063907"/>
            <a:ext cx="163533" cy="26233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792847" y="3487433"/>
            <a:ext cx="163533" cy="26233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603684" y="2941705"/>
            <a:ext cx="163533" cy="26233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147738" y="3083996"/>
            <a:ext cx="163533" cy="26233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6004384" y="3628051"/>
            <a:ext cx="163533" cy="26233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117159" y="3579503"/>
            <a:ext cx="163533" cy="26233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800" kern="0">
                <a:solidFill>
                  <a:srgbClr val="353535"/>
                </a:solidFill>
                <a:latin typeface="Segoe UI Semilight"/>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637917" y="4398386"/>
            <a:ext cx="7138050" cy="917444"/>
          </a:xfrm>
          <a:prstGeom prst="rect">
            <a:avLst/>
          </a:prstGeom>
        </p:spPr>
        <p:txBody>
          <a:bodyPr vert="horz" wrap="square" lIns="149196" tIns="93247" rIns="149196" bIns="9324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r>
              <a:rPr lang="en-US" sz="3264" spc="-102">
                <a:gradFill>
                  <a:gsLst>
                    <a:gs pos="1250">
                      <a:srgbClr val="353535"/>
                    </a:gs>
                    <a:gs pos="100000">
                      <a:srgbClr val="353535"/>
                    </a:gs>
                  </a:gsLst>
                  <a:lin ang="5400000" scaled="0"/>
                </a:gradFill>
                <a:latin typeface="Segoe UI Light"/>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755763" y="6592915"/>
            <a:ext cx="4841399" cy="329654"/>
          </a:xfrm>
          <a:prstGeom prst="rect">
            <a:avLst/>
          </a:prstGeom>
        </p:spPr>
        <p:txBody>
          <a:bodyPr vert="horz" lIns="93247" tIns="46623" rIns="93247" bIns="46623"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2244">
                <a:solidFill>
                  <a:prstClr val="black"/>
                </a:solidFill>
                <a:latin typeface="Segoe UI" panose="020B0502040204020203" pitchFamily="34" charset="0"/>
                <a:cs typeface="Segoe UI" panose="020B0502040204020203" pitchFamily="34" charset="0"/>
              </a:rPr>
              <a:t>The “evolution” of application platforms</a:t>
            </a:r>
          </a:p>
        </p:txBody>
      </p:sp>
    </p:spTree>
    <p:extLst>
      <p:ext uri="{BB962C8B-B14F-4D97-AF65-F5344CB8AC3E}">
        <p14:creationId xmlns:p14="http://schemas.microsoft.com/office/powerpoint/2010/main" val="4131838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0D57-AB89-420C-A28A-F548C542F7A9}"/>
              </a:ext>
            </a:extLst>
          </p:cNvPr>
          <p:cNvSpPr>
            <a:spLocks noGrp="1"/>
          </p:cNvSpPr>
          <p:nvPr>
            <p:ph type="title"/>
          </p:nvPr>
        </p:nvSpPr>
        <p:spPr/>
        <p:txBody>
          <a:bodyPr/>
          <a:lstStyle/>
          <a:p>
            <a:r>
              <a:rPr lang="en-US" dirty="0"/>
              <a:t>What is serverless?</a:t>
            </a:r>
          </a:p>
        </p:txBody>
      </p:sp>
    </p:spTree>
    <p:extLst>
      <p:ext uri="{BB962C8B-B14F-4D97-AF65-F5344CB8AC3E}">
        <p14:creationId xmlns:p14="http://schemas.microsoft.com/office/powerpoint/2010/main" val="21311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0D57-AB89-420C-A28A-F548C542F7A9}"/>
              </a:ext>
            </a:extLst>
          </p:cNvPr>
          <p:cNvSpPr>
            <a:spLocks noGrp="1"/>
          </p:cNvSpPr>
          <p:nvPr>
            <p:ph type="title"/>
          </p:nvPr>
        </p:nvSpPr>
        <p:spPr>
          <a:xfrm>
            <a:off x="596951" y="2587565"/>
            <a:ext cx="6529149" cy="1017202"/>
          </a:xfrm>
        </p:spPr>
        <p:txBody>
          <a:bodyPr/>
          <a:lstStyle/>
          <a:p>
            <a:r>
              <a:rPr lang="en-US" dirty="0"/>
              <a:t>I need to run this CODE when this EVENT happens…</a:t>
            </a:r>
          </a:p>
        </p:txBody>
      </p:sp>
    </p:spTree>
    <p:extLst>
      <p:ext uri="{BB962C8B-B14F-4D97-AF65-F5344CB8AC3E}">
        <p14:creationId xmlns:p14="http://schemas.microsoft.com/office/powerpoint/2010/main" val="150666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Serverless: Focus on code, not plumbing</a:t>
            </a:r>
          </a:p>
        </p:txBody>
      </p:sp>
      <p:grpSp>
        <p:nvGrpSpPr>
          <p:cNvPr id="203" name="Group 202"/>
          <p:cNvGrpSpPr/>
          <p:nvPr/>
        </p:nvGrpSpPr>
        <p:grpSpPr>
          <a:xfrm>
            <a:off x="3937648" y="1213174"/>
            <a:ext cx="4275195" cy="5276592"/>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3247" tIns="149196" rIns="186494" bIns="149196" rtlCol="0">
              <a:spAutoFit/>
            </a:bodyPr>
            <a:lstStyle/>
            <a:p>
              <a:pPr algn="ctr" defTabSz="932597">
                <a:lnSpc>
                  <a:spcPct val="90000"/>
                </a:lnSpc>
                <a:spcAft>
                  <a:spcPts val="1224"/>
                </a:spcAft>
                <a:defRPr/>
              </a:pPr>
              <a:r>
                <a:rPr lang="en-US" sz="2244" dirty="0">
                  <a:latin typeface="Segoe UI Light"/>
                  <a:cs typeface="Segoe UI"/>
                </a:rPr>
                <a:t>Event-driven scale</a:t>
              </a:r>
            </a:p>
          </p:txBody>
        </p:sp>
      </p:grpSp>
      <p:grpSp>
        <p:nvGrpSpPr>
          <p:cNvPr id="204" name="Group 203"/>
          <p:cNvGrpSpPr/>
          <p:nvPr/>
        </p:nvGrpSpPr>
        <p:grpSpPr>
          <a:xfrm>
            <a:off x="7719095" y="857761"/>
            <a:ext cx="4986019" cy="5632004"/>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3247" tIns="149196" rIns="186494" bIns="149196" rtlCol="0">
              <a:spAutoFit/>
            </a:bodyPr>
            <a:lstStyle/>
            <a:p>
              <a:pPr algn="ctr" defTabSz="932597">
                <a:lnSpc>
                  <a:spcPct val="90000"/>
                </a:lnSpc>
                <a:spcAft>
                  <a:spcPts val="1224"/>
                </a:spcAft>
                <a:defRPr/>
              </a:pPr>
              <a:r>
                <a:rPr lang="en-US" sz="2244" dirty="0">
                  <a:latin typeface="Segoe UI Light"/>
                  <a:cs typeface="Segoe UI"/>
                </a:rPr>
                <a:t>Sub-second billing</a:t>
              </a:r>
            </a:p>
          </p:txBody>
        </p:sp>
      </p:grpSp>
      <p:grpSp>
        <p:nvGrpSpPr>
          <p:cNvPr id="202" name="Group 201"/>
          <p:cNvGrpSpPr/>
          <p:nvPr/>
        </p:nvGrpSpPr>
        <p:grpSpPr>
          <a:xfrm>
            <a:off x="843377" y="795430"/>
            <a:ext cx="2610919" cy="5694335"/>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3247" tIns="149196" rIns="186494" bIns="149196" rtlCol="0">
              <a:spAutoFit/>
            </a:bodyPr>
            <a:lstStyle/>
            <a:p>
              <a:pPr algn="ctr" defTabSz="932597">
                <a:lnSpc>
                  <a:spcPct val="90000"/>
                </a:lnSpc>
                <a:spcAft>
                  <a:spcPts val="1224"/>
                </a:spcAft>
                <a:defRPr/>
              </a:pPr>
              <a:r>
                <a:rPr lang="en-US" sz="2244" dirty="0">
                  <a:latin typeface="Segoe UI Light"/>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97">
                  <a:defRPr/>
                </a:pPr>
                <a:endParaRPr lang="en-US">
                  <a:solidFill>
                    <a:srgbClr val="FFFFFF"/>
                  </a:solidFill>
                  <a:latin typeface="Segoe UI Semilight"/>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394312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286198" y="4352779"/>
            <a:ext cx="5220333" cy="2072621"/>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dirty="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04700"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73">
                <a:defRPr/>
              </a:pPr>
              <a:r>
                <a:rPr lang="en-US" altLang="en-US" sz="1800" b="1" kern="0" dirty="0">
                  <a:solidFill>
                    <a:srgbClr val="FFFFFF"/>
                  </a:solidFill>
                  <a:latin typeface="Segoe UI" panose="020B0502040204020203" pitchFamily="34" charset="0"/>
                </a:rPr>
                <a:t>...</a:t>
              </a:r>
              <a:endParaRPr lang="en-US" altLang="en-US" sz="900" kern="0" dirty="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78553" y="6024906"/>
              <a:ext cx="834964"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17857" y="6024906"/>
              <a:ext cx="829577"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dirty="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5" y="4841872"/>
              <a:ext cx="120307"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3873">
                <a:defRPr/>
              </a:pPr>
              <a:r>
                <a:rPr lang="en-US" altLang="en-US" sz="1800" b="1" kern="0" dirty="0">
                  <a:solidFill>
                    <a:srgbClr val="FFFFFF"/>
                  </a:solidFill>
                  <a:latin typeface="Segoe UI" panose="020B0502040204020203" pitchFamily="34" charset="0"/>
                </a:rPr>
                <a:t>?</a:t>
              </a:r>
              <a:endParaRPr lang="en-US" altLang="en-US" sz="900" kern="0" dirty="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77532" y="6260060"/>
              <a:ext cx="2126013" cy="15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900" dirty="0">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900" dirty="0">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42728" y="2134205"/>
            <a:ext cx="5220333" cy="2072621"/>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51691" y="3774773"/>
              <a:ext cx="1400583"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97" kern="0" dirty="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17874" y="3774773"/>
              <a:ext cx="745183"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34637" y="3774773"/>
              <a:ext cx="904993"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42728" y="4352779"/>
            <a:ext cx="5220333" cy="2072621"/>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75145" y="6005909"/>
              <a:ext cx="992978"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88978" y="6005909"/>
              <a:ext cx="729021"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0117" y="6005909"/>
              <a:ext cx="935519"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286198" y="2134205"/>
            <a:ext cx="5220333" cy="2072621"/>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13698">
                <a:defRPr/>
              </a:pPr>
              <a:r>
                <a:rPr lang="en-US" sz="2000" kern="0" dirty="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69234" y="3774773"/>
              <a:ext cx="653607" cy="15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2158" y="3774773"/>
              <a:ext cx="500978"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900"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40605" y="3774773"/>
              <a:ext cx="1547825" cy="155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3873">
                <a:lnSpc>
                  <a:spcPct val="90000"/>
                </a:lnSpc>
                <a:defRPr/>
              </a:pPr>
              <a:r>
                <a:rPr lang="en-US" altLang="en-US" sz="1000" kern="0" dirty="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3">
                    <a:defRPr/>
                  </a:pPr>
                  <a:endParaRPr lang="en-US" sz="1800"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a:solidFill>
                      <a:srgbClr val="353535"/>
                    </a:solidFill>
                    <a:latin typeface="Segoe UI Semilight"/>
                  </a:endParaRPr>
                </a:p>
              </p:txBody>
            </p:sp>
          </p:grpSp>
        </p:grpSp>
      </p:grpSp>
      <p:sp>
        <p:nvSpPr>
          <p:cNvPr id="451" name="Rectangle 450"/>
          <p:cNvSpPr/>
          <p:nvPr/>
        </p:nvSpPr>
        <p:spPr>
          <a:xfrm>
            <a:off x="1764" y="496"/>
            <a:ext cx="12432948" cy="18868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a:solidFill>
                <a:prstClr val="white"/>
              </a:solidFill>
              <a:latin typeface="Calibri" panose="020F0502020204030204"/>
            </a:endParaRPr>
          </a:p>
        </p:txBody>
      </p:sp>
      <p:sp>
        <p:nvSpPr>
          <p:cNvPr id="452" name="Title 3"/>
          <p:cNvSpPr txBox="1">
            <a:spLocks/>
          </p:cNvSpPr>
          <p:nvPr/>
        </p:nvSpPr>
        <p:spPr>
          <a:xfrm>
            <a:off x="428682" y="560404"/>
            <a:ext cx="11886192" cy="55410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defRPr/>
            </a:pPr>
            <a:r>
              <a:rPr lang="en-US" sz="3672" spc="-104" dirty="0">
                <a:solidFill>
                  <a:prstClr val="white"/>
                </a:solidFill>
                <a:latin typeface="Calibri Light" panose="020F0302020204030204"/>
              </a:rPr>
              <a:t>Scenarios for Serverless</a:t>
            </a:r>
          </a:p>
        </p:txBody>
      </p:sp>
      <p:sp>
        <p:nvSpPr>
          <p:cNvPr id="453" name="Title 3"/>
          <p:cNvSpPr txBox="1">
            <a:spLocks/>
          </p:cNvSpPr>
          <p:nvPr/>
        </p:nvSpPr>
        <p:spPr>
          <a:xfrm>
            <a:off x="426594" y="1135734"/>
            <a:ext cx="11888279" cy="53642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defRPr/>
            </a:pPr>
            <a:r>
              <a:rPr lang="en-US" sz="1836" spc="0" dirty="0">
                <a:solidFill>
                  <a:prstClr val="white"/>
                </a:solidFill>
                <a:latin typeface="Calibri Light" panose="020F0302020204030204"/>
                <a:cs typeface="Segoe UI Semilight" panose="020B0402040204020203" pitchFamily="34" charset="0"/>
              </a:rPr>
              <a:t>Anything that needs </a:t>
            </a:r>
            <a:r>
              <a:rPr lang="en-US" sz="1836" spc="0">
                <a:solidFill>
                  <a:prstClr val="white"/>
                </a:solidFill>
                <a:latin typeface="Calibri Light" panose="020F0302020204030204"/>
                <a:cs typeface="Segoe UI Semilight" panose="020B0402040204020203" pitchFamily="34" charset="0"/>
              </a:rPr>
              <a:t>to respond to events</a:t>
            </a:r>
            <a:endParaRPr lang="en-US" sz="1836" spc="0" dirty="0">
              <a:solidFill>
                <a:prstClr val="white"/>
              </a:solidFill>
              <a:latin typeface="Calibri Light" panose="020F0302020204030204"/>
              <a:cs typeface="Segoe UI Semilight" panose="020B0402040204020203" pitchFamily="34" charset="0"/>
            </a:endParaRPr>
          </a:p>
        </p:txBody>
      </p:sp>
    </p:spTree>
    <p:extLst>
      <p:ext uri="{BB962C8B-B14F-4D97-AF65-F5344CB8AC3E}">
        <p14:creationId xmlns:p14="http://schemas.microsoft.com/office/powerpoint/2010/main" val="385203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7.xml><?xml version="1.0" encoding="utf-8"?>
<a:theme xmlns:a="http://schemas.openxmlformats.org/drawingml/2006/main" name="1_Azure 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2F3233-E30A-410B-94C6-6E021999130D}">
  <ds:schemaRefs>
    <ds:schemaRef ds:uri="http://schemas.openxmlformats.org/package/2006/metadata/core-properties"/>
    <ds:schemaRef ds:uri="http://purl.org/dc/elements/1.1/"/>
    <ds:schemaRef ds:uri="http://schemas.microsoft.com/office/infopath/2007/PartnerControls"/>
    <ds:schemaRef ds:uri="http://purl.org/dc/terms/"/>
    <ds:schemaRef ds:uri="http://www.w3.org/XML/1998/namespace"/>
    <ds:schemaRef ds:uri="http://schemas.microsoft.com/office/2006/documentManagement/types"/>
    <ds:schemaRef ds:uri="fac12304-a514-4bf9-8a9b-59948ddf2c1c"/>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C07A680-099F-4CC0-B528-CA39983BAA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F07A399-D5E6-42C1-A0F7-12401AA672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1886</TotalTime>
  <Words>4378</Words>
  <Application>Microsoft Office PowerPoint</Application>
  <PresentationFormat>Custom</PresentationFormat>
  <Paragraphs>705</Paragraphs>
  <Slides>43</Slides>
  <Notes>38</Notes>
  <HiddenSlides>6</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43</vt:i4>
      </vt:variant>
    </vt:vector>
  </HeadingPairs>
  <TitlesOfParts>
    <vt:vector size="65" baseType="lpstr">
      <vt:lpstr>Arial</vt:lpstr>
      <vt:lpstr>Calibri</vt:lpstr>
      <vt:lpstr>Calibri Light</vt:lpstr>
      <vt:lpstr>Consolas</vt:lpstr>
      <vt:lpstr>Segoe Pro</vt:lpstr>
      <vt:lpstr>Segoe UI</vt:lpstr>
      <vt:lpstr>Segoe UI Light</vt:lpstr>
      <vt:lpstr>Segoe UI Semibold</vt:lpstr>
      <vt:lpstr>Segoe UI Semilight</vt:lpstr>
      <vt:lpstr>Selawik Semibold</vt:lpstr>
      <vt:lpstr>Times New Roman</vt:lpstr>
      <vt:lpstr>Wingdings</vt:lpstr>
      <vt:lpstr>Azure PPT Template - 2018</vt:lpstr>
      <vt:lpstr>C+E Deck</vt:lpstr>
      <vt:lpstr>2_WHITE TEMPLATE</vt:lpstr>
      <vt:lpstr>EBC_2017</vt:lpstr>
      <vt:lpstr>1_EBC_2017</vt:lpstr>
      <vt:lpstr>3_WHITE TEMPLATE</vt:lpstr>
      <vt:lpstr>1_Azure 2017</vt:lpstr>
      <vt:lpstr>5-50183_Microsoft_Inspire_Template</vt:lpstr>
      <vt:lpstr>1_5-50203_Microsoft_Ignite_Template</vt:lpstr>
      <vt:lpstr>think-cell Slide</vt:lpstr>
      <vt:lpstr>PowerPoint Presentation</vt:lpstr>
      <vt:lpstr>PowerPoint Presentation</vt:lpstr>
      <vt:lpstr>PowerPoint Presentation</vt:lpstr>
      <vt:lpstr>PowerPoint Presentation</vt:lpstr>
      <vt:lpstr>PowerPoint Presentation</vt:lpstr>
      <vt:lpstr>What is serverless?</vt:lpstr>
      <vt:lpstr>I need to run this CODE when this EVENT happens…</vt:lpstr>
      <vt:lpstr>Serverless: Focus on code, not plumbing</vt:lpstr>
      <vt:lpstr>PowerPoint Presentation</vt:lpstr>
      <vt:lpstr>What are the benefits?</vt:lpstr>
      <vt:lpstr>Web application backends</vt:lpstr>
      <vt:lpstr>IoT-connected backends</vt:lpstr>
      <vt:lpstr>Real-time file processing </vt:lpstr>
      <vt:lpstr>Real-time stream processing </vt:lpstr>
      <vt:lpstr>Automation of scheduled tasks  </vt:lpstr>
      <vt:lpstr>Extending SaaS Applications   </vt:lpstr>
      <vt:lpstr>Azure Functions</vt:lpstr>
      <vt:lpstr>Azure serverless application platform</vt:lpstr>
      <vt:lpstr>Functions everywhere</vt:lpstr>
      <vt:lpstr>Language options</vt:lpstr>
      <vt:lpstr>PowerPoint Presentation</vt:lpstr>
      <vt:lpstr>Functions Programming Model</vt:lpstr>
      <vt:lpstr>PowerPoint Presentation</vt:lpstr>
      <vt:lpstr>PowerPoint Presentation</vt:lpstr>
      <vt:lpstr>PowerPoint Presentation</vt:lpstr>
      <vt:lpstr>Azure Functions An event-based, serverless compute experience that accelerates app development</vt:lpstr>
      <vt:lpstr>PowerPoint Presentation</vt:lpstr>
      <vt:lpstr>PowerPoint Presentation</vt:lpstr>
      <vt:lpstr>PowerPoint Presentation</vt:lpstr>
      <vt:lpstr>Durable Functions</vt:lpstr>
      <vt:lpstr>PowerPoint Presentation</vt:lpstr>
      <vt:lpstr>PowerPoint Presentation</vt:lpstr>
      <vt:lpstr>PowerPoint Presentation</vt:lpstr>
      <vt:lpstr>Logic Apps</vt:lpstr>
      <vt:lpstr>Microsoft’s Hybrid Integration Platform</vt:lpstr>
      <vt:lpstr>Microsoft's  Hybrid Integration Platform</vt:lpstr>
      <vt:lpstr>Spectrum of connectors</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Event-Driven Apps Technical Customer Deck</dc:title>
  <dc:subject/>
  <dc:creator>Douglas Montague</dc:creator>
  <cp:keywords/>
  <dc:description/>
  <cp:lastModifiedBy>Dan Gartner</cp:lastModifiedBy>
  <cp:revision>12</cp:revision>
  <cp:lastPrinted>1601-01-01T00:00:00Z</cp:lastPrinted>
  <dcterms:created xsi:type="dcterms:W3CDTF">1601-01-01T00:00:00Z</dcterms:created>
  <dcterms:modified xsi:type="dcterms:W3CDTF">2019-01-08T21:22:16Z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0x010100202CF4495E09FF42A1B0B97E61139E92</vt:lpwstr>
  </property>
  <property fmtid="{D5CDD505-2E9C-101B-9397-08002B2CF9AE}" pid="3" name="DocVizMetadataToken">
    <vt:lpwstr>600x450x1</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0x0101000E4CB7077FEE4FF7AE86D4A500EEC780030016C849C62B10EB41ACA8C7EEDEF40BB20099ECF64382448D48A56095091C66B1A9|-661092312</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435;#technical presentations|83a894cf-702b-47fc-aba5-41bd10dc1e75</vt:lpwstr>
  </property>
  <property fmtid="{D5CDD505-2E9C-101B-9397-08002B2CF9AE}" pid="11" name="Industries">
    <vt:lpwstr/>
  </property>
  <property fmtid="{D5CDD505-2E9C-101B-9397-08002B2CF9AE}" pid="12" name="MSProducts">
    <vt:lpwstr/>
  </property>
  <property fmtid="{D5CDD505-2E9C-101B-9397-08002B2CF9AE}" pid="13" name="SMSGDomain">
    <vt:lpwstr>21;#Intelligent Cloud|adc2fe87-c79a-4ded-a449-3f86b954069d;#2553;#ICB PST Domain|f7f86ece-0ca0-48d7-99cb-d6c97e732478</vt:lpwstr>
  </property>
  <property fmtid="{D5CDD505-2E9C-101B-9397-08002B2CF9AE}" pid="14" name="Competitors">
    <vt:lpwstr/>
  </property>
  <property fmtid="{D5CDD505-2E9C-101B-9397-08002B2CF9AE}" pid="15" name="ExperienceContentType">
    <vt:lpwstr/>
  </property>
  <property fmtid="{D5CDD505-2E9C-101B-9397-08002B2CF9AE}" pid="16" name="BusinessArchitecture">
    <vt:lpwstr>2546;#Applications and Infrastructure|f69679d5-ce87-4413-9040-82ea79c5c527</vt:lpwstr>
  </property>
  <property fmtid="{D5CDD505-2E9C-101B-9397-08002B2CF9AE}" pid="17" name="Products">
    <vt:lpwstr/>
  </property>
  <property fmtid="{D5CDD505-2E9C-101B-9397-08002B2CF9AE}" pid="18" name="l6f004f21209409da86a713c0f24627d">
    <vt:lpwstr/>
  </property>
  <property fmtid="{D5CDD505-2E9C-101B-9397-08002B2CF9AE}" pid="19" name="MSProductsTaxHTField0">
    <vt:lpwstr/>
  </property>
  <property fmtid="{D5CDD505-2E9C-101B-9397-08002B2CF9AE}" pid="20" name="_docset_NoMedatataSyncRequired">
    <vt:lpwstr>False</vt:lpwstr>
  </property>
  <property fmtid="{D5CDD505-2E9C-101B-9397-08002B2CF9AE}" pid="21" name="e8080b0481964c759b2c36ae49591b31">
    <vt:lpwstr/>
  </property>
  <property fmtid="{D5CDD505-2E9C-101B-9397-08002B2CF9AE}" pid="22" name="Languages">
    <vt:lpwstr/>
  </property>
  <property fmtid="{D5CDD505-2E9C-101B-9397-08002B2CF9AE}" pid="23" name="TechnicalLevel">
    <vt:lpwstr>1449;#300|6a5f978f-2506-442d-86c2-7f294468d8c9</vt:lpwstr>
  </property>
  <property fmtid="{D5CDD505-2E9C-101B-9397-08002B2CF9AE}" pid="24" name="Audiences">
    <vt:lpwstr/>
  </property>
  <property fmtid="{D5CDD505-2E9C-101B-9397-08002B2CF9AE}" pid="25" name="ldac8aee9d1f469e8cd8c3f8d6a615f2">
    <vt:lpwstr/>
  </property>
  <property fmtid="{D5CDD505-2E9C-101B-9397-08002B2CF9AE}" pid="26" name="EmployeeRole">
    <vt:lpwstr/>
  </property>
  <property fmtid="{D5CDD505-2E9C-101B-9397-08002B2CF9AE}" pid="27" name="NewsTopic">
    <vt:lpwstr/>
  </property>
  <property fmtid="{D5CDD505-2E9C-101B-9397-08002B2CF9AE}" pid="28" name="Roles">
    <vt:lpwstr>354;#Technology Solutions Professional|18ae106e-2924-4f2d-83ba-9b3af46c5a31</vt:lpwstr>
  </property>
  <property fmtid="{D5CDD505-2E9C-101B-9397-08002B2CF9AE}" pid="29"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0" name="NewsSource">
    <vt:lpwstr/>
  </property>
  <property fmtid="{D5CDD505-2E9C-101B-9397-08002B2CF9AE}" pid="31" name="SMSGTags">
    <vt:lpwstr/>
  </property>
  <property fmtid="{D5CDD505-2E9C-101B-9397-08002B2CF9AE}" pid="32" name="_dlc_DocIdItemGuid">
    <vt:lpwstr>2c5b8f37-eef1-460e-a8f9-5d12bf52d35c</vt:lpwstr>
  </property>
  <property fmtid="{D5CDD505-2E9C-101B-9397-08002B2CF9AE}" pid="33" name="MSPhysicalGeography">
    <vt:lpwstr/>
  </property>
  <property fmtid="{D5CDD505-2E9C-101B-9397-08002B2CF9AE}" pid="34" name="EnterpriseDomainTags">
    <vt:lpwstr/>
  </property>
  <property fmtid="{D5CDD505-2E9C-101B-9397-08002B2CF9AE}" pid="35" name="j3562c58ee414e028925bc902cfc01a1">
    <vt:lpwstr/>
  </property>
  <property fmtid="{D5CDD505-2E9C-101B-9397-08002B2CF9AE}" pid="36" name="Segments">
    <vt:lpwstr/>
  </property>
  <property fmtid="{D5CDD505-2E9C-101B-9397-08002B2CF9AE}" pid="37" name="Partners">
    <vt:lpwstr/>
  </property>
  <property fmtid="{D5CDD505-2E9C-101B-9397-08002B2CF9AE}" pid="38" name="ActivitiesAndPrograms">
    <vt:lpwstr/>
  </property>
  <property fmtid="{D5CDD505-2E9C-101B-9397-08002B2CF9AE}" pid="39" name="la4444b61d19467597d63190b69ac227">
    <vt:lpwstr/>
  </property>
  <property fmtid="{D5CDD505-2E9C-101B-9397-08002B2CF9AE}" pid="40" name="Groups">
    <vt:lpwstr>42;#Intelligent Cloud Marketing Group|4f75e184-e5aa-4234-a07f-b032d60df254</vt:lpwstr>
  </property>
  <property fmtid="{D5CDD505-2E9C-101B-9397-08002B2CF9AE}" pid="41" name="Topics">
    <vt:lpwstr>2554;#Fiscal Year 2019|37cfb2d9-82d6-4aee-ad7b-3dc8286123ca</vt:lpwstr>
  </property>
  <property fmtid="{D5CDD505-2E9C-101B-9397-08002B2CF9AE}" pid="42" name="MSIP_Label_87867195-f2b8-4ac2-b0b6-6bb73cb33afc_Enabled">
    <vt:lpwstr>True</vt:lpwstr>
  </property>
  <property fmtid="{D5CDD505-2E9C-101B-9397-08002B2CF9AE}" pid="43" name="MSIP_Label_87867195-f2b8-4ac2-b0b6-6bb73cb33afc_SiteId">
    <vt:lpwstr>72f988bf-86f1-41af-91ab-2d7cd011db47</vt:lpwstr>
  </property>
  <property fmtid="{D5CDD505-2E9C-101B-9397-08002B2CF9AE}" pid="44" name="MSIP_Label_87867195-f2b8-4ac2-b0b6-6bb73cb33afc_Owner">
    <vt:lpwstr>sirajm@microsoft.com</vt:lpwstr>
  </property>
  <property fmtid="{D5CDD505-2E9C-101B-9397-08002B2CF9AE}" pid="45" name="MSIP_Label_87867195-f2b8-4ac2-b0b6-6bb73cb33afc_SetDate">
    <vt:lpwstr>2018-10-09T00:53:53.2309094Z</vt:lpwstr>
  </property>
  <property fmtid="{D5CDD505-2E9C-101B-9397-08002B2CF9AE}" pid="46" name="MSIP_Label_87867195-f2b8-4ac2-b0b6-6bb73cb33afc_Name">
    <vt:lpwstr>Public</vt:lpwstr>
  </property>
  <property fmtid="{D5CDD505-2E9C-101B-9397-08002B2CF9AE}" pid="47" name="MSIP_Label_87867195-f2b8-4ac2-b0b6-6bb73cb33afc_Application">
    <vt:lpwstr>Microsoft Azure Information Protection</vt:lpwstr>
  </property>
  <property fmtid="{D5CDD505-2E9C-101B-9397-08002B2CF9AE}" pid="48" name="MSIP_Label_87867195-f2b8-4ac2-b0b6-6bb73cb33afc_Extended_MSFT_Method">
    <vt:lpwstr>Manual</vt:lpwstr>
  </property>
  <property fmtid="{D5CDD505-2E9C-101B-9397-08002B2CF9AE}" pid="49" name="Sensitivity">
    <vt:lpwstr>Public</vt:lpwstr>
  </property>
</Properties>
</file>